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48" r:id="rId2"/>
    <p:sldMasterId id="2147483653" r:id="rId3"/>
  </p:sldMasterIdLst>
  <p:notesMasterIdLst>
    <p:notesMasterId r:id="rId18"/>
  </p:notesMasterIdLst>
  <p:handoutMasterIdLst>
    <p:handoutMasterId r:id="rId19"/>
  </p:handoutMasterIdLst>
  <p:sldIdLst>
    <p:sldId id="262" r:id="rId4"/>
    <p:sldId id="276" r:id="rId5"/>
    <p:sldId id="286" r:id="rId6"/>
    <p:sldId id="287" r:id="rId7"/>
    <p:sldId id="291" r:id="rId8"/>
    <p:sldId id="295" r:id="rId9"/>
    <p:sldId id="294" r:id="rId10"/>
    <p:sldId id="293" r:id="rId11"/>
    <p:sldId id="292" r:id="rId12"/>
    <p:sldId id="290" r:id="rId13"/>
    <p:sldId id="289" r:id="rId14"/>
    <p:sldId id="288" r:id="rId15"/>
    <p:sldId id="259" r:id="rId16"/>
    <p:sldId id="277" r:id="rId17"/>
  </p:sldIdLst>
  <p:sldSz cx="9144000" cy="6858000" type="screen4x3"/>
  <p:notesSz cx="6877050" cy="10002838"/>
  <p:defaultTextStyle>
    <a:defPPr>
      <a:defRPr lang="en-US"/>
    </a:defPPr>
    <a:lvl1pPr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Trebuchet MS" pitchFamily="34" charset="0"/>
        <a:ea typeface="MS PGothic" pitchFamily="34" charset="-128"/>
        <a:cs typeface="+mn-cs"/>
      </a:defRPr>
    </a:lvl5pPr>
    <a:lvl6pPr marL="2286000" algn="l" defTabSz="914400" rtl="0" eaLnBrk="1" latinLnBrk="0" hangingPunct="1">
      <a:defRPr sz="2400" kern="1200">
        <a:solidFill>
          <a:schemeClr val="tx1"/>
        </a:solidFill>
        <a:latin typeface="Trebuchet MS" pitchFamily="34" charset="0"/>
        <a:ea typeface="MS PGothic" pitchFamily="34" charset="-128"/>
        <a:cs typeface="+mn-cs"/>
      </a:defRPr>
    </a:lvl6pPr>
    <a:lvl7pPr marL="2743200" algn="l" defTabSz="914400" rtl="0" eaLnBrk="1" latinLnBrk="0" hangingPunct="1">
      <a:defRPr sz="2400" kern="1200">
        <a:solidFill>
          <a:schemeClr val="tx1"/>
        </a:solidFill>
        <a:latin typeface="Trebuchet MS" pitchFamily="34" charset="0"/>
        <a:ea typeface="MS PGothic" pitchFamily="34" charset="-128"/>
        <a:cs typeface="+mn-cs"/>
      </a:defRPr>
    </a:lvl7pPr>
    <a:lvl8pPr marL="3200400" algn="l" defTabSz="914400" rtl="0" eaLnBrk="1" latinLnBrk="0" hangingPunct="1">
      <a:defRPr sz="2400" kern="1200">
        <a:solidFill>
          <a:schemeClr val="tx1"/>
        </a:solidFill>
        <a:latin typeface="Trebuchet MS" pitchFamily="34" charset="0"/>
        <a:ea typeface="MS PGothic" pitchFamily="34" charset="-128"/>
        <a:cs typeface="+mn-cs"/>
      </a:defRPr>
    </a:lvl8pPr>
    <a:lvl9pPr marL="3657600" algn="l" defTabSz="914400" rtl="0" eaLnBrk="1" latinLnBrk="0" hangingPunct="1">
      <a:defRPr sz="2400"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rothee Spuhler" initials="DS" lastIdx="3" clrIdx="0"/>
  <p:cmAuthor id="1" name="Naomi" initials="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C802"/>
    <a:srgbClr val="02C59B"/>
    <a:srgbClr val="F4F4F4"/>
    <a:srgbClr val="808080"/>
    <a:srgbClr val="05627E"/>
    <a:srgbClr val="0789B1"/>
    <a:srgbClr val="05B3E9"/>
    <a:srgbClr val="9ECC39"/>
    <a:srgbClr val="AACC39"/>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82" d="100"/>
          <a:sy n="82" d="100"/>
        </p:scale>
        <p:origin x="68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0055" cy="500142"/>
          </a:xfrm>
          <a:prstGeom prst="rect">
            <a:avLst/>
          </a:prstGeom>
        </p:spPr>
        <p:txBody>
          <a:bodyPr vert="horz" lIns="96478" tIns="48239" rIns="96478" bIns="48239"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sz="quarter" idx="1"/>
          </p:nvPr>
        </p:nvSpPr>
        <p:spPr>
          <a:xfrm>
            <a:off x="3895405" y="0"/>
            <a:ext cx="2980055" cy="500142"/>
          </a:xfrm>
          <a:prstGeom prst="rect">
            <a:avLst/>
          </a:prstGeom>
        </p:spPr>
        <p:txBody>
          <a:bodyPr vert="horz" wrap="square" lIns="96478" tIns="48239" rIns="96478" bIns="48239" numCol="1" anchor="t" anchorCtr="0" compatLnSpc="1">
            <a:prstTxWarp prst="textNoShape">
              <a:avLst/>
            </a:prstTxWarp>
          </a:bodyPr>
          <a:lstStyle>
            <a:lvl1pPr algn="r">
              <a:defRPr sz="1300">
                <a:latin typeface="Calibri" pitchFamily="34" charset="0"/>
              </a:defRPr>
            </a:lvl1pPr>
          </a:lstStyle>
          <a:p>
            <a:fld id="{98471274-A38E-4038-8F33-5D9F9ED2A6BB}" type="datetime1">
              <a:rPr lang="en-US"/>
              <a:pPr/>
              <a:t>1/26/2017</a:t>
            </a:fld>
            <a:endParaRPr lang="en-US"/>
          </a:p>
        </p:txBody>
      </p:sp>
      <p:sp>
        <p:nvSpPr>
          <p:cNvPr id="4" name="Footer Placeholder 3"/>
          <p:cNvSpPr>
            <a:spLocks noGrp="1"/>
          </p:cNvSpPr>
          <p:nvPr>
            <p:ph type="ftr" sz="quarter" idx="2"/>
          </p:nvPr>
        </p:nvSpPr>
        <p:spPr>
          <a:xfrm>
            <a:off x="1" y="9500960"/>
            <a:ext cx="2980055" cy="500142"/>
          </a:xfrm>
          <a:prstGeom prst="rect">
            <a:avLst/>
          </a:prstGeom>
        </p:spPr>
        <p:txBody>
          <a:bodyPr vert="horz" lIns="96478" tIns="48239" rIns="96478" bIns="48239" rtlCol="0" anchor="b"/>
          <a:lstStyle>
            <a:lvl1pPr algn="l" fontAlgn="auto">
              <a:spcBef>
                <a:spcPts val="0"/>
              </a:spcBef>
              <a:spcAft>
                <a:spcPts val="0"/>
              </a:spcAft>
              <a:defRPr sz="13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95405" y="9500960"/>
            <a:ext cx="2980055" cy="500142"/>
          </a:xfrm>
          <a:prstGeom prst="rect">
            <a:avLst/>
          </a:prstGeom>
        </p:spPr>
        <p:txBody>
          <a:bodyPr vert="horz" wrap="square" lIns="96478" tIns="48239" rIns="96478" bIns="48239" numCol="1" anchor="b" anchorCtr="0" compatLnSpc="1">
            <a:prstTxWarp prst="textNoShape">
              <a:avLst/>
            </a:prstTxWarp>
          </a:bodyPr>
          <a:lstStyle>
            <a:lvl1pPr algn="r">
              <a:defRPr sz="1300">
                <a:latin typeface="Calibri" pitchFamily="34" charset="0"/>
              </a:defRPr>
            </a:lvl1pPr>
          </a:lstStyle>
          <a:p>
            <a:fld id="{B20B6DF2-7EC3-4444-9D49-D36AAAFEF660}" type="slidenum">
              <a:rPr lang="en-US"/>
              <a:pPr/>
              <a:t>‹#›</a:t>
            </a:fld>
            <a:endParaRPr lang="en-US"/>
          </a:p>
        </p:txBody>
      </p:sp>
    </p:spTree>
    <p:extLst>
      <p:ext uri="{BB962C8B-B14F-4D97-AF65-F5344CB8AC3E}">
        <p14:creationId xmlns:p14="http://schemas.microsoft.com/office/powerpoint/2010/main" val="1287826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0055" cy="500142"/>
          </a:xfrm>
          <a:prstGeom prst="rect">
            <a:avLst/>
          </a:prstGeom>
        </p:spPr>
        <p:txBody>
          <a:bodyPr vert="horz" lIns="96478" tIns="48239" rIns="96478" bIns="48239" rtlCol="0"/>
          <a:lstStyle>
            <a:lvl1pPr algn="l" fontAlgn="auto">
              <a:spcBef>
                <a:spcPts val="0"/>
              </a:spcBef>
              <a:spcAft>
                <a:spcPts val="0"/>
              </a:spcAft>
              <a:defRPr sz="1300">
                <a:latin typeface="+mn-lt"/>
                <a:ea typeface="+mn-ea"/>
              </a:defRPr>
            </a:lvl1pPr>
          </a:lstStyle>
          <a:p>
            <a:pPr>
              <a:defRPr/>
            </a:pPr>
            <a:endParaRPr lang="en-US"/>
          </a:p>
        </p:txBody>
      </p:sp>
      <p:sp>
        <p:nvSpPr>
          <p:cNvPr id="3" name="Date Placeholder 2"/>
          <p:cNvSpPr>
            <a:spLocks noGrp="1"/>
          </p:cNvSpPr>
          <p:nvPr>
            <p:ph type="dt" idx="1"/>
          </p:nvPr>
        </p:nvSpPr>
        <p:spPr>
          <a:xfrm>
            <a:off x="3895405" y="0"/>
            <a:ext cx="2980055" cy="500142"/>
          </a:xfrm>
          <a:prstGeom prst="rect">
            <a:avLst/>
          </a:prstGeom>
        </p:spPr>
        <p:txBody>
          <a:bodyPr vert="horz" wrap="square" lIns="96478" tIns="48239" rIns="96478" bIns="48239" numCol="1" anchor="t" anchorCtr="0" compatLnSpc="1">
            <a:prstTxWarp prst="textNoShape">
              <a:avLst/>
            </a:prstTxWarp>
          </a:bodyPr>
          <a:lstStyle>
            <a:lvl1pPr algn="r">
              <a:defRPr sz="1300">
                <a:latin typeface="Calibri" pitchFamily="34" charset="0"/>
              </a:defRPr>
            </a:lvl1pPr>
          </a:lstStyle>
          <a:p>
            <a:fld id="{7D09FACB-CA5F-4A52-8C50-FE5FDF7231B7}" type="datetime1">
              <a:rPr lang="en-US"/>
              <a:pPr/>
              <a:t>1/26/2017</a:t>
            </a:fld>
            <a:endParaRPr lang="en-US"/>
          </a:p>
        </p:txBody>
      </p:sp>
      <p:sp>
        <p:nvSpPr>
          <p:cNvPr id="4" name="Slide Image Placeholder 3"/>
          <p:cNvSpPr>
            <a:spLocks noGrp="1" noRot="1" noChangeAspect="1"/>
          </p:cNvSpPr>
          <p:nvPr>
            <p:ph type="sldImg" idx="2"/>
          </p:nvPr>
        </p:nvSpPr>
        <p:spPr>
          <a:xfrm>
            <a:off x="939800" y="750888"/>
            <a:ext cx="4999038" cy="3749675"/>
          </a:xfrm>
          <a:prstGeom prst="rect">
            <a:avLst/>
          </a:prstGeom>
          <a:noFill/>
          <a:ln w="12700">
            <a:solidFill>
              <a:prstClr val="black"/>
            </a:solidFill>
          </a:ln>
        </p:spPr>
        <p:txBody>
          <a:bodyPr vert="horz" lIns="96478" tIns="48239" rIns="96478" bIns="48239" rtlCol="0" anchor="ctr"/>
          <a:lstStyle/>
          <a:p>
            <a:pPr lvl="0"/>
            <a:endParaRPr lang="en-US" noProof="0"/>
          </a:p>
        </p:txBody>
      </p:sp>
      <p:sp>
        <p:nvSpPr>
          <p:cNvPr id="5" name="Notes Placeholder 4"/>
          <p:cNvSpPr>
            <a:spLocks noGrp="1"/>
          </p:cNvSpPr>
          <p:nvPr>
            <p:ph type="body" sz="quarter" idx="3"/>
          </p:nvPr>
        </p:nvSpPr>
        <p:spPr>
          <a:xfrm>
            <a:off x="687705" y="4751349"/>
            <a:ext cx="5501640" cy="4501277"/>
          </a:xfrm>
          <a:prstGeom prst="rect">
            <a:avLst/>
          </a:prstGeom>
        </p:spPr>
        <p:txBody>
          <a:bodyPr vert="horz" wrap="square" lIns="96478" tIns="48239" rIns="96478" bIns="48239" numCol="1" anchor="t" anchorCtr="0" compatLnSpc="1">
            <a:prstTxWarp prst="textNoShape">
              <a:avLst/>
            </a:prstTxWarp>
            <a:normAutofit/>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endParaRPr lang="en-US" noProof="0"/>
          </a:p>
        </p:txBody>
      </p:sp>
      <p:sp>
        <p:nvSpPr>
          <p:cNvPr id="6" name="Footer Placeholder 5"/>
          <p:cNvSpPr>
            <a:spLocks noGrp="1"/>
          </p:cNvSpPr>
          <p:nvPr>
            <p:ph type="ftr" sz="quarter" idx="4"/>
          </p:nvPr>
        </p:nvSpPr>
        <p:spPr>
          <a:xfrm>
            <a:off x="1" y="9500960"/>
            <a:ext cx="2980055" cy="500142"/>
          </a:xfrm>
          <a:prstGeom prst="rect">
            <a:avLst/>
          </a:prstGeom>
        </p:spPr>
        <p:txBody>
          <a:bodyPr vert="horz" lIns="96478" tIns="48239" rIns="96478" bIns="48239" rtlCol="0" anchor="b"/>
          <a:lstStyle>
            <a:lvl1pPr algn="l" fontAlgn="auto">
              <a:spcBef>
                <a:spcPts val="0"/>
              </a:spcBef>
              <a:spcAft>
                <a:spcPts val="0"/>
              </a:spcAft>
              <a:defRPr sz="13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95405" y="9500960"/>
            <a:ext cx="2980055" cy="500142"/>
          </a:xfrm>
          <a:prstGeom prst="rect">
            <a:avLst/>
          </a:prstGeom>
        </p:spPr>
        <p:txBody>
          <a:bodyPr vert="horz" wrap="square" lIns="96478" tIns="48239" rIns="96478" bIns="48239" numCol="1" anchor="b" anchorCtr="0" compatLnSpc="1">
            <a:prstTxWarp prst="textNoShape">
              <a:avLst/>
            </a:prstTxWarp>
          </a:bodyPr>
          <a:lstStyle>
            <a:lvl1pPr algn="r">
              <a:defRPr sz="1300">
                <a:latin typeface="Calibri" pitchFamily="34" charset="0"/>
              </a:defRPr>
            </a:lvl1pPr>
          </a:lstStyle>
          <a:p>
            <a:fld id="{62AA202A-3F43-49DB-BE82-1F1945ED498E}" type="slidenum">
              <a:rPr lang="en-US"/>
              <a:pPr/>
              <a:t>‹#›</a:t>
            </a:fld>
            <a:endParaRPr lang="en-US"/>
          </a:p>
        </p:txBody>
      </p:sp>
    </p:spTree>
    <p:extLst>
      <p:ext uri="{BB962C8B-B14F-4D97-AF65-F5344CB8AC3E}">
        <p14:creationId xmlns:p14="http://schemas.microsoft.com/office/powerpoint/2010/main" val="10089669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noFill/>
          <a:ln>
            <a:solidFill>
              <a:srgbClr val="000000"/>
            </a:solidFill>
            <a:miter lim="800000"/>
            <a:headEnd/>
            <a:tailEnd/>
          </a:ln>
        </p:spPr>
      </p:sp>
      <p:sp>
        <p:nvSpPr>
          <p:cNvPr id="13314" name="Rectangle 3"/>
          <p:cNvSpPr>
            <a:spLocks noGrp="1"/>
          </p:cNvSpPr>
          <p:nvPr>
            <p:ph type="body" idx="1"/>
          </p:nvPr>
        </p:nvSpPr>
        <p:spPr bwMode="auto">
          <a:noFill/>
        </p:spPr>
        <p:txBody>
          <a:bodyPr/>
          <a:lstStyle/>
          <a:p>
            <a:pPr eaLnBrk="1" hangingPunct="1"/>
            <a:endParaRPr lang="en-GB" smtClean="0"/>
          </a:p>
        </p:txBody>
      </p:sp>
    </p:spTree>
    <p:extLst>
      <p:ext uri="{BB962C8B-B14F-4D97-AF65-F5344CB8AC3E}">
        <p14:creationId xmlns:p14="http://schemas.microsoft.com/office/powerpoint/2010/main" val="305531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a:lstStyle/>
          <a:p>
            <a:pPr eaLnBrk="1" hangingPunct="1"/>
            <a:endParaRPr lang="en-GB" smtClean="0"/>
          </a:p>
        </p:txBody>
      </p:sp>
    </p:spTree>
    <p:extLst>
      <p:ext uri="{BB962C8B-B14F-4D97-AF65-F5344CB8AC3E}">
        <p14:creationId xmlns:p14="http://schemas.microsoft.com/office/powerpoint/2010/main" val="244584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Rectangle 17"/>
          <p:cNvSpPr>
            <a:spLocks noGrp="1" noChangeArrowheads="1"/>
          </p:cNvSpPr>
          <p:nvPr>
            <p:ph type="sldNum" sz="quarter" idx="10"/>
          </p:nvPr>
        </p:nvSpPr>
        <p:spPr>
          <a:ln/>
        </p:spPr>
        <p:txBody>
          <a:bodyPr/>
          <a:lstStyle>
            <a:lvl1pPr>
              <a:defRPr/>
            </a:lvl1pPr>
          </a:lstStyle>
          <a:p>
            <a:fld id="{375721B4-E75A-4703-B35E-A676253B2F3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363" y="919163"/>
            <a:ext cx="8388350" cy="504825"/>
          </a:xfrm>
        </p:spPr>
        <p:txBody>
          <a:bodyPr/>
          <a:lstStyle>
            <a:lvl1pPr>
              <a:defRPr sz="2000"/>
            </a:lvl1pPr>
          </a:lstStyle>
          <a:p>
            <a:r>
              <a:rPr lang="fr-CH" dirty="0" smtClean="0"/>
              <a:t>Click to edit Master title style</a:t>
            </a:r>
            <a:endParaRPr lang="fr-CH" dirty="0"/>
          </a:p>
        </p:txBody>
      </p:sp>
      <p:sp>
        <p:nvSpPr>
          <p:cNvPr id="3" name="Content Placeholder 2"/>
          <p:cNvSpPr>
            <a:spLocks noGrp="1"/>
          </p:cNvSpPr>
          <p:nvPr>
            <p:ph idx="1"/>
          </p:nvPr>
        </p:nvSpPr>
        <p:spPr>
          <a:xfrm>
            <a:off x="360363" y="1495425"/>
            <a:ext cx="8388350"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4" name="Rectangle 12"/>
          <p:cNvSpPr>
            <a:spLocks noGrp="1" noChangeArrowheads="1"/>
          </p:cNvSpPr>
          <p:nvPr>
            <p:ph type="sldNum" sz="quarter" idx="10"/>
          </p:nvPr>
        </p:nvSpPr>
        <p:spPr>
          <a:ln/>
        </p:spPr>
        <p:txBody>
          <a:bodyPr/>
          <a:lstStyle>
            <a:lvl1pPr>
              <a:defRPr/>
            </a:lvl1pPr>
          </a:lstStyle>
          <a:p>
            <a:fld id="{F823D63E-FA9E-4DB7-9CF4-BFDFC35F726C}"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5" name="Content Placeholder 2"/>
          <p:cNvSpPr>
            <a:spLocks noGrp="1"/>
          </p:cNvSpPr>
          <p:nvPr>
            <p:ph idx="1"/>
          </p:nvPr>
        </p:nvSpPr>
        <p:spPr>
          <a:xfrm>
            <a:off x="360363" y="1495425"/>
            <a:ext cx="4135437"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6" name="Content Placeholder 2"/>
          <p:cNvSpPr>
            <a:spLocks noGrp="1"/>
          </p:cNvSpPr>
          <p:nvPr>
            <p:ph idx="11"/>
          </p:nvPr>
        </p:nvSpPr>
        <p:spPr>
          <a:xfrm>
            <a:off x="4627563" y="1493837"/>
            <a:ext cx="4135437" cy="4525963"/>
          </a:xfrm>
        </p:spPr>
        <p:txBody>
          <a:bodyPr/>
          <a:lstStyle>
            <a:lvl1pPr>
              <a:defRPr sz="2000"/>
            </a:lvl1pPr>
            <a:lvl2pPr>
              <a:defRPr sz="2000"/>
            </a:lvl2pPr>
            <a:lvl3pPr>
              <a:defRPr sz="2000"/>
            </a:lvl3pPr>
            <a:lvl4pPr>
              <a:defRPr sz="2000"/>
            </a:lvl4pPr>
            <a:lvl5pPr>
              <a:defRPr sz="2000"/>
            </a:lvl5p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fr-CH" dirty="0"/>
          </a:p>
        </p:txBody>
      </p:sp>
      <p:sp>
        <p:nvSpPr>
          <p:cNvPr id="7" name="Rectangle 12"/>
          <p:cNvSpPr>
            <a:spLocks noGrp="1" noChangeArrowheads="1"/>
          </p:cNvSpPr>
          <p:nvPr>
            <p:ph type="sldNum" sz="quarter" idx="12"/>
          </p:nvPr>
        </p:nvSpPr>
        <p:spPr>
          <a:ln/>
        </p:spPr>
        <p:txBody>
          <a:bodyPr/>
          <a:lstStyle>
            <a:lvl1pPr>
              <a:defRPr/>
            </a:lvl1pPr>
          </a:lstStyle>
          <a:p>
            <a:fld id="{B50ECDB7-6783-43E6-8ACA-FD1AEEF5798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fld id="{89BD1B40-593E-42BE-BF77-DAB4DDC0EE21}"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hyperlink" Target="http://www.sswm.info" TargetMode="External"/><Relationship Id="rId5" Type="http://schemas.openxmlformats.org/officeDocument/2006/relationships/image" Target="../media/image3.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Bild3"/>
          <p:cNvPicPr>
            <a:picLocks noChangeAspect="1" noChangeArrowheads="1"/>
          </p:cNvPicPr>
          <p:nvPr userDrawn="1"/>
        </p:nvPicPr>
        <p:blipFill>
          <a:blip r:embed="rId3"/>
          <a:srcRect l="50102" b="69897"/>
          <a:stretch>
            <a:fillRect/>
          </a:stretch>
        </p:blipFill>
        <p:spPr bwMode="auto">
          <a:xfrm>
            <a:off x="0" y="6456363"/>
            <a:ext cx="8497888" cy="400050"/>
          </a:xfrm>
          <a:prstGeom prst="rect">
            <a:avLst/>
          </a:prstGeom>
          <a:noFill/>
          <a:ln w="9525">
            <a:noFill/>
            <a:miter lim="800000"/>
            <a:headEnd/>
            <a:tailEnd/>
          </a:ln>
        </p:spPr>
      </p:pic>
      <p:sp>
        <p:nvSpPr>
          <p:cNvPr id="1027" name="Title Placeholder 1"/>
          <p:cNvSpPr>
            <a:spLocks noGrp="1"/>
          </p:cNvSpPr>
          <p:nvPr>
            <p:ph type="title"/>
          </p:nvPr>
        </p:nvSpPr>
        <p:spPr bwMode="auto">
          <a:xfrm>
            <a:off x="457200" y="2463800"/>
            <a:ext cx="8229600" cy="14398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Text Placeholder 2"/>
          <p:cNvSpPr>
            <a:spLocks noGrp="1"/>
          </p:cNvSpPr>
          <p:nvPr>
            <p:ph type="body" idx="1"/>
          </p:nvPr>
        </p:nvSpPr>
        <p:spPr bwMode="auto">
          <a:xfrm>
            <a:off x="1296988" y="4148138"/>
            <a:ext cx="6550025" cy="1152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a:t>
            </a:r>
          </a:p>
        </p:txBody>
      </p:sp>
      <p:pic>
        <p:nvPicPr>
          <p:cNvPr id="1029" name="Picture 15" descr="arboardsLogos-06"/>
          <p:cNvPicPr>
            <a:picLocks noChangeAspect="1" noChangeArrowheads="1"/>
          </p:cNvPicPr>
          <p:nvPr userDrawn="1"/>
        </p:nvPicPr>
        <p:blipFill>
          <a:blip r:embed="rId4"/>
          <a:srcRect/>
          <a:stretch>
            <a:fillRect/>
          </a:stretch>
        </p:blipFill>
        <p:spPr bwMode="auto">
          <a:xfrm>
            <a:off x="2581275" y="620713"/>
            <a:ext cx="3979863" cy="1528762"/>
          </a:xfrm>
          <a:prstGeom prst="rect">
            <a:avLst/>
          </a:prstGeom>
          <a:noFill/>
          <a:ln w="9525">
            <a:noFill/>
            <a:miter lim="800000"/>
            <a:headEnd/>
            <a:tailEnd/>
          </a:ln>
        </p:spPr>
      </p:pic>
      <p:sp>
        <p:nvSpPr>
          <p:cNvPr id="51217" name="Rectangle 17"/>
          <p:cNvSpPr>
            <a:spLocks noGrp="1" noChangeArrowheads="1"/>
          </p:cNvSpPr>
          <p:nvPr>
            <p:ph type="sldNum" sz="quarter" idx="4"/>
          </p:nvPr>
        </p:nvSpPr>
        <p:spPr bwMode="auto">
          <a:xfrm>
            <a:off x="8264525" y="6497638"/>
            <a:ext cx="817563"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41B5CDE2-097E-4605-A94B-1C0AC1BAA4D8}" type="slidenum">
              <a:rPr lang="en-GB"/>
              <a:pPr/>
              <a:t>‹#›</a:t>
            </a:fld>
            <a:endParaRPr lang="en-GB"/>
          </a:p>
        </p:txBody>
      </p:sp>
      <p:sp>
        <p:nvSpPr>
          <p:cNvPr id="1031" name="Title Placeholder 1"/>
          <p:cNvSpPr txBox="1">
            <a:spLocks/>
          </p:cNvSpPr>
          <p:nvPr userDrawn="1"/>
        </p:nvSpPr>
        <p:spPr bwMode="auto">
          <a:xfrm>
            <a:off x="34925" y="6596063"/>
            <a:ext cx="8229600" cy="215900"/>
          </a:xfrm>
          <a:prstGeom prst="rect">
            <a:avLst/>
          </a:prstGeom>
          <a:noFill/>
          <a:ln w="9525">
            <a:noFill/>
            <a:miter lim="800000"/>
            <a:headEnd/>
            <a:tailEnd/>
          </a:ln>
        </p:spPr>
        <p:txBody>
          <a:bodyPr lIns="36000" anchor="ctr"/>
          <a:lstStyle/>
          <a:p>
            <a:r>
              <a:rPr lang="en-GB" sz="1000" dirty="0" smtClean="0">
                <a:solidFill>
                  <a:srgbClr val="215968"/>
                </a:solidFill>
              </a:rPr>
              <a:t>Assessment of Technology Options</a:t>
            </a:r>
            <a:endParaRPr lang="en-GB" sz="1000" dirty="0">
              <a:solidFill>
                <a:srgbClr val="215968"/>
              </a:solidFill>
            </a:endParaRPr>
          </a:p>
        </p:txBody>
      </p:sp>
    </p:spTree>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rtl="0" eaLnBrk="0" fontAlgn="base" hangingPunct="0">
        <a:spcBef>
          <a:spcPct val="0"/>
        </a:spcBef>
        <a:spcAft>
          <a:spcPct val="0"/>
        </a:spcAft>
        <a:defRPr sz="3600" b="1">
          <a:solidFill>
            <a:schemeClr val="tx1"/>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2pPr>
      <a:lvl3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3pPr>
      <a:lvl4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4pPr>
      <a:lvl5pPr algn="ctr" rtl="0" eaLnBrk="0" fontAlgn="base" hangingPunct="0">
        <a:spcBef>
          <a:spcPct val="0"/>
        </a:spcBef>
        <a:spcAft>
          <a:spcPct val="0"/>
        </a:spcAft>
        <a:defRPr sz="3600" b="1">
          <a:solidFill>
            <a:schemeClr val="tx1"/>
          </a:solidFill>
          <a:latin typeface="Trebuchet MS" pitchFamily="-105" charset="0"/>
          <a:ea typeface="MS PGothic" pitchFamily="34" charset="-128"/>
          <a:cs typeface="ＭＳ Ｐゴシック" pitchFamily="-105" charset="-128"/>
        </a:defRPr>
      </a:lvl5pPr>
      <a:lvl6pPr marL="457200" algn="ctr" rtl="0" fontAlgn="base">
        <a:spcBef>
          <a:spcPct val="0"/>
        </a:spcBef>
        <a:spcAft>
          <a:spcPct val="0"/>
        </a:spcAft>
        <a:defRPr sz="4000" b="1">
          <a:solidFill>
            <a:schemeClr val="tx1"/>
          </a:solidFill>
          <a:latin typeface="Trebuchet MS" pitchFamily="-105" charset="0"/>
        </a:defRPr>
      </a:lvl6pPr>
      <a:lvl7pPr marL="914400" algn="ctr" rtl="0" fontAlgn="base">
        <a:spcBef>
          <a:spcPct val="0"/>
        </a:spcBef>
        <a:spcAft>
          <a:spcPct val="0"/>
        </a:spcAft>
        <a:defRPr sz="4000" b="1">
          <a:solidFill>
            <a:schemeClr val="tx1"/>
          </a:solidFill>
          <a:latin typeface="Trebuchet MS" pitchFamily="-105" charset="0"/>
        </a:defRPr>
      </a:lvl7pPr>
      <a:lvl8pPr marL="1371600" algn="ctr" rtl="0" fontAlgn="base">
        <a:spcBef>
          <a:spcPct val="0"/>
        </a:spcBef>
        <a:spcAft>
          <a:spcPct val="0"/>
        </a:spcAft>
        <a:defRPr sz="4000" b="1">
          <a:solidFill>
            <a:schemeClr val="tx1"/>
          </a:solidFill>
          <a:latin typeface="Trebuchet MS" pitchFamily="-105" charset="0"/>
        </a:defRPr>
      </a:lvl8pPr>
      <a:lvl9pPr marL="1828800" algn="ctr" rtl="0" fontAlgn="base">
        <a:spcBef>
          <a:spcPct val="0"/>
        </a:spcBef>
        <a:spcAft>
          <a:spcPct val="0"/>
        </a:spcAft>
        <a:defRPr sz="4000" b="1">
          <a:solidFill>
            <a:schemeClr val="tx1"/>
          </a:solidFill>
          <a:latin typeface="Trebuchet MS" pitchFamily="-105" charset="0"/>
        </a:defRPr>
      </a:lvl9pPr>
    </p:titleStyle>
    <p:bodyStyle>
      <a:lvl1pPr marL="342900" indent="-342900" algn="ctr" rtl="0" eaLnBrk="0" fontAlgn="base" hangingPunct="0">
        <a:spcBef>
          <a:spcPct val="20000"/>
        </a:spcBef>
        <a:spcAft>
          <a:spcPct val="0"/>
        </a:spcAft>
        <a:defRPr sz="2000" i="1">
          <a:solidFill>
            <a:srgbClr val="024E56"/>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j-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j-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j-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j-lt"/>
          <a:ea typeface="MS PGothic" pitchFamily="34" charset="-128"/>
        </a:defRPr>
      </a:lvl5pPr>
      <a:lvl6pPr marL="2514600" indent="-228600" algn="l" rtl="0" fontAlgn="base">
        <a:spcBef>
          <a:spcPct val="20000"/>
        </a:spcBef>
        <a:spcAft>
          <a:spcPct val="0"/>
        </a:spcAft>
        <a:buChar char="»"/>
        <a:defRPr sz="2000">
          <a:solidFill>
            <a:schemeClr val="tx1"/>
          </a:solidFill>
          <a:latin typeface="+mj-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j-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j-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j-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4" descr="Bild3"/>
          <p:cNvPicPr>
            <a:picLocks noChangeAspect="1" noChangeArrowheads="1"/>
          </p:cNvPicPr>
          <p:nvPr userDrawn="1"/>
        </p:nvPicPr>
        <p:blipFill>
          <a:blip r:embed="rId4"/>
          <a:srcRect l="50102" b="69897"/>
          <a:stretch>
            <a:fillRect/>
          </a:stretch>
        </p:blipFill>
        <p:spPr bwMode="auto">
          <a:xfrm>
            <a:off x="0" y="6456363"/>
            <a:ext cx="8497888" cy="400050"/>
          </a:xfrm>
          <a:prstGeom prst="rect">
            <a:avLst/>
          </a:prstGeom>
          <a:noFill/>
          <a:ln w="9525">
            <a:noFill/>
            <a:miter lim="800000"/>
            <a:headEnd/>
            <a:tailEnd/>
          </a:ln>
        </p:spPr>
      </p:pic>
      <p:sp>
        <p:nvSpPr>
          <p:cNvPr id="2051" name="Title Placeholder 1"/>
          <p:cNvSpPr>
            <a:spLocks noGrp="1"/>
          </p:cNvSpPr>
          <p:nvPr>
            <p:ph type="title"/>
          </p:nvPr>
        </p:nvSpPr>
        <p:spPr bwMode="auto">
          <a:xfrm>
            <a:off x="360363" y="919163"/>
            <a:ext cx="838835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2" name="Text Placeholder 2"/>
          <p:cNvSpPr>
            <a:spLocks noGrp="1"/>
          </p:cNvSpPr>
          <p:nvPr>
            <p:ph type="body" idx="1"/>
          </p:nvPr>
        </p:nvSpPr>
        <p:spPr bwMode="auto">
          <a:xfrm>
            <a:off x="360363" y="1495425"/>
            <a:ext cx="83883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Thirdlevel</a:t>
            </a:r>
          </a:p>
          <a:p>
            <a:pPr lvl="3"/>
            <a:r>
              <a:rPr lang="en-GB" smtClean="0"/>
              <a:t>Adsf</a:t>
            </a:r>
          </a:p>
          <a:p>
            <a:pPr lvl="4"/>
            <a:r>
              <a:rPr lang="en-GB" smtClean="0"/>
              <a:t>Fifthlevel</a:t>
            </a:r>
          </a:p>
        </p:txBody>
      </p:sp>
      <p:sp>
        <p:nvSpPr>
          <p:cNvPr id="2053" name="Rectangle 10"/>
          <p:cNvSpPr>
            <a:spLocks noChangeArrowheads="1"/>
          </p:cNvSpPr>
          <p:nvPr userDrawn="1"/>
        </p:nvSpPr>
        <p:spPr bwMode="auto">
          <a:xfrm>
            <a:off x="0" y="260350"/>
            <a:ext cx="7007225" cy="61913"/>
          </a:xfrm>
          <a:prstGeom prst="rect">
            <a:avLst/>
          </a:prstGeom>
          <a:gradFill rotWithShape="1">
            <a:gsLst>
              <a:gs pos="0">
                <a:srgbClr val="05627E"/>
              </a:gs>
              <a:gs pos="100000">
                <a:srgbClr val="AFCDD6">
                  <a:alpha val="0"/>
                </a:srgbClr>
              </a:gs>
            </a:gsLst>
            <a:lin ang="0" scaled="1"/>
          </a:gradFill>
          <a:ln w="9525">
            <a:noFill/>
            <a:miter lim="800000"/>
            <a:headEnd/>
            <a:tailEnd/>
          </a:ln>
        </p:spPr>
        <p:txBody>
          <a:bodyPr wrap="none" anchor="ctr"/>
          <a:lstStyle/>
          <a:p>
            <a:pPr>
              <a:spcBef>
                <a:spcPct val="50000"/>
              </a:spcBef>
            </a:pPr>
            <a:endParaRPr lang="fr-CH" sz="1800"/>
          </a:p>
        </p:txBody>
      </p:sp>
      <p:pic>
        <p:nvPicPr>
          <p:cNvPr id="2054" name="Picture 11" descr="arboardsLogos-03"/>
          <p:cNvPicPr>
            <a:picLocks noChangeAspect="1" noChangeArrowheads="1"/>
          </p:cNvPicPr>
          <p:nvPr userDrawn="1"/>
        </p:nvPicPr>
        <p:blipFill>
          <a:blip r:embed="rId5"/>
          <a:srcRect/>
          <a:stretch>
            <a:fillRect/>
          </a:stretch>
        </p:blipFill>
        <p:spPr bwMode="auto">
          <a:xfrm>
            <a:off x="7380288" y="115888"/>
            <a:ext cx="1619250" cy="547687"/>
          </a:xfrm>
          <a:prstGeom prst="rect">
            <a:avLst/>
          </a:prstGeom>
          <a:noFill/>
          <a:ln w="9525">
            <a:noFill/>
            <a:miter lim="800000"/>
            <a:headEnd/>
            <a:tailEnd/>
          </a:ln>
        </p:spPr>
      </p:pic>
      <p:sp>
        <p:nvSpPr>
          <p:cNvPr id="1036" name="Rectangle 12"/>
          <p:cNvSpPr>
            <a:spLocks noGrp="1" noChangeArrowheads="1"/>
          </p:cNvSpPr>
          <p:nvPr>
            <p:ph type="sldNum" sz="quarter" idx="4"/>
          </p:nvPr>
        </p:nvSpPr>
        <p:spPr bwMode="auto">
          <a:xfrm>
            <a:off x="6948488" y="6497638"/>
            <a:ext cx="21336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34B3CC19-1E0D-4CE1-88D6-3D9DCAB62CF5}" type="slidenum">
              <a:rPr lang="en-GB"/>
              <a:pPr/>
              <a:t>‹#›</a:t>
            </a:fld>
            <a:endParaRPr lang="en-GB"/>
          </a:p>
        </p:txBody>
      </p:sp>
      <p:sp>
        <p:nvSpPr>
          <p:cNvPr id="2056" name="Title Placeholder 1"/>
          <p:cNvSpPr txBox="1">
            <a:spLocks/>
          </p:cNvSpPr>
          <p:nvPr userDrawn="1"/>
        </p:nvSpPr>
        <p:spPr bwMode="auto">
          <a:xfrm>
            <a:off x="34925" y="6596063"/>
            <a:ext cx="8229600" cy="215900"/>
          </a:xfrm>
          <a:prstGeom prst="rect">
            <a:avLst/>
          </a:prstGeom>
          <a:noFill/>
          <a:ln w="9525">
            <a:noFill/>
            <a:miter lim="800000"/>
            <a:headEnd/>
            <a:tailEnd/>
          </a:ln>
        </p:spPr>
        <p:txBody>
          <a:bodyPr lIns="36000" anchor="ctr"/>
          <a:lstStyle/>
          <a:p>
            <a:r>
              <a:rPr lang="en-GB" sz="1000" dirty="0" smtClean="0">
                <a:solidFill>
                  <a:srgbClr val="215968"/>
                </a:solidFill>
              </a:rPr>
              <a:t>Assessment of Technology Options</a:t>
            </a:r>
            <a:endParaRPr lang="en-GB" sz="1000" dirty="0">
              <a:solidFill>
                <a:srgbClr val="215968"/>
              </a:solidFill>
            </a:endParaRPr>
          </a:p>
        </p:txBody>
      </p:sp>
      <p:sp>
        <p:nvSpPr>
          <p:cNvPr id="2057" name="Date Placeholder 1"/>
          <p:cNvSpPr txBox="1">
            <a:spLocks/>
          </p:cNvSpPr>
          <p:nvPr userDrawn="1"/>
        </p:nvSpPr>
        <p:spPr bwMode="auto">
          <a:xfrm>
            <a:off x="0" y="15875"/>
            <a:ext cx="7380288" cy="533400"/>
          </a:xfrm>
          <a:prstGeom prst="rect">
            <a:avLst/>
          </a:prstGeom>
          <a:noFill/>
          <a:ln w="9525">
            <a:noFill/>
            <a:miter lim="800000"/>
            <a:headEnd/>
            <a:tailEnd/>
          </a:ln>
        </p:spPr>
        <p:txBody>
          <a:bodyPr lIns="36000" tIns="36000" rIns="36000" bIns="36000"/>
          <a:lstStyle/>
          <a:p>
            <a:r>
              <a:rPr lang="en-US" sz="1000" dirty="0" smtClean="0">
                <a:solidFill>
                  <a:srgbClr val="215968"/>
                </a:solidFill>
                <a:sym typeface="Wingdings" pitchFamily="2" charset="2"/>
              </a:rPr>
              <a:t>Find </a:t>
            </a:r>
            <a:r>
              <a:rPr lang="en-US" sz="1000" dirty="0">
                <a:solidFill>
                  <a:srgbClr val="215968"/>
                </a:solidFill>
                <a:sym typeface="Wingdings" pitchFamily="2" charset="2"/>
              </a:rPr>
              <a:t>this presentation and more on </a:t>
            </a:r>
            <a:r>
              <a:rPr lang="en-US" sz="1000" dirty="0">
                <a:solidFill>
                  <a:srgbClr val="215968"/>
                </a:solidFill>
                <a:sym typeface="Wingdings" pitchFamily="2" charset="2"/>
                <a:hlinkClick r:id="rId6"/>
              </a:rPr>
              <a:t>www.sswm.info</a:t>
            </a:r>
            <a:r>
              <a:rPr lang="en-US" sz="1000" dirty="0">
                <a:solidFill>
                  <a:srgbClr val="215968"/>
                </a:solidFill>
                <a:sym typeface="Wingdings" pitchFamily="2" charset="2"/>
              </a:rPr>
              <a:t> </a:t>
            </a:r>
            <a:endParaRPr lang="en-US" sz="1000" dirty="0">
              <a:solidFill>
                <a:srgbClr val="215968"/>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hf hdr="0" ftr="0"/>
  <p:txStyles>
    <p:titleStyle>
      <a:lvl1pPr algn="l" defTabSz="457200" rtl="0" eaLnBrk="0" fontAlgn="base" hangingPunct="0">
        <a:spcBef>
          <a:spcPct val="0"/>
        </a:spcBef>
        <a:spcAft>
          <a:spcPct val="0"/>
        </a:spcAft>
        <a:defRPr sz="2000" b="1" kern="1200">
          <a:solidFill>
            <a:srgbClr val="05627E"/>
          </a:solidFill>
          <a:latin typeface="Trebuchet MS"/>
          <a:ea typeface="MS PGothic" pitchFamily="34" charset="-128"/>
          <a:cs typeface="Trebuchet MS"/>
        </a:defRPr>
      </a:lvl1pPr>
      <a:lvl2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2pPr>
      <a:lvl3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3pPr>
      <a:lvl4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4pPr>
      <a:lvl5pPr algn="l" defTabSz="457200" rtl="0" eaLnBrk="0" fontAlgn="base" hangingPunct="0">
        <a:spcBef>
          <a:spcPct val="0"/>
        </a:spcBef>
        <a:spcAft>
          <a:spcPct val="0"/>
        </a:spcAft>
        <a:defRPr sz="2000" b="1">
          <a:solidFill>
            <a:srgbClr val="05627E"/>
          </a:solidFill>
          <a:latin typeface="Trebuchet MS" pitchFamily="-105" charset="0"/>
          <a:ea typeface="MS PGothic" pitchFamily="34" charset="-128"/>
        </a:defRPr>
      </a:lvl5pPr>
      <a:lvl6pPr marL="457200" algn="l" defTabSz="457200" rtl="0" fontAlgn="base">
        <a:spcBef>
          <a:spcPct val="0"/>
        </a:spcBef>
        <a:spcAft>
          <a:spcPct val="0"/>
        </a:spcAft>
        <a:defRPr b="1">
          <a:solidFill>
            <a:srgbClr val="05627E"/>
          </a:solidFill>
          <a:latin typeface="Trebuchet MS" pitchFamily="-105" charset="0"/>
        </a:defRPr>
      </a:lvl6pPr>
      <a:lvl7pPr marL="914400" algn="l" defTabSz="457200" rtl="0" fontAlgn="base">
        <a:spcBef>
          <a:spcPct val="0"/>
        </a:spcBef>
        <a:spcAft>
          <a:spcPct val="0"/>
        </a:spcAft>
        <a:defRPr b="1">
          <a:solidFill>
            <a:srgbClr val="05627E"/>
          </a:solidFill>
          <a:latin typeface="Trebuchet MS" pitchFamily="-105" charset="0"/>
        </a:defRPr>
      </a:lvl7pPr>
      <a:lvl8pPr marL="1371600" algn="l" defTabSz="457200" rtl="0" fontAlgn="base">
        <a:spcBef>
          <a:spcPct val="0"/>
        </a:spcBef>
        <a:spcAft>
          <a:spcPct val="0"/>
        </a:spcAft>
        <a:defRPr b="1">
          <a:solidFill>
            <a:srgbClr val="05627E"/>
          </a:solidFill>
          <a:latin typeface="Trebuchet MS" pitchFamily="-105" charset="0"/>
        </a:defRPr>
      </a:lvl8pPr>
      <a:lvl9pPr marL="1828800" algn="l" defTabSz="457200" rtl="0" fontAlgn="base">
        <a:spcBef>
          <a:spcPct val="0"/>
        </a:spcBef>
        <a:spcAft>
          <a:spcPct val="0"/>
        </a:spcAft>
        <a:defRPr b="1">
          <a:solidFill>
            <a:srgbClr val="05627E"/>
          </a:solidFill>
          <a:latin typeface="Trebuchet MS" pitchFamily="-105" charset="0"/>
        </a:defRPr>
      </a:lvl9pPr>
    </p:titleStyle>
    <p:bodyStyle>
      <a:lvl1pPr algn="l" defTabSz="457200" rtl="0" eaLnBrk="0" fontAlgn="base" hangingPunct="0">
        <a:spcBef>
          <a:spcPct val="50000"/>
        </a:spcBef>
        <a:spcAft>
          <a:spcPct val="0"/>
        </a:spcAft>
        <a:buFont typeface="Arial" pitchFamily="34" charset="0"/>
        <a:defRPr sz="2000" kern="1200">
          <a:solidFill>
            <a:schemeClr val="tx1"/>
          </a:solidFill>
          <a:latin typeface="Trebuchet MS"/>
          <a:ea typeface="MS PGothic" pitchFamily="34" charset="-128"/>
          <a:cs typeface="Trebuchet MS"/>
        </a:defRPr>
      </a:lvl1pPr>
      <a:lvl2pPr marL="444500" indent="-174625"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2pPr>
      <a:lvl3pPr marL="809625" indent="-185738" algn="l" defTabSz="457200" rtl="0" eaLnBrk="0" fontAlgn="base" hangingPunct="0">
        <a:spcBef>
          <a:spcPct val="20000"/>
        </a:spcBef>
        <a:spcAft>
          <a:spcPct val="0"/>
        </a:spcAft>
        <a:buFont typeface="Arial" pitchFamily="34" charset="0"/>
        <a:buChar char="◦"/>
        <a:defRPr sz="2000" kern="1200">
          <a:solidFill>
            <a:schemeClr val="tx1"/>
          </a:solidFill>
          <a:latin typeface="Trebuchet MS"/>
          <a:ea typeface="MS PGothic" pitchFamily="34" charset="-128"/>
          <a:cs typeface="Trebuchet MS"/>
        </a:defRPr>
      </a:lvl3pPr>
      <a:lvl4pPr marL="1254125" indent="-184150" algn="l" defTabSz="457200" rtl="0" eaLnBrk="0" fontAlgn="base" hangingPunct="0">
        <a:spcBef>
          <a:spcPct val="20000"/>
        </a:spcBef>
        <a:spcAft>
          <a:spcPct val="0"/>
        </a:spcAft>
        <a:buChar char="-"/>
        <a:defRPr sz="2000" kern="1200">
          <a:solidFill>
            <a:schemeClr val="tx1"/>
          </a:solidFill>
          <a:latin typeface="Trebuchet MS"/>
          <a:ea typeface="MS PGothic" pitchFamily="34" charset="-128"/>
          <a:cs typeface="Trebuchet MS"/>
        </a:defRPr>
      </a:lvl4pPr>
      <a:lvl5pPr marL="1617663" indent="-184150" algn="l" defTabSz="457200" rtl="0" eaLnBrk="0" fontAlgn="base" hangingPunct="0">
        <a:spcBef>
          <a:spcPct val="20000"/>
        </a:spcBef>
        <a:spcAft>
          <a:spcPct val="0"/>
        </a:spcAft>
        <a:buFont typeface="Arial" pitchFamily="34" charset="0"/>
        <a:defRPr sz="2000" kern="1200">
          <a:solidFill>
            <a:schemeClr val="tx1"/>
          </a:solidFill>
          <a:latin typeface="Trebuchet MS"/>
          <a:ea typeface="MS PGothic"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4" descr="Bild3"/>
          <p:cNvPicPr>
            <a:picLocks noChangeAspect="1" noChangeArrowheads="1"/>
          </p:cNvPicPr>
          <p:nvPr userDrawn="1"/>
        </p:nvPicPr>
        <p:blipFill>
          <a:blip r:embed="rId3"/>
          <a:srcRect l="50102" b="69897"/>
          <a:stretch>
            <a:fillRect/>
          </a:stretch>
        </p:blipFill>
        <p:spPr bwMode="auto">
          <a:xfrm>
            <a:off x="0" y="6456363"/>
            <a:ext cx="8497888" cy="400050"/>
          </a:xfrm>
          <a:prstGeom prst="rect">
            <a:avLst/>
          </a:prstGeom>
          <a:noFill/>
          <a:ln w="9525">
            <a:noFill/>
            <a:miter lim="800000"/>
            <a:headEnd/>
            <a:tailEnd/>
          </a:ln>
        </p:spPr>
      </p:pic>
      <p:sp>
        <p:nvSpPr>
          <p:cNvPr id="8" name="Rectangle 12"/>
          <p:cNvSpPr>
            <a:spLocks noGrp="1" noChangeArrowheads="1"/>
          </p:cNvSpPr>
          <p:nvPr>
            <p:ph type="sldNum" sz="quarter" idx="4"/>
          </p:nvPr>
        </p:nvSpPr>
        <p:spPr bwMode="auto">
          <a:xfrm>
            <a:off x="6948488" y="6497638"/>
            <a:ext cx="2133600" cy="29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808285"/>
                </a:solidFill>
              </a:defRPr>
            </a:lvl1pPr>
          </a:lstStyle>
          <a:p>
            <a:fld id="{CA60D9A1-23ED-466A-A9A7-AEDAEB8121D2}" type="slidenum">
              <a:rPr lang="en-GB"/>
              <a:pPr/>
              <a:t>‹#›</a:t>
            </a:fld>
            <a:endParaRPr lang="en-GB"/>
          </a:p>
        </p:txBody>
      </p:sp>
      <p:sp>
        <p:nvSpPr>
          <p:cNvPr id="3076" name="Title Placeholder 1"/>
          <p:cNvSpPr txBox="1">
            <a:spLocks/>
          </p:cNvSpPr>
          <p:nvPr userDrawn="1"/>
        </p:nvSpPr>
        <p:spPr bwMode="auto">
          <a:xfrm>
            <a:off x="34925" y="6596063"/>
            <a:ext cx="8229600" cy="215900"/>
          </a:xfrm>
          <a:prstGeom prst="rect">
            <a:avLst/>
          </a:prstGeom>
          <a:noFill/>
          <a:ln w="9525">
            <a:noFill/>
            <a:miter lim="800000"/>
            <a:headEnd/>
            <a:tailEnd/>
          </a:ln>
        </p:spPr>
        <p:txBody>
          <a:bodyPr lIns="36000" anchor="ctr"/>
          <a:lstStyle/>
          <a:p>
            <a:r>
              <a:rPr lang="en-GB" sz="1000" dirty="0" smtClean="0">
                <a:solidFill>
                  <a:srgbClr val="215968"/>
                </a:solidFill>
              </a:rPr>
              <a:t>Assessment of Technology Options</a:t>
            </a:r>
            <a:endParaRPr lang="en-GB" sz="1000" dirty="0">
              <a:solidFill>
                <a:srgbClr val="215968"/>
              </a:solidFill>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05" charset="-128"/>
        </a:defRPr>
      </a:lvl1pPr>
      <a:lvl2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2pPr>
      <a:lvl3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3pPr>
      <a:lvl4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4pPr>
      <a:lvl5pPr algn="ctr" defTabSz="457200" rtl="0" eaLnBrk="0" fontAlgn="base" hangingPunct="0">
        <a:spcBef>
          <a:spcPct val="0"/>
        </a:spcBef>
        <a:spcAft>
          <a:spcPct val="0"/>
        </a:spcAft>
        <a:defRPr sz="4400">
          <a:solidFill>
            <a:schemeClr val="tx1"/>
          </a:solidFill>
          <a:latin typeface="Calibri" pitchFamily="-105" charset="0"/>
          <a:ea typeface="MS PGothic" pitchFamily="34" charset="-128"/>
          <a:cs typeface="ＭＳ Ｐゴシック" pitchFamily="-105" charset="-128"/>
        </a:defRPr>
      </a:lvl5pPr>
      <a:lvl6pPr marL="4572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defTabSz="457200"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etssaftutorial.com/Introduction.405.0.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seau.org/outils/biblio/resume.php?d=2693&amp;l=en&amp;tout=1" TargetMode="External"/><Relationship Id="rId5" Type="http://schemas.openxmlformats.org/officeDocument/2006/relationships/hyperlink" Target="http://www.sswm.info/library/130" TargetMode="External"/><Relationship Id="rId4" Type="http://schemas.openxmlformats.org/officeDocument/2006/relationships/hyperlink" Target="http://susana.org/lang-en/library?view=ccbktypeitem&amp;type=2&amp;id=135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F7EA417C-CBB3-4060-BCDA-C1E22AF894F0}" type="slidenum">
              <a:rPr lang="en-GB"/>
              <a:pPr/>
              <a:t>1</a:t>
            </a:fld>
            <a:endParaRPr lang="en-GB"/>
          </a:p>
        </p:txBody>
      </p:sp>
      <p:sp>
        <p:nvSpPr>
          <p:cNvPr id="3" name="TextBox 2"/>
          <p:cNvSpPr txBox="1"/>
          <p:nvPr/>
        </p:nvSpPr>
        <p:spPr>
          <a:xfrm>
            <a:off x="1331640" y="2996952"/>
            <a:ext cx="6932885" cy="769441"/>
          </a:xfrm>
          <a:prstGeom prst="rect">
            <a:avLst/>
          </a:prstGeom>
          <a:noFill/>
        </p:spPr>
        <p:txBody>
          <a:bodyPr wrap="square" rtlCol="0">
            <a:spAutoFit/>
          </a:bodyPr>
          <a:lstStyle/>
          <a:p>
            <a:pPr algn="ctr" rtl="1"/>
            <a:r>
              <a:rPr lang="ar-EG" sz="4400" b="1" dirty="0"/>
              <a:t>تقييم الخيارات </a:t>
            </a:r>
            <a:r>
              <a:rPr lang="ar-EG" sz="4400" b="1" dirty="0" smtClean="0"/>
              <a:t>التكنولوجية</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3" y="1711068"/>
            <a:ext cx="8235950" cy="2221988"/>
          </a:xfrm>
        </p:spPr>
        <p:txBody>
          <a:bodyPr/>
          <a:lstStyle/>
          <a:p>
            <a:pPr algn="just" rtl="1"/>
            <a:r>
              <a:rPr lang="ar-EG" b="1" dirty="0" smtClean="0"/>
              <a:t>الهدف: </a:t>
            </a:r>
            <a:r>
              <a:rPr lang="ar-EG" dirty="0" smtClean="0"/>
              <a:t>ينبغي للفئات المعنية اتخاذ قرار مستنير</a:t>
            </a:r>
          </a:p>
          <a:p>
            <a:pPr algn="just" rtl="1"/>
            <a:r>
              <a:rPr lang="ar-EG" dirty="0" smtClean="0"/>
              <a:t>يسمح عرض النظام للتجربة:</a:t>
            </a:r>
          </a:p>
          <a:p>
            <a:pPr lvl="1" algn="just" rtl="1">
              <a:buFont typeface="Arial" pitchFamily="34" charset="0"/>
              <a:buChar char="•"/>
            </a:pPr>
            <a:r>
              <a:rPr lang="ar-EG" dirty="0" smtClean="0"/>
              <a:t>  للمعنيّين اكتساب الخبرة في التعامل مع أنظمة الصرف الصحي المختلفة</a:t>
            </a:r>
          </a:p>
          <a:p>
            <a:pPr lvl="1" algn="just" rtl="1">
              <a:buFont typeface="Arial" pitchFamily="34" charset="0"/>
              <a:buChar char="•"/>
            </a:pPr>
            <a:r>
              <a:rPr lang="ar-EG" dirty="0" smtClean="0"/>
              <a:t>  خلق الوعي والطلب على أنظمة الصرف الصحي</a:t>
            </a:r>
          </a:p>
          <a:p>
            <a:pPr lvl="1" algn="just" rtl="1">
              <a:buFont typeface="Arial" pitchFamily="34" charset="0"/>
              <a:buChar char="•"/>
            </a:pPr>
            <a:r>
              <a:rPr lang="ar-EG" dirty="0" smtClean="0"/>
              <a:t>  وضع المستخدمين في سياق أنظمة الصرف الصحي لمساعدتهم على اقتراح التعديلات</a:t>
            </a:r>
          </a:p>
          <a:p>
            <a:pPr lvl="1" algn="just" rtl="1">
              <a:buFont typeface="Arial" pitchFamily="34" charset="0"/>
              <a:buChar char="•"/>
            </a:pPr>
            <a:r>
              <a:rPr lang="ar-EG" dirty="0" smtClean="0"/>
              <a:t>  اتخاذ القرارات بناءً على التجربة الفعلية وليس على افتراضات</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10</a:t>
            </a:fld>
            <a:endParaRPr lang="en-GB"/>
          </a:p>
        </p:txBody>
      </p:sp>
      <p:sp>
        <p:nvSpPr>
          <p:cNvPr id="6" name="Title 1"/>
          <p:cNvSpPr>
            <a:spLocks noGrp="1"/>
          </p:cNvSpPr>
          <p:nvPr>
            <p:ph type="title"/>
          </p:nvPr>
        </p:nvSpPr>
        <p:spPr/>
        <p:txBody>
          <a:bodyPr/>
          <a:lstStyle/>
          <a:p>
            <a:pPr algn="r" rtl="1"/>
            <a:r>
              <a:rPr lang="ar-EG" dirty="0" smtClean="0">
                <a:solidFill>
                  <a:srgbClr val="808080"/>
                </a:solidFill>
              </a:rPr>
              <a:t>3. </a:t>
            </a:r>
            <a:r>
              <a:rPr lang="ar-EG" dirty="0">
                <a:solidFill>
                  <a:srgbClr val="808080"/>
                </a:solidFill>
              </a:rPr>
              <a:t>عملية صنع القرارالتشاركية </a:t>
            </a:r>
          </a:p>
        </p:txBody>
      </p:sp>
      <p:sp>
        <p:nvSpPr>
          <p:cNvPr id="7" name="Title 1"/>
          <p:cNvSpPr txBox="1">
            <a:spLocks/>
          </p:cNvSpPr>
          <p:nvPr/>
        </p:nvSpPr>
        <p:spPr bwMode="auto">
          <a:xfrm>
            <a:off x="512763" y="1323975"/>
            <a:ext cx="7774013"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r>
              <a:rPr lang="ar-EG" sz="2000" b="1" dirty="0" smtClean="0">
                <a:solidFill>
                  <a:srgbClr val="05627E"/>
                </a:solidFill>
                <a:latin typeface="Trebuchet MS"/>
                <a:cs typeface="Trebuchet MS"/>
              </a:rPr>
              <a:t>2. عرض </a:t>
            </a:r>
            <a:r>
              <a:rPr lang="ar-EG" sz="2000" b="1" dirty="0" smtClean="0">
                <a:solidFill>
                  <a:srgbClr val="05627E"/>
                </a:solidFill>
                <a:latin typeface="Trebuchet MS"/>
                <a:cs typeface="Trebuchet MS"/>
              </a:rPr>
              <a:t>الأنظمة</a:t>
            </a:r>
          </a:p>
        </p:txBody>
      </p:sp>
      <p:sp>
        <p:nvSpPr>
          <p:cNvPr id="9" name="TextBox 8"/>
          <p:cNvSpPr txBox="1"/>
          <p:nvPr/>
        </p:nvSpPr>
        <p:spPr>
          <a:xfrm>
            <a:off x="2882062" y="6298479"/>
            <a:ext cx="1368152" cy="215444"/>
          </a:xfrm>
          <a:prstGeom prst="rect">
            <a:avLst/>
          </a:prstGeom>
          <a:noFill/>
        </p:spPr>
        <p:txBody>
          <a:bodyPr wrap="square" rtlCol="0">
            <a:spAutoFit/>
          </a:bodyPr>
          <a:lstStyle/>
          <a:p>
            <a:pPr algn="r" rtl="1"/>
            <a:r>
              <a:rPr lang="ar-EG" sz="800" i="1" dirty="0"/>
              <a:t>المصدر: </a:t>
            </a:r>
            <a:r>
              <a:rPr lang="en-GB" sz="800" i="1" dirty="0" err="1" smtClean="0"/>
              <a:t>ESRISS</a:t>
            </a:r>
            <a:r>
              <a:rPr lang="ar-EG" sz="800" i="1" dirty="0" smtClean="0"/>
              <a:t> </a:t>
            </a:r>
            <a:r>
              <a:rPr lang="en-GB" sz="800" i="1" dirty="0"/>
              <a:t>(</a:t>
            </a:r>
            <a:r>
              <a:rPr lang="en-GB" sz="800" i="1" dirty="0" smtClean="0"/>
              <a:t>2010)</a:t>
            </a:r>
            <a:endParaRPr lang="en-US" sz="800" i="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1187"/>
          <a:stretch/>
        </p:blipFill>
        <p:spPr>
          <a:xfrm>
            <a:off x="360363" y="4004855"/>
            <a:ext cx="3851920" cy="22768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smtClean="0">
                <a:solidFill>
                  <a:srgbClr val="808080"/>
                </a:solidFill>
              </a:rPr>
              <a:t>3. </a:t>
            </a:r>
            <a:r>
              <a:rPr lang="ar-EG" dirty="0">
                <a:solidFill>
                  <a:srgbClr val="808080"/>
                </a:solidFill>
              </a:rPr>
              <a:t>عملية صنع القرارالتشاركية </a:t>
            </a:r>
          </a:p>
        </p:txBody>
      </p:sp>
      <p:sp>
        <p:nvSpPr>
          <p:cNvPr id="3" name="Content Placeholder 2"/>
          <p:cNvSpPr>
            <a:spLocks noGrp="1"/>
          </p:cNvSpPr>
          <p:nvPr>
            <p:ph idx="1"/>
          </p:nvPr>
        </p:nvSpPr>
        <p:spPr>
          <a:xfrm>
            <a:off x="360363" y="2071679"/>
            <a:ext cx="8388350" cy="4214842"/>
          </a:xfrm>
        </p:spPr>
        <p:txBody>
          <a:bodyPr/>
          <a:lstStyle/>
          <a:p>
            <a:pPr algn="r" rtl="1"/>
            <a:r>
              <a:rPr lang="ar-EG" dirty="0" smtClean="0"/>
              <a:t>تساعد ورشة عمل تشاركية ثانية على جمع وتحليل التجارب بعد عرض النظام.</a:t>
            </a:r>
          </a:p>
          <a:p>
            <a:pPr algn="r" rtl="1"/>
            <a:r>
              <a:rPr lang="ar-EG" dirty="0" smtClean="0"/>
              <a:t>وينبغي أن يكون المهندسون والمخططون منفتحين للحصول على اقتراحات من قِبَل الفئات المعنية لإنتاج تصاميم معدّلة.</a:t>
            </a:r>
          </a:p>
          <a:p>
            <a:pPr algn="r" rtl="1"/>
            <a:endParaRPr lang="ar-EG" dirty="0" smtClean="0"/>
          </a:p>
          <a:p>
            <a:pPr algn="r" rtl="1"/>
            <a:r>
              <a:rPr lang="ar-EG" b="1" dirty="0" smtClean="0"/>
              <a:t>ناتج هذه الخطوة: </a:t>
            </a:r>
            <a:r>
              <a:rPr lang="ar-EG" dirty="0" smtClean="0"/>
              <a:t>تحديد قائمة أنظمة الصرف الصحي الممكنة.</a:t>
            </a:r>
            <a:endParaRPr lang="ar-EG" dirty="0"/>
          </a:p>
        </p:txBody>
      </p:sp>
      <p:sp>
        <p:nvSpPr>
          <p:cNvPr id="4" name="Title 1"/>
          <p:cNvSpPr txBox="1">
            <a:spLocks/>
          </p:cNvSpPr>
          <p:nvPr/>
        </p:nvSpPr>
        <p:spPr bwMode="auto">
          <a:xfrm>
            <a:off x="0" y="1423988"/>
            <a:ext cx="838835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r>
              <a:rPr lang="ar-EG" sz="2000" b="1" dirty="0" smtClean="0">
                <a:solidFill>
                  <a:srgbClr val="05627E"/>
                </a:solidFill>
                <a:latin typeface="Trebuchet MS"/>
                <a:cs typeface="Trebuchet MS"/>
              </a:rPr>
              <a:t>3. المقارنة بين البدائل</a:t>
            </a:r>
            <a:endParaRPr kumimoji="0" lang="ar-EG" sz="20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pic>
        <p:nvPicPr>
          <p:cNvPr id="5" name="Picture 2" descr="http://www.netssaftutorial.com/typo3temp/pics/e4283bd07d.jpg"/>
          <p:cNvPicPr>
            <a:picLocks noChangeAspect="1" noChangeArrowheads="1"/>
          </p:cNvPicPr>
          <p:nvPr/>
        </p:nvPicPr>
        <p:blipFill>
          <a:blip r:embed="rId2"/>
          <a:srcRect l="6065" t="5679" r="4168"/>
          <a:stretch>
            <a:fillRect/>
          </a:stretch>
        </p:blipFill>
        <p:spPr bwMode="auto">
          <a:xfrm>
            <a:off x="395536" y="3501847"/>
            <a:ext cx="3096593" cy="2784674"/>
          </a:xfrm>
          <a:prstGeom prst="rect">
            <a:avLst/>
          </a:prstGeom>
          <a:noFill/>
        </p:spPr>
      </p:pic>
      <p:sp>
        <p:nvSpPr>
          <p:cNvPr id="6" name="TextBox 5"/>
          <p:cNvSpPr txBox="1"/>
          <p:nvPr/>
        </p:nvSpPr>
        <p:spPr>
          <a:xfrm>
            <a:off x="2123728" y="6201598"/>
            <a:ext cx="1368152" cy="215444"/>
          </a:xfrm>
          <a:prstGeom prst="rect">
            <a:avLst/>
          </a:prstGeom>
          <a:noFill/>
        </p:spPr>
        <p:txBody>
          <a:bodyPr wrap="square" rtlCol="0">
            <a:spAutoFit/>
          </a:bodyPr>
          <a:lstStyle/>
          <a:p>
            <a:pPr algn="r" rtl="1"/>
            <a:r>
              <a:rPr lang="ar-EG" sz="800" i="1" dirty="0"/>
              <a:t>المصدر: </a:t>
            </a:r>
            <a:r>
              <a:rPr lang="en-GB" sz="800" i="1" dirty="0"/>
              <a:t>NETSSAF</a:t>
            </a:r>
            <a:r>
              <a:rPr lang="ar-EG" sz="800" i="1" dirty="0"/>
              <a:t> </a:t>
            </a:r>
            <a:r>
              <a:rPr lang="en-GB" sz="800" i="1" dirty="0"/>
              <a:t>(2008)</a:t>
            </a:r>
            <a:endParaRPr lang="en-US" sz="8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666750"/>
            <a:ext cx="8388350" cy="504825"/>
          </a:xfrm>
        </p:spPr>
        <p:txBody>
          <a:bodyPr/>
          <a:lstStyle/>
          <a:p>
            <a:pPr algn="r" rtl="1"/>
            <a:r>
              <a:rPr lang="ar-EG" dirty="0" smtClean="0">
                <a:solidFill>
                  <a:srgbClr val="808080"/>
                </a:solidFill>
              </a:rPr>
              <a:t>3. </a:t>
            </a:r>
            <a:r>
              <a:rPr lang="ar-EG" dirty="0">
                <a:solidFill>
                  <a:srgbClr val="808080"/>
                </a:solidFill>
              </a:rPr>
              <a:t>عملية صنع القرارالتشاركية </a:t>
            </a:r>
          </a:p>
        </p:txBody>
      </p:sp>
      <p:sp>
        <p:nvSpPr>
          <p:cNvPr id="3" name="Content Placeholder 2"/>
          <p:cNvSpPr>
            <a:spLocks noGrp="1"/>
          </p:cNvSpPr>
          <p:nvPr>
            <p:ph idx="1"/>
          </p:nvPr>
        </p:nvSpPr>
        <p:spPr>
          <a:xfrm>
            <a:off x="360363" y="2000240"/>
            <a:ext cx="8388350" cy="4021148"/>
          </a:xfrm>
        </p:spPr>
        <p:txBody>
          <a:bodyPr/>
          <a:lstStyle/>
          <a:p>
            <a:pPr algn="r" rtl="1"/>
            <a:r>
              <a:rPr lang="ar-EG" dirty="0" smtClean="0"/>
              <a:t>عقد ورشة العمل النهائية مع صانعي القرار في منطقة المشروع.</a:t>
            </a:r>
          </a:p>
          <a:p>
            <a:pPr algn="r" rtl="1"/>
            <a:r>
              <a:rPr lang="ar-EG" b="1" dirty="0" smtClean="0"/>
              <a:t>المعلومات المطلوبة:</a:t>
            </a:r>
          </a:p>
          <a:p>
            <a:pPr algn="r" rtl="1">
              <a:buFont typeface="Arial" pitchFamily="34" charset="0"/>
              <a:buChar char="•"/>
            </a:pPr>
            <a:r>
              <a:rPr lang="ar-EG" dirty="0" smtClean="0"/>
              <a:t>  قائمة الأنظمة المختصرة (المعدّلة) لنظم الصرف الصحي من الخطوة السابقة</a:t>
            </a:r>
          </a:p>
          <a:p>
            <a:pPr algn="r" rtl="1">
              <a:buFont typeface="Arial" pitchFamily="34" charset="0"/>
              <a:buChar char="•"/>
            </a:pPr>
            <a:r>
              <a:rPr lang="ar-EG" dirty="0" smtClean="0"/>
              <a:t>  تقديرات مبدئية لتكلفة أنظمة الصرف الصحي، وتوافر مواد البناء والأدوات والأيدي العاملة الماهرة والمكونات الأساسية الأخرى اللازمة لأعمال البناء</a:t>
            </a:r>
          </a:p>
          <a:p>
            <a:pPr algn="r" rtl="1"/>
            <a:r>
              <a:rPr lang="ar-EG" b="1" dirty="0" smtClean="0"/>
              <a:t>الهدف: </a:t>
            </a:r>
            <a:r>
              <a:rPr lang="ar-EG" dirty="0" smtClean="0"/>
              <a:t>نظام متفق عليه من قِبَل الخبراء (من حيث متانة التقنية) والمعنيّين (من حيث سهولة الاستخدام والقدرة على تحمل التكاليف)</a:t>
            </a:r>
            <a:endParaRPr lang="ar-EG" dirty="0"/>
          </a:p>
        </p:txBody>
      </p:sp>
      <p:sp>
        <p:nvSpPr>
          <p:cNvPr id="4" name="Title 1"/>
          <p:cNvSpPr txBox="1">
            <a:spLocks/>
          </p:cNvSpPr>
          <p:nvPr/>
        </p:nvSpPr>
        <p:spPr bwMode="auto">
          <a:xfrm>
            <a:off x="0" y="1171575"/>
            <a:ext cx="838835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r>
              <a:rPr lang="ar-EG" sz="2000" b="1" dirty="0" smtClean="0">
                <a:solidFill>
                  <a:srgbClr val="05627E"/>
                </a:solidFill>
                <a:latin typeface="Trebuchet MS"/>
                <a:cs typeface="Trebuchet MS"/>
              </a:rPr>
              <a:t>4. عملية اتخاذ القرار النهائي</a:t>
            </a:r>
            <a:endParaRPr kumimoji="0" lang="ar-EG" sz="20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2"/>
          </p:nvPr>
        </p:nvSpPr>
        <p:spPr>
          <a:noFill/>
        </p:spPr>
        <p:txBody>
          <a:bodyPr/>
          <a:lstStyle/>
          <a:p>
            <a:fld id="{EF35FF03-0EEC-4CBD-A0C4-82AEBF722496}" type="slidenum">
              <a:rPr lang="en-GB"/>
              <a:pPr/>
              <a:t>13</a:t>
            </a:fld>
            <a:endParaRPr lang="en-GB"/>
          </a:p>
        </p:txBody>
      </p:sp>
      <p:sp>
        <p:nvSpPr>
          <p:cNvPr id="9219" name="Inhaltsplatzhalter 12"/>
          <p:cNvSpPr>
            <a:spLocks noGrp="1"/>
          </p:cNvSpPr>
          <p:nvPr>
            <p:ph idx="1"/>
          </p:nvPr>
        </p:nvSpPr>
        <p:spPr>
          <a:xfrm>
            <a:off x="360363" y="1495425"/>
            <a:ext cx="8172077" cy="4525963"/>
          </a:xfrm>
        </p:spPr>
        <p:txBody>
          <a:bodyPr/>
          <a:lstStyle/>
          <a:p>
            <a:r>
              <a:rPr lang="en-GB" sz="1200" dirty="0" smtClean="0"/>
              <a:t>NETSSAF (2008): The NETSSAF Participatory Planning Approach. A Tutorial for Sustainable Sanitation Planning. Bremerhaven: Network for the Development of Sustainable Approaches for large scale implementation of Sanitation in Africa (NETSSAF). URL: </a:t>
            </a:r>
            <a:r>
              <a:rPr lang="en-GB" sz="1200" u="sng" dirty="0" smtClean="0">
                <a:hlinkClick r:id="rId3"/>
              </a:rPr>
              <a:t>http://www.netssaftutorial.com/Introduction.405.0.html</a:t>
            </a:r>
            <a:r>
              <a:rPr lang="de-CH" sz="1200" dirty="0" smtClean="0"/>
              <a:t> </a:t>
            </a:r>
            <a:r>
              <a:rPr lang="en-GB" sz="1200" dirty="0" smtClean="0"/>
              <a:t>[Accessed: 30.07.2013]</a:t>
            </a:r>
          </a:p>
          <a:p>
            <a:endParaRPr lang="en-GB" sz="1200" dirty="0" smtClean="0"/>
          </a:p>
          <a:p>
            <a:r>
              <a:rPr lang="en-GB" sz="1200" dirty="0" smtClean="0"/>
              <a:t>ZURBRUEGG, C., TILLEY, E. (2007): Evaluation of existing low-cost conventional as well as innovative system and technologies. </a:t>
            </a:r>
            <a:r>
              <a:rPr lang="en-GB" sz="1200" dirty="0" err="1" smtClean="0"/>
              <a:t>Duebendorf</a:t>
            </a:r>
            <a:r>
              <a:rPr lang="en-GB" sz="1200" dirty="0" smtClean="0"/>
              <a:t>: Swiss Federal Institute of Aquatic Science and Technology (EAWAG). URL: </a:t>
            </a:r>
            <a:r>
              <a:rPr lang="en-US" sz="1200" dirty="0" smtClean="0">
                <a:hlinkClick r:id="rId4"/>
              </a:rPr>
              <a:t>http://susana.org/lang-en/library?view=ccbktypeitem&amp;type=2&amp;id=1350</a:t>
            </a:r>
            <a:r>
              <a:rPr lang="en-US" sz="1200" dirty="0" smtClean="0"/>
              <a:t> </a:t>
            </a:r>
            <a:r>
              <a:rPr lang="en-GB" sz="1200" dirty="0" smtClean="0"/>
              <a:t>[Accessed: 20.08.2013]</a:t>
            </a:r>
          </a:p>
          <a:p>
            <a:endParaRPr lang="en-GB" sz="1200" dirty="0" smtClean="0"/>
          </a:p>
          <a:p>
            <a:r>
              <a:rPr lang="en-US" sz="1200" dirty="0" smtClean="0"/>
              <a:t>WSP (Editor) (2007): </a:t>
            </a:r>
            <a:r>
              <a:rPr lang="en-US" sz="1200" u="sng" dirty="0" smtClean="0">
                <a:hlinkClick r:id="rId5"/>
              </a:rPr>
              <a:t>Philippines Sanitation Source Book and Decision Aid</a:t>
            </a:r>
            <a:r>
              <a:rPr lang="en-US" sz="1200" dirty="0" smtClean="0"/>
              <a:t>. </a:t>
            </a:r>
            <a:r>
              <a:rPr lang="en-US" sz="1200" dirty="0" err="1" smtClean="0"/>
              <a:t>pdf</a:t>
            </a:r>
            <a:r>
              <a:rPr lang="en-US" sz="1200" dirty="0" smtClean="0"/>
              <a:t> presentation. Washington: Water and Sanitation Program. URL: </a:t>
            </a:r>
            <a:r>
              <a:rPr lang="en-US" sz="1200" dirty="0" smtClean="0">
                <a:hlinkClick r:id="rId6"/>
              </a:rPr>
              <a:t>http://www.pseau.org/outils/biblio/resume.php?d=2693&amp;l=en&amp;tout=1</a:t>
            </a:r>
            <a:r>
              <a:rPr lang="en-US" sz="1200" dirty="0" smtClean="0"/>
              <a:t> </a:t>
            </a:r>
            <a:r>
              <a:rPr lang="en-GB" sz="1200" dirty="0" smtClean="0"/>
              <a:t>[Accessed: 20.08.2013]</a:t>
            </a:r>
          </a:p>
          <a:p>
            <a:endParaRPr lang="en-US" sz="1200" dirty="0" smtClean="0"/>
          </a:p>
          <a:p>
            <a:r>
              <a:rPr lang="de-CH" sz="1200" dirty="0" smtClean="0"/>
              <a:t> </a:t>
            </a:r>
            <a:endParaRPr lang="en-US" sz="1200" dirty="0"/>
          </a:p>
        </p:txBody>
      </p:sp>
      <p:sp>
        <p:nvSpPr>
          <p:cNvPr id="9221" name="Text Box 6"/>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285"/>
                </a:solidFill>
              </a:rPr>
              <a:t>4. References</a:t>
            </a:r>
            <a:endParaRPr lang="en-GB" sz="2200" b="1" i="1" dirty="0">
              <a:solidFill>
                <a:srgbClr val="808285"/>
              </a:solidFill>
            </a:endParaRPr>
          </a:p>
        </p:txBody>
      </p:sp>
      <p:sp>
        <p:nvSpPr>
          <p:cNvPr id="5" name="TextBox 4"/>
          <p:cNvSpPr txBox="1"/>
          <p:nvPr/>
        </p:nvSpPr>
        <p:spPr>
          <a:xfrm>
            <a:off x="6948488" y="906463"/>
            <a:ext cx="1695478" cy="461665"/>
          </a:xfrm>
          <a:prstGeom prst="rect">
            <a:avLst/>
          </a:prstGeom>
          <a:noFill/>
        </p:spPr>
        <p:txBody>
          <a:bodyPr wrap="square" rtlCol="1">
            <a:spAutoFit/>
          </a:bodyPr>
          <a:lstStyle/>
          <a:p>
            <a:pPr algn="r" rtl="1"/>
            <a:r>
              <a:rPr lang="ar-EG" dirty="0" smtClean="0"/>
              <a:t>4. المراجع</a:t>
            </a:r>
            <a:endParaRPr lang="ar-EG"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Bild 8"/>
          <p:cNvPicPr>
            <a:picLocks noChangeAspect="1"/>
          </p:cNvPicPr>
          <p:nvPr/>
        </p:nvPicPr>
        <p:blipFill>
          <a:blip r:embed="rId2"/>
          <a:srcRect/>
          <a:stretch>
            <a:fillRect/>
          </a:stretch>
        </p:blipFill>
        <p:spPr bwMode="auto">
          <a:xfrm>
            <a:off x="290513" y="1619250"/>
            <a:ext cx="8624887" cy="4557713"/>
          </a:xfrm>
          <a:prstGeom prst="rect">
            <a:avLst/>
          </a:prstGeom>
          <a:noFill/>
          <a:ln w="9525">
            <a:noFill/>
            <a:miter lim="800000"/>
            <a:headEnd/>
            <a:tailEnd/>
          </a:ln>
        </p:spPr>
      </p:pic>
      <p:sp>
        <p:nvSpPr>
          <p:cNvPr id="11266" name="Slide Number Placeholder 1"/>
          <p:cNvSpPr>
            <a:spLocks noGrp="1"/>
          </p:cNvSpPr>
          <p:nvPr>
            <p:ph type="sldNum" sz="quarter" idx="10"/>
          </p:nvPr>
        </p:nvSpPr>
        <p:spPr>
          <a:noFill/>
        </p:spPr>
        <p:txBody>
          <a:bodyPr/>
          <a:lstStyle/>
          <a:p>
            <a:fld id="{D61F6441-71A9-4E16-B1AA-B594DD010902}" type="slidenum">
              <a:rPr lang="en-GB"/>
              <a:pPr/>
              <a:t>14</a:t>
            </a:fld>
            <a:endParaRPr lang="en-GB"/>
          </a:p>
        </p:txBody>
      </p:sp>
      <p:sp>
        <p:nvSpPr>
          <p:cNvPr id="11267" name="Rectangle 31"/>
          <p:cNvSpPr>
            <a:spLocks noChangeArrowheads="1"/>
          </p:cNvSpPr>
          <p:nvPr/>
        </p:nvSpPr>
        <p:spPr bwMode="auto">
          <a:xfrm>
            <a:off x="0" y="1195388"/>
            <a:ext cx="8816975" cy="61912"/>
          </a:xfrm>
          <a:prstGeom prst="rect">
            <a:avLst/>
          </a:prstGeom>
          <a:gradFill rotWithShape="1">
            <a:gsLst>
              <a:gs pos="0">
                <a:srgbClr val="05627E"/>
              </a:gs>
              <a:gs pos="100000">
                <a:srgbClr val="AFCDD6">
                  <a:alpha val="0"/>
                </a:srgbClr>
              </a:gs>
            </a:gsLst>
            <a:lin ang="0" scaled="1"/>
          </a:gradFill>
          <a:ln w="9525">
            <a:noFill/>
            <a:miter lim="800000"/>
            <a:headEnd/>
            <a:tailEnd/>
          </a:ln>
        </p:spPr>
        <p:txBody>
          <a:bodyPr wrap="none" anchor="ctr"/>
          <a:lstStyle/>
          <a:p>
            <a:pPr>
              <a:spcBef>
                <a:spcPct val="50000"/>
              </a:spcBef>
            </a:pPr>
            <a:endParaRPr lang="fr-CH" sz="1800"/>
          </a:p>
        </p:txBody>
      </p:sp>
      <p:pic>
        <p:nvPicPr>
          <p:cNvPr id="11268" name="Picture 32" descr="arboardsLogos-03"/>
          <p:cNvPicPr preferRelativeResize="0">
            <a:picLocks noChangeAspect="1" noChangeArrowheads="1"/>
          </p:cNvPicPr>
          <p:nvPr/>
        </p:nvPicPr>
        <p:blipFill>
          <a:blip r:embed="rId3"/>
          <a:srcRect/>
          <a:stretch>
            <a:fillRect/>
          </a:stretch>
        </p:blipFill>
        <p:spPr bwMode="auto">
          <a:xfrm>
            <a:off x="323850" y="222250"/>
            <a:ext cx="2376488" cy="804863"/>
          </a:xfrm>
          <a:prstGeom prst="rect">
            <a:avLst/>
          </a:prstGeom>
          <a:noFill/>
          <a:ln w="9525">
            <a:noFill/>
            <a:miter lim="800000"/>
            <a:headEnd/>
            <a:tailEnd/>
          </a:ln>
        </p:spPr>
      </p:pic>
      <p:sp>
        <p:nvSpPr>
          <p:cNvPr id="11269" name="Title 1"/>
          <p:cNvSpPr>
            <a:spLocks/>
          </p:cNvSpPr>
          <p:nvPr/>
        </p:nvSpPr>
        <p:spPr bwMode="auto">
          <a:xfrm>
            <a:off x="2689225" y="198438"/>
            <a:ext cx="4835525" cy="854075"/>
          </a:xfrm>
          <a:prstGeom prst="rect">
            <a:avLst/>
          </a:prstGeom>
          <a:noFill/>
          <a:ln w="9525">
            <a:noFill/>
            <a:miter lim="800000"/>
            <a:headEnd/>
            <a:tailEnd/>
          </a:ln>
        </p:spPr>
        <p:txBody>
          <a:bodyPr anchor="ctr"/>
          <a:lstStyle/>
          <a:p>
            <a:pPr algn="ctr" defTabSz="914400"/>
            <a:r>
              <a:rPr lang="en-US" altLang="en-US" sz="2000" i="1">
                <a:solidFill>
                  <a:srgbClr val="215968"/>
                </a:solidFill>
                <a:latin typeface="Georgia" pitchFamily="18" charset="0"/>
              </a:rPr>
              <a:t>“</a:t>
            </a:r>
            <a:r>
              <a:rPr lang="en-US" sz="2000" i="1">
                <a:solidFill>
                  <a:srgbClr val="215968"/>
                </a:solidFill>
                <a:latin typeface="Georgia" pitchFamily="18" charset="0"/>
              </a:rPr>
              <a:t>Linking up Sustainable Sanitation, Water Management &amp; Agriculture</a:t>
            </a:r>
            <a:r>
              <a:rPr lang="en-US" altLang="en-US" sz="2000" i="1">
                <a:solidFill>
                  <a:srgbClr val="215968"/>
                </a:solidFill>
                <a:latin typeface="Georgia" pitchFamily="18" charset="0"/>
              </a:rPr>
              <a:t>”</a:t>
            </a:r>
            <a:r>
              <a:rPr lang="en-US" sz="2000" i="1">
                <a:solidFill>
                  <a:srgbClr val="215968"/>
                </a:solidFill>
                <a:latin typeface="Georgia" pitchFamily="18" charset="0"/>
              </a:rPr>
              <a:t> </a:t>
            </a:r>
          </a:p>
        </p:txBody>
      </p:sp>
      <p:sp>
        <p:nvSpPr>
          <p:cNvPr id="11270" name="Text Box 9"/>
          <p:cNvSpPr txBox="1">
            <a:spLocks noChangeArrowheads="1"/>
          </p:cNvSpPr>
          <p:nvPr/>
        </p:nvSpPr>
        <p:spPr bwMode="auto">
          <a:xfrm>
            <a:off x="228600" y="1676400"/>
            <a:ext cx="1541463" cy="1062038"/>
          </a:xfrm>
          <a:prstGeom prst="rect">
            <a:avLst/>
          </a:prstGeom>
          <a:noFill/>
          <a:ln w="9525">
            <a:noFill/>
            <a:miter lim="800000"/>
            <a:headEnd/>
            <a:tailEnd/>
          </a:ln>
        </p:spPr>
        <p:txBody>
          <a:bodyPr>
            <a:spAutoFit/>
          </a:bodyPr>
          <a:lstStyle/>
          <a:p>
            <a:pPr defTabSz="914400">
              <a:spcBef>
                <a:spcPct val="50000"/>
              </a:spcBef>
            </a:pPr>
            <a:r>
              <a:rPr lang="en-GB" sz="1400" b="1"/>
              <a:t>SSWM is an initiative supported by:</a:t>
            </a:r>
          </a:p>
          <a:p>
            <a:pPr defTabSz="914400">
              <a:spcBef>
                <a:spcPct val="50000"/>
              </a:spcBef>
            </a:pPr>
            <a:endParaRPr lang="en-GB" sz="1400" b="1"/>
          </a:p>
        </p:txBody>
      </p:sp>
      <p:sp>
        <p:nvSpPr>
          <p:cNvPr id="11271" name="Text Box 9"/>
          <p:cNvSpPr txBox="1">
            <a:spLocks noChangeArrowheads="1"/>
          </p:cNvSpPr>
          <p:nvPr/>
        </p:nvSpPr>
        <p:spPr bwMode="auto">
          <a:xfrm>
            <a:off x="5943600" y="5257800"/>
            <a:ext cx="900113" cy="846138"/>
          </a:xfrm>
          <a:prstGeom prst="rect">
            <a:avLst/>
          </a:prstGeom>
          <a:noFill/>
          <a:ln w="9525">
            <a:noFill/>
            <a:miter lim="800000"/>
            <a:headEnd/>
            <a:tailEnd/>
          </a:ln>
        </p:spPr>
        <p:txBody>
          <a:bodyPr>
            <a:spAutoFit/>
          </a:bodyPr>
          <a:lstStyle/>
          <a:p>
            <a:pPr algn="r" defTabSz="914400">
              <a:spcBef>
                <a:spcPct val="50000"/>
              </a:spcBef>
            </a:pPr>
            <a:endParaRPr lang="en-GB" sz="1400" b="1"/>
          </a:p>
          <a:p>
            <a:pPr algn="r" defTabSz="914400">
              <a:spcBef>
                <a:spcPct val="50000"/>
              </a:spcBef>
            </a:pPr>
            <a:r>
              <a:rPr lang="en-GB" sz="1400" b="1"/>
              <a:t>Created by:</a:t>
            </a:r>
          </a:p>
        </p:txBody>
      </p:sp>
      <p:sp>
        <p:nvSpPr>
          <p:cNvPr id="9" name="TextBox 8"/>
          <p:cNvSpPr txBox="1"/>
          <p:nvPr/>
        </p:nvSpPr>
        <p:spPr>
          <a:xfrm>
            <a:off x="92054" y="2415272"/>
            <a:ext cx="1479550" cy="646331"/>
          </a:xfrm>
          <a:prstGeom prst="rect">
            <a:avLst/>
          </a:prstGeom>
          <a:noFill/>
        </p:spPr>
        <p:txBody>
          <a:bodyPr wrap="square" rtlCol="1">
            <a:spAutoFit/>
          </a:bodyPr>
          <a:lstStyle/>
          <a:p>
            <a:pPr algn="r" rtl="1"/>
            <a:r>
              <a:rPr lang="ar-EG" sz="1200" b="1" dirty="0" smtClean="0"/>
              <a:t>الإدارة المستدامة للمياه والصرف الصحي هي مبادرة مدعومة من قِبل:</a:t>
            </a:r>
            <a:endParaRPr lang="ar-EG" sz="1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9" descr="Untitled1.jpg"/>
          <p:cNvPicPr>
            <a:picLocks noChangeAspect="1"/>
          </p:cNvPicPr>
          <p:nvPr/>
        </p:nvPicPr>
        <p:blipFill>
          <a:blip r:embed="rId2"/>
          <a:srcRect l="17157" r="230" b="322"/>
          <a:stretch>
            <a:fillRect/>
          </a:stretch>
        </p:blipFill>
        <p:spPr bwMode="auto">
          <a:xfrm>
            <a:off x="0" y="5064125"/>
            <a:ext cx="9144000" cy="1793875"/>
          </a:xfrm>
          <a:prstGeom prst="rect">
            <a:avLst/>
          </a:prstGeom>
          <a:noFill/>
          <a:ln w="9525">
            <a:noFill/>
            <a:miter lim="800000"/>
            <a:headEnd/>
            <a:tailEnd/>
          </a:ln>
        </p:spPr>
      </p:pic>
      <p:sp>
        <p:nvSpPr>
          <p:cNvPr id="5122" name="Titel 2"/>
          <p:cNvSpPr>
            <a:spLocks noGrp="1"/>
          </p:cNvSpPr>
          <p:nvPr>
            <p:ph type="title"/>
          </p:nvPr>
        </p:nvSpPr>
        <p:spPr/>
        <p:txBody>
          <a:bodyPr/>
          <a:lstStyle/>
          <a:p>
            <a:r>
              <a:rPr lang="en-GB" dirty="0" smtClean="0">
                <a:latin typeface="Trebuchet MS" pitchFamily="34" charset="0"/>
              </a:rPr>
              <a:t>Copy it, adapt it, use it – but acknowledge the source!</a:t>
            </a:r>
          </a:p>
        </p:txBody>
      </p:sp>
      <p:sp>
        <p:nvSpPr>
          <p:cNvPr id="5123" name="Inhaltsplatzhalter 3"/>
          <p:cNvSpPr>
            <a:spLocks noGrp="1"/>
          </p:cNvSpPr>
          <p:nvPr>
            <p:ph idx="1"/>
          </p:nvPr>
        </p:nvSpPr>
        <p:spPr>
          <a:xfrm>
            <a:off x="360363" y="1447800"/>
            <a:ext cx="8174037" cy="4829175"/>
          </a:xfrm>
        </p:spPr>
        <p:txBody>
          <a:bodyPr/>
          <a:lstStyle/>
          <a:p>
            <a:pPr algn="just"/>
            <a:r>
              <a:rPr lang="en-GB" sz="1100" b="1" dirty="0" smtClean="0">
                <a:latin typeface="Trebuchet MS" pitchFamily="34" charset="0"/>
              </a:rPr>
              <a:t>Copyright</a:t>
            </a:r>
          </a:p>
          <a:p>
            <a:pPr algn="just"/>
            <a:r>
              <a:rPr lang="en-GB" sz="1000" dirty="0" smtClean="0">
                <a:latin typeface="Trebuchet MS" pitchFamily="34" charset="0"/>
              </a:rPr>
              <a:t>Included in the SSWM Toolbox are materials from various organisations and sources. </a:t>
            </a:r>
            <a:r>
              <a:rPr lang="en-GB" sz="1000" b="1" dirty="0" smtClean="0">
                <a:latin typeface="Trebuchet MS" pitchFamily="34" charset="0"/>
              </a:rPr>
              <a:t>Those materials are open source.</a:t>
            </a:r>
            <a:r>
              <a:rPr lang="en-GB" sz="1000" dirty="0" smtClean="0">
                <a:latin typeface="Trebuchet MS" pitchFamily="34" charset="0"/>
              </a:rPr>
              <a:t> Following the open-source concept for capacity building and non-profit use, copying and adapting is allowed provided proper acknowledgement of the source is made (see below). The publication of these materials in the SSWM Toolbox does not alter any existing copyrights. Material published in the SSWM Toolbox for the first time follows the same open-source concept, with all rights remaining with the original authors or producing organisations.</a:t>
            </a:r>
            <a:r>
              <a:rPr lang="en-GB" sz="1000" b="1" dirty="0" smtClean="0">
                <a:latin typeface="Trebuchet MS" pitchFamily="34" charset="0"/>
              </a:rPr>
              <a:t> </a:t>
            </a:r>
          </a:p>
          <a:p>
            <a:endParaRPr lang="en-GB" sz="400" dirty="0" smtClean="0">
              <a:latin typeface="Trebuchet MS" pitchFamily="34" charset="0"/>
            </a:endParaRPr>
          </a:p>
          <a:p>
            <a:pPr algn="just"/>
            <a:r>
              <a:rPr lang="en-GB" sz="1000" dirty="0" smtClean="0">
                <a:latin typeface="Trebuchet MS" pitchFamily="34" charset="0"/>
              </a:rPr>
              <a:t>To view an official copy of the </a:t>
            </a:r>
            <a:r>
              <a:rPr lang="en-GB" sz="1000" dirty="0" err="1" smtClean="0">
                <a:latin typeface="Trebuchet MS" pitchFamily="34" charset="0"/>
              </a:rPr>
              <a:t>the</a:t>
            </a:r>
            <a:r>
              <a:rPr lang="en-GB" sz="1000" dirty="0" smtClean="0">
                <a:latin typeface="Trebuchet MS" pitchFamily="34" charset="0"/>
              </a:rPr>
              <a:t> Creative Commons Attribution Works 3.0 </a:t>
            </a:r>
            <a:r>
              <a:rPr lang="en-GB" sz="1000" dirty="0" err="1" smtClean="0">
                <a:latin typeface="Trebuchet MS" pitchFamily="34" charset="0"/>
              </a:rPr>
              <a:t>Unported</a:t>
            </a:r>
            <a:r>
              <a:rPr lang="en-GB" sz="1000" dirty="0" smtClean="0">
                <a:latin typeface="Trebuchet MS" pitchFamily="34" charset="0"/>
              </a:rPr>
              <a:t> License we build upon, visit </a:t>
            </a:r>
            <a:r>
              <a:rPr lang="en-GB" sz="1000" dirty="0" smtClean="0">
                <a:latin typeface="Trebuchet MS" pitchFamily="34" charset="0"/>
                <a:hlinkClick r:id="rId3"/>
              </a:rPr>
              <a:t>http://creativecommons.org/licenses/by/3.0</a:t>
            </a:r>
            <a:r>
              <a:rPr lang="en-GB" sz="1000" dirty="0" smtClean="0">
                <a:latin typeface="Trebuchet MS" pitchFamily="34" charset="0"/>
              </a:rPr>
              <a:t>. This agreement officially states that:</a:t>
            </a:r>
          </a:p>
          <a:p>
            <a:pPr algn="just"/>
            <a:r>
              <a:rPr lang="en-GB" sz="1000" b="1" dirty="0" smtClean="0">
                <a:latin typeface="Trebuchet MS" pitchFamily="34" charset="0"/>
              </a:rPr>
              <a:t>You are free to: </a:t>
            </a:r>
          </a:p>
          <a:p>
            <a:pPr marL="355600" lvl="1" indent="-177800" algn="just"/>
            <a:r>
              <a:rPr lang="en-GB" sz="1000" i="1" dirty="0" smtClean="0">
                <a:latin typeface="Trebuchet MS" pitchFamily="34" charset="0"/>
              </a:rPr>
              <a:t>Share</a:t>
            </a:r>
            <a:r>
              <a:rPr lang="en-GB" sz="1000" dirty="0" smtClean="0">
                <a:latin typeface="Trebuchet MS" pitchFamily="34" charset="0"/>
              </a:rPr>
              <a:t> - to copy, distribute and transmit this document   </a:t>
            </a:r>
          </a:p>
          <a:p>
            <a:pPr marL="355600" lvl="1" indent="-177800" algn="just"/>
            <a:r>
              <a:rPr lang="en-GB" sz="1000" i="1" dirty="0" smtClean="0">
                <a:latin typeface="Trebuchet MS" pitchFamily="34" charset="0"/>
              </a:rPr>
              <a:t>Remix</a:t>
            </a:r>
            <a:r>
              <a:rPr lang="en-GB" sz="1000" dirty="0" smtClean="0">
                <a:latin typeface="Trebuchet MS" pitchFamily="34" charset="0"/>
              </a:rPr>
              <a:t> - to adapt this document. We would appreciate receiving a copy of any changes that you have made to improve this document. </a:t>
            </a:r>
          </a:p>
          <a:p>
            <a:pPr algn="just"/>
            <a:r>
              <a:rPr lang="en-GB" sz="1000" b="1" dirty="0" smtClean="0">
                <a:latin typeface="Trebuchet MS" pitchFamily="34" charset="0"/>
              </a:rPr>
              <a:t>Under the following conditions</a:t>
            </a:r>
            <a:r>
              <a:rPr lang="en-GB" sz="1000" dirty="0" smtClean="0">
                <a:latin typeface="Trebuchet MS" pitchFamily="34" charset="0"/>
              </a:rPr>
              <a:t>: </a:t>
            </a:r>
          </a:p>
          <a:p>
            <a:pPr marL="355600" lvl="1" indent="-177800" algn="just"/>
            <a:r>
              <a:rPr lang="en-GB" sz="1000" i="1" dirty="0" smtClean="0">
                <a:latin typeface="Trebuchet MS" pitchFamily="34" charset="0"/>
              </a:rPr>
              <a:t>Attribution: </a:t>
            </a:r>
            <a:r>
              <a:rPr lang="en-GB" sz="1000" dirty="0" smtClean="0">
                <a:latin typeface="Trebuchet MS" pitchFamily="34" charset="0"/>
              </a:rPr>
              <a:t>You must always give the original authors or publishing agencies credit for the document or picture you are using. </a:t>
            </a:r>
            <a:br>
              <a:rPr lang="en-GB" sz="1000" dirty="0" smtClean="0">
                <a:latin typeface="Trebuchet MS" pitchFamily="34" charset="0"/>
              </a:rPr>
            </a:br>
            <a:endParaRPr lang="en-GB" sz="1000" dirty="0" smtClean="0">
              <a:latin typeface="Trebuchet MS" pitchFamily="34" charset="0"/>
            </a:endParaRPr>
          </a:p>
          <a:p>
            <a:pPr algn="just"/>
            <a:r>
              <a:rPr lang="en-GB" sz="1100" b="1" dirty="0" smtClean="0">
                <a:latin typeface="Trebuchet MS" pitchFamily="34" charset="0"/>
              </a:rPr>
              <a:t>Disclaimer</a:t>
            </a:r>
          </a:p>
          <a:p>
            <a:pPr algn="just"/>
            <a:r>
              <a:rPr lang="en-GB" sz="1000" dirty="0" smtClean="0">
                <a:latin typeface="Trebuchet MS" pitchFamily="34" charset="0"/>
              </a:rPr>
              <a:t>The contents of the SSWM Toolbox reflect the opinions of the respective authors and not necessarily the official opinion of the funding or supporting partner organisations. </a:t>
            </a:r>
            <a:endParaRPr lang="de-DE" sz="1000" dirty="0" smtClean="0">
              <a:latin typeface="Trebuchet MS" pitchFamily="34" charset="0"/>
            </a:endParaRPr>
          </a:p>
          <a:p>
            <a:pPr algn="just"/>
            <a:r>
              <a:rPr lang="en-GB" sz="1000" dirty="0" smtClean="0">
                <a:latin typeface="Trebuchet MS" pitchFamily="34" charset="0"/>
              </a:rPr>
              <a:t>Depending on the initial situations and respective local circumstances, there is no guarantee that single measures described in the toolbox will make the local water and sanitation system more sustainable. The main aim of the SSWM Toolbox is to be a reference tool to provide ideas for improving the local water and sanitation situation in a sustainable manner. Results depend largely on the respective situation and the implementation and combination of the measures described. An in-depth analysis of respective advantages and disadvantages and the suitability of the measure is necessary in every single case. We do not assume any responsibility for and make no warranty with respect to the results that may be obtained from the use of the information provided.</a:t>
            </a:r>
            <a:endParaRPr lang="de-DE" sz="1000" dirty="0" smtClean="0">
              <a:latin typeface="Trebuchet MS" pitchFamily="34" charset="0"/>
            </a:endParaRPr>
          </a:p>
          <a:p>
            <a:pPr algn="just"/>
            <a:r>
              <a:rPr lang="en-US" sz="1000" dirty="0" smtClean="0">
                <a:latin typeface="Trebuchet MS" pitchFamily="34" charset="0"/>
              </a:rPr>
              <a:t> </a:t>
            </a:r>
            <a:endParaRPr lang="de-DE" sz="1000" dirty="0" smtClean="0">
              <a:latin typeface="Trebuchet MS" pitchFamily="34" charset="0"/>
            </a:endParaRPr>
          </a:p>
          <a:p>
            <a:endParaRPr lang="en-GB" sz="1300" dirty="0" smtClean="0">
              <a:latin typeface="Trebuchet MS" pitchFamily="34" charset="0"/>
            </a:endParaRPr>
          </a:p>
        </p:txBody>
      </p:sp>
      <p:sp>
        <p:nvSpPr>
          <p:cNvPr id="5124"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a:solidFill>
                  <a:srgbClr val="808080"/>
                </a:solidFill>
              </a:rPr>
              <a:t>Copyright &amp; Disclaimer</a:t>
            </a:r>
          </a:p>
        </p:txBody>
      </p:sp>
      <p:sp>
        <p:nvSpPr>
          <p:cNvPr id="6" name="Title 1"/>
          <p:cNvSpPr txBox="1">
            <a:spLocks/>
          </p:cNvSpPr>
          <p:nvPr/>
        </p:nvSpPr>
        <p:spPr bwMode="auto">
          <a:xfrm>
            <a:off x="3571868" y="1214422"/>
            <a:ext cx="467678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05627E"/>
                </a:solidFill>
                <a:effectLst/>
                <a:uLnTx/>
                <a:uFillTx/>
                <a:latin typeface="Trebuchet MS"/>
                <a:ea typeface="MS PGothic" pitchFamily="34" charset="-128"/>
                <a:cs typeface="Trebuchet MS"/>
              </a:rPr>
              <a:t>انسخه</a:t>
            </a:r>
            <a:r>
              <a:rPr kumimoji="0" lang="ar-EG" sz="1800" b="1" i="0" u="none" strike="noStrike" kern="1200" cap="none" spc="0" normalizeH="0" noProof="0" dirty="0" smtClean="0">
                <a:ln>
                  <a:noFill/>
                </a:ln>
                <a:solidFill>
                  <a:srgbClr val="05627E"/>
                </a:solidFill>
                <a:effectLst/>
                <a:uLnTx/>
                <a:uFillTx/>
                <a:latin typeface="Trebuchet MS"/>
                <a:ea typeface="MS PGothic" pitchFamily="34" charset="-128"/>
                <a:cs typeface="Trebuchet MS"/>
              </a:rPr>
              <a:t> </a:t>
            </a:r>
            <a:r>
              <a:rPr kumimoji="0" lang="ar-EG" sz="1800" b="1" i="0" u="none" strike="noStrike" kern="1200" cap="none" spc="0" normalizeH="0" baseline="0" noProof="0" dirty="0" smtClean="0">
                <a:ln>
                  <a:noFill/>
                </a:ln>
                <a:solidFill>
                  <a:srgbClr val="05627E"/>
                </a:solidFill>
                <a:effectLst/>
                <a:uLnTx/>
                <a:uFillTx/>
                <a:latin typeface="Trebuchet MS"/>
                <a:ea typeface="MS PGothic" pitchFamily="34" charset="-128"/>
                <a:cs typeface="Trebuchet MS"/>
              </a:rPr>
              <a:t>، وعدله، واستخدمه - ولكن اعترف بالمصدر!</a:t>
            </a:r>
            <a:endParaRPr kumimoji="0" lang="ar-EG" sz="18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sp>
        <p:nvSpPr>
          <p:cNvPr id="7" name="Title 1"/>
          <p:cNvSpPr txBox="1">
            <a:spLocks/>
          </p:cNvSpPr>
          <p:nvPr/>
        </p:nvSpPr>
        <p:spPr bwMode="auto">
          <a:xfrm>
            <a:off x="3357554" y="457184"/>
            <a:ext cx="1676383"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smtClean="0">
                <a:ln>
                  <a:noFill/>
                </a:ln>
                <a:solidFill>
                  <a:srgbClr val="05627E"/>
                </a:solidFill>
                <a:effectLst/>
                <a:uLnTx/>
                <a:uFillTx/>
                <a:latin typeface="Trebuchet MS"/>
                <a:ea typeface="MS PGothic" pitchFamily="34" charset="-128"/>
                <a:cs typeface="Trebuchet MS"/>
              </a:rPr>
              <a:t>حق النشر وإسقاطه</a:t>
            </a:r>
            <a:endParaRPr kumimoji="0" lang="ar-EG" sz="18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495425"/>
            <a:ext cx="8388350" cy="4525963"/>
          </a:xfrm>
        </p:spPr>
        <p:txBody>
          <a:bodyPr/>
          <a:lstStyle/>
          <a:p>
            <a:pPr algn="r" rtl="1"/>
            <a:r>
              <a:rPr lang="ar-EG" dirty="0" smtClean="0"/>
              <a:t>1. 	المقدمة</a:t>
            </a:r>
          </a:p>
          <a:p>
            <a:pPr algn="r" rtl="1"/>
            <a:r>
              <a:rPr lang="ar-EG" dirty="0" smtClean="0"/>
              <a:t>2. 	الخطوة 1: تحديد بدائل الصرف الصحي</a:t>
            </a:r>
          </a:p>
          <a:p>
            <a:pPr algn="r" rtl="1"/>
            <a:r>
              <a:rPr lang="ar-EG" dirty="0" smtClean="0"/>
              <a:t>		الخطوة الفرعية 1: فهم وتقليص قائمة الخيارات المتاحة</a:t>
            </a:r>
          </a:p>
          <a:p>
            <a:pPr algn="r" rtl="1"/>
            <a:r>
              <a:rPr lang="ar-EG" dirty="0" smtClean="0"/>
              <a:t>3. 	الخطوة 2: عملية صنع القرار التشاركية</a:t>
            </a:r>
          </a:p>
          <a:p>
            <a:pPr algn="r" rtl="1"/>
            <a:r>
              <a:rPr lang="ar-EG" dirty="0" smtClean="0"/>
              <a:t>		الخطوة الفرعية 1: التحليل التشاركي الأولي</a:t>
            </a:r>
          </a:p>
          <a:p>
            <a:pPr algn="r" rtl="1"/>
            <a:r>
              <a:rPr lang="ar-EG" dirty="0" smtClean="0"/>
              <a:t>		الخطوة الفرعية 2: عرض </a:t>
            </a:r>
            <a:r>
              <a:rPr lang="ar-EG" dirty="0" smtClean="0"/>
              <a:t>الأ</a:t>
            </a:r>
            <a:r>
              <a:rPr lang="ar-EG" dirty="0" smtClean="0"/>
              <a:t>نظمة</a:t>
            </a:r>
            <a:endParaRPr lang="ar-EG" dirty="0" smtClean="0"/>
          </a:p>
          <a:p>
            <a:pPr algn="r" rtl="1"/>
            <a:r>
              <a:rPr lang="ar-EG" dirty="0" smtClean="0"/>
              <a:t>		الخطوة الفرعية 3: المقارنة بين البدائل</a:t>
            </a:r>
          </a:p>
          <a:p>
            <a:pPr algn="r" rtl="1"/>
            <a:r>
              <a:rPr lang="ar-EG" dirty="0" smtClean="0"/>
              <a:t>		الخطوة الفرعية 4: عملية اتخاذ القرارالنهائي</a:t>
            </a:r>
          </a:p>
          <a:p>
            <a:pPr algn="r" rtl="1"/>
            <a:r>
              <a:rPr lang="ar-EG" dirty="0" smtClean="0"/>
              <a:t>4. 	المراجع</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3</a:t>
            </a:fld>
            <a:endParaRPr lang="en-GB"/>
          </a:p>
        </p:txBody>
      </p:sp>
      <p:sp>
        <p:nvSpPr>
          <p:cNvPr id="6" name="Title 1"/>
          <p:cNvSpPr>
            <a:spLocks noGrp="1"/>
          </p:cNvSpPr>
          <p:nvPr>
            <p:ph type="title"/>
          </p:nvPr>
        </p:nvSpPr>
        <p:spPr/>
        <p:txBody>
          <a:bodyPr/>
          <a:lstStyle/>
          <a:p>
            <a:pPr algn="r" rtl="1"/>
            <a:r>
              <a:rPr lang="ar-EG" sz="1800" dirty="0" smtClean="0"/>
              <a:t>المحتويات</a:t>
            </a:r>
            <a:endParaRPr lang="ar-EG" sz="1800" dirty="0"/>
          </a:p>
        </p:txBody>
      </p:sp>
      <p:pic>
        <p:nvPicPr>
          <p:cNvPr id="7" name="Picture 2" descr="C:\Users\soma\Desktop\BenaA TranslaTioN\sswm in hc\Task 8\Assessment of technology options\2- Assessment of Technolgy Options , تقييم الخيارات التقنية\icon ass technology op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3607" y="3212976"/>
            <a:ext cx="2394394" cy="2404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171575"/>
            <a:ext cx="8336755" cy="433377"/>
          </a:xfrm>
        </p:spPr>
        <p:txBody>
          <a:bodyPr/>
          <a:lstStyle/>
          <a:p>
            <a:pPr algn="r" rtl="1"/>
            <a:r>
              <a:rPr lang="ar-EG" b="1" dirty="0" smtClean="0">
                <a:solidFill>
                  <a:srgbClr val="05627E"/>
                </a:solidFill>
              </a:rPr>
              <a:t>اتخاذ قرار باختيار </a:t>
            </a:r>
            <a:r>
              <a:rPr lang="ar-EG" b="1" dirty="0" smtClean="0">
                <a:solidFill>
                  <a:srgbClr val="05627E"/>
                </a:solidFill>
              </a:rPr>
              <a:t>الت</a:t>
            </a:r>
            <a:r>
              <a:rPr lang="ar-EG" b="1" dirty="0" smtClean="0">
                <a:solidFill>
                  <a:srgbClr val="05627E"/>
                </a:solidFill>
              </a:rPr>
              <a:t>كنولوجيا</a:t>
            </a:r>
            <a:r>
              <a:rPr lang="ar-EG" b="1" dirty="0" smtClean="0">
                <a:solidFill>
                  <a:srgbClr val="05627E"/>
                </a:solidFill>
              </a:rPr>
              <a:t> </a:t>
            </a:r>
            <a:r>
              <a:rPr lang="ar-EG" b="1" dirty="0" smtClean="0">
                <a:solidFill>
                  <a:srgbClr val="05627E"/>
                </a:solidFill>
              </a:rPr>
              <a:t>المناسبة للمجتمع</a:t>
            </a:r>
            <a:endParaRPr lang="ar-EG" b="1" dirty="0">
              <a:solidFill>
                <a:srgbClr val="05627E"/>
              </a:solidFill>
            </a:endParaRPr>
          </a:p>
        </p:txBody>
      </p:sp>
      <p:sp>
        <p:nvSpPr>
          <p:cNvPr id="4" name="Content Placeholder 3"/>
          <p:cNvSpPr>
            <a:spLocks noGrp="1"/>
          </p:cNvSpPr>
          <p:nvPr>
            <p:ph idx="11"/>
          </p:nvPr>
        </p:nvSpPr>
        <p:spPr>
          <a:xfrm>
            <a:off x="312767" y="1785926"/>
            <a:ext cx="8402637" cy="4525963"/>
          </a:xfrm>
        </p:spPr>
        <p:txBody>
          <a:bodyPr/>
          <a:lstStyle/>
          <a:p>
            <a:pPr algn="r" rtl="1"/>
            <a:r>
              <a:rPr lang="ar-EG" dirty="0" smtClean="0"/>
              <a:t>الاختيار الصحيح لنظام الصرف الصحي المناسب هو خطوة رئيسية نحو تحقيق الصرف الصحي المستدام. يأخذ هذا النهج في الاعتبار:</a:t>
            </a:r>
          </a:p>
          <a:p>
            <a:pPr lvl="1" algn="r" rtl="1">
              <a:buFont typeface="Arial" pitchFamily="34" charset="0"/>
              <a:buChar char="•"/>
            </a:pPr>
            <a:r>
              <a:rPr lang="ar-EG" b="1" dirty="0" smtClean="0"/>
              <a:t>قضايا </a:t>
            </a:r>
            <a:r>
              <a:rPr lang="ar-EG" b="1" dirty="0" smtClean="0"/>
              <a:t>تقنية </a:t>
            </a:r>
            <a:r>
              <a:rPr lang="ar-EG" dirty="0" smtClean="0"/>
              <a:t>(</a:t>
            </a:r>
            <a:r>
              <a:rPr lang="ar-EG" dirty="0" smtClean="0"/>
              <a:t>مثل الأنظمة المناسبة فيما يتعلق بظروف القرية)</a:t>
            </a:r>
          </a:p>
          <a:p>
            <a:pPr lvl="1" algn="r" rtl="1">
              <a:buFont typeface="Arial" pitchFamily="34" charset="0"/>
              <a:buChar char="•"/>
            </a:pPr>
            <a:r>
              <a:rPr lang="ar-EG" b="1" dirty="0" smtClean="0"/>
              <a:t>قضايا غير </a:t>
            </a:r>
            <a:r>
              <a:rPr lang="ar-EG" b="1" dirty="0" smtClean="0"/>
              <a:t>تقنية </a:t>
            </a:r>
            <a:r>
              <a:rPr lang="ar-EG" dirty="0" smtClean="0"/>
              <a:t>(</a:t>
            </a:r>
            <a:r>
              <a:rPr lang="ar-EG" dirty="0" smtClean="0"/>
              <a:t>مثل تفضيلات الفئات المعنيّة، والقدرة المالية والبشرية)</a:t>
            </a:r>
          </a:p>
          <a:p>
            <a:pPr algn="r" rtl="1"/>
            <a:r>
              <a:rPr lang="ar-EG" b="1" dirty="0" smtClean="0"/>
              <a:t>المعلومات المطلوبة سابقاً:</a:t>
            </a:r>
          </a:p>
          <a:p>
            <a:pPr lvl="1" algn="r" rtl="1">
              <a:buFont typeface="Arial" pitchFamily="34" charset="0"/>
              <a:buChar char="•"/>
            </a:pPr>
            <a:r>
              <a:rPr lang="ar-EG" dirty="0" smtClean="0"/>
              <a:t>ظروف القرية</a:t>
            </a:r>
          </a:p>
          <a:p>
            <a:pPr lvl="1" algn="r" rtl="1">
              <a:buFont typeface="Arial" pitchFamily="34" charset="0"/>
              <a:buChar char="•"/>
            </a:pPr>
            <a:r>
              <a:rPr lang="ar-EG" dirty="0" smtClean="0"/>
              <a:t>حالة مرافق الصرف الصحي الحالية</a:t>
            </a:r>
          </a:p>
          <a:p>
            <a:pPr lvl="1" algn="r" rtl="1">
              <a:buFont typeface="Arial" pitchFamily="34" charset="0"/>
              <a:buChar char="•"/>
            </a:pPr>
            <a:r>
              <a:rPr lang="ar-EG" dirty="0" smtClean="0"/>
              <a:t>أولويات المستخدم</a:t>
            </a:r>
          </a:p>
          <a:p>
            <a:pPr lvl="1" algn="r" rtl="1">
              <a:buFont typeface="Arial" pitchFamily="34" charset="0"/>
              <a:buChar char="•"/>
            </a:pPr>
            <a:r>
              <a:rPr lang="ar-EG" dirty="0" smtClean="0"/>
              <a:t>القدرات المالية والبشرية المتاحة</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4</a:t>
            </a:fld>
            <a:endParaRPr lang="en-GB"/>
          </a:p>
        </p:txBody>
      </p:sp>
      <p:sp>
        <p:nvSpPr>
          <p:cNvPr id="6" name="Title 1"/>
          <p:cNvSpPr>
            <a:spLocks noGrp="1"/>
          </p:cNvSpPr>
          <p:nvPr>
            <p:ph type="title"/>
          </p:nvPr>
        </p:nvSpPr>
        <p:spPr>
          <a:xfrm>
            <a:off x="360363" y="666750"/>
            <a:ext cx="8388350" cy="504825"/>
          </a:xfrm>
        </p:spPr>
        <p:txBody>
          <a:bodyPr/>
          <a:lstStyle/>
          <a:p>
            <a:pPr algn="r" rtl="1"/>
            <a:r>
              <a:rPr lang="ar-EG" sz="1800" dirty="0" smtClean="0">
                <a:solidFill>
                  <a:srgbClr val="808080"/>
                </a:solidFill>
              </a:rPr>
              <a:t>1. المقدمة</a:t>
            </a:r>
            <a:endParaRPr lang="ar-EG" sz="1800" dirty="0">
              <a:solidFill>
                <a:srgbClr val="808080"/>
              </a:solidFill>
            </a:endParaRPr>
          </a:p>
        </p:txBody>
      </p:sp>
      <p:pic>
        <p:nvPicPr>
          <p:cNvPr id="7" name="Picture 2"/>
          <p:cNvPicPr>
            <a:picLocks noChangeAspect="1" noChangeArrowheads="1"/>
          </p:cNvPicPr>
          <p:nvPr/>
        </p:nvPicPr>
        <p:blipFill>
          <a:blip r:embed="rId2"/>
          <a:srcRect/>
          <a:stretch>
            <a:fillRect/>
          </a:stretch>
        </p:blipFill>
        <p:spPr bwMode="auto">
          <a:xfrm flipH="1">
            <a:off x="611560" y="3573016"/>
            <a:ext cx="2038878" cy="2520280"/>
          </a:xfrm>
          <a:prstGeom prst="rect">
            <a:avLst/>
          </a:prstGeom>
          <a:noFill/>
          <a:ln w="9525">
            <a:noFill/>
            <a:miter lim="800000"/>
            <a:headEnd/>
            <a:tailEnd/>
          </a:ln>
        </p:spPr>
      </p:pic>
      <p:sp>
        <p:nvSpPr>
          <p:cNvPr id="8" name="Text Box 6"/>
          <p:cNvSpPr txBox="1">
            <a:spLocks noChangeArrowheads="1"/>
          </p:cNvSpPr>
          <p:nvPr/>
        </p:nvSpPr>
        <p:spPr bwMode="auto">
          <a:xfrm>
            <a:off x="2771800" y="5326339"/>
            <a:ext cx="3024336" cy="707886"/>
          </a:xfrm>
          <a:prstGeom prst="rect">
            <a:avLst/>
          </a:prstGeom>
          <a:noFill/>
          <a:ln w="9525">
            <a:noFill/>
            <a:miter lim="800000"/>
            <a:headEnd/>
            <a:tailEnd/>
          </a:ln>
        </p:spPr>
        <p:txBody>
          <a:bodyPr wrap="square">
            <a:spAutoFit/>
          </a:bodyPr>
          <a:lstStyle/>
          <a:p>
            <a:pPr algn="just" defTabSz="914400" rtl="1">
              <a:spcBef>
                <a:spcPct val="50000"/>
              </a:spcBef>
            </a:pPr>
            <a:r>
              <a:rPr lang="ar-EG" sz="1400" dirty="0" smtClean="0"/>
              <a:t>الجوانب غير التقنية مثل التفضيلات الاجتماعية والثقافية يجب أن تؤخذ أيضاً بعين الاعتبار.</a:t>
            </a:r>
            <a:endParaRPr lang="en-GB" sz="1400" dirty="0"/>
          </a:p>
          <a:p>
            <a:pPr algn="just" defTabSz="914400" rtl="1">
              <a:spcBef>
                <a:spcPct val="50000"/>
              </a:spcBef>
            </a:pPr>
            <a:r>
              <a:rPr lang="ar-EG" sz="800" i="1" dirty="0" smtClean="0"/>
              <a:t>المصدر: </a:t>
            </a:r>
            <a:r>
              <a:rPr lang="ar-EG" sz="800" i="1" dirty="0"/>
              <a:t>برنامج المياه والصرف الصحي (</a:t>
            </a:r>
            <a:r>
              <a:rPr lang="en-GB" sz="800" i="1" dirty="0"/>
              <a:t>WSP</a:t>
            </a:r>
            <a:r>
              <a:rPr lang="ar-EG" sz="800" i="1" dirty="0"/>
              <a:t> 2007)</a:t>
            </a:r>
            <a:endParaRPr lang="en-GB" sz="8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1916832"/>
            <a:ext cx="8388350" cy="4048378"/>
          </a:xfrm>
        </p:spPr>
        <p:txBody>
          <a:bodyPr/>
          <a:lstStyle/>
          <a:p>
            <a:pPr algn="r" rtl="1"/>
            <a:r>
              <a:rPr lang="ar-EG" dirty="0" smtClean="0"/>
              <a:t>نظام الصرف الصحي هو ترتيب لمكونات تقنية مختلفة تقوم بتنفيذ عمليات مختلفة على طول خط تدفق النفايات.</a:t>
            </a:r>
          </a:p>
          <a:p>
            <a:pPr algn="r" rtl="1"/>
            <a:endParaRPr lang="ar-EG" dirty="0" smtClean="0"/>
          </a:p>
          <a:p>
            <a:pPr algn="r" rtl="1"/>
            <a:endParaRPr lang="ar-EG" dirty="0"/>
          </a:p>
          <a:p>
            <a:pPr algn="r" rtl="1"/>
            <a:endParaRPr lang="ar-EG" dirty="0" smtClean="0"/>
          </a:p>
          <a:p>
            <a:pPr algn="r" rtl="1"/>
            <a:endParaRPr lang="ar-EG" dirty="0" smtClean="0"/>
          </a:p>
          <a:p>
            <a:pPr algn="r" rtl="1"/>
            <a:endParaRPr lang="ar-EG" dirty="0"/>
          </a:p>
          <a:p>
            <a:pPr algn="r" rtl="1"/>
            <a:r>
              <a:rPr lang="ar-EG" dirty="0" smtClean="0"/>
              <a:t>في حين أن هناك طائفة واسعة من الخيارات التقنية، يكون اختيار البدائل الملائمة محدوداً بـ:</a:t>
            </a:r>
          </a:p>
          <a:p>
            <a:pPr algn="r" rtl="1"/>
            <a:r>
              <a:rPr lang="ar-EG" dirty="0" smtClean="0"/>
              <a:t>1)	البنية التحتية القائمة</a:t>
            </a:r>
          </a:p>
          <a:p>
            <a:pPr algn="r" rtl="1"/>
            <a:r>
              <a:rPr lang="ar-EG" dirty="0" smtClean="0"/>
              <a:t>2)	الخصائص الطبيعية للموقع</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5</a:t>
            </a:fld>
            <a:endParaRPr lang="en-GB"/>
          </a:p>
        </p:txBody>
      </p:sp>
      <p:sp>
        <p:nvSpPr>
          <p:cNvPr id="6" name="Title 1"/>
          <p:cNvSpPr>
            <a:spLocks noGrp="1"/>
          </p:cNvSpPr>
          <p:nvPr>
            <p:ph type="title"/>
          </p:nvPr>
        </p:nvSpPr>
        <p:spPr>
          <a:xfrm>
            <a:off x="360363" y="702474"/>
            <a:ext cx="8388350" cy="504825"/>
          </a:xfrm>
        </p:spPr>
        <p:txBody>
          <a:bodyPr/>
          <a:lstStyle/>
          <a:p>
            <a:pPr algn="r" rtl="1"/>
            <a:r>
              <a:rPr lang="ar-EG" sz="1800" dirty="0" smtClean="0">
                <a:solidFill>
                  <a:srgbClr val="808080"/>
                </a:solidFill>
              </a:rPr>
              <a:t>2. تحديد بدائل الصرف الصحي</a:t>
            </a:r>
            <a:endParaRPr lang="ar-EG" sz="1800" dirty="0">
              <a:solidFill>
                <a:srgbClr val="808080"/>
              </a:solidFill>
            </a:endParaRPr>
          </a:p>
        </p:txBody>
      </p:sp>
      <p:sp>
        <p:nvSpPr>
          <p:cNvPr id="7" name="Content Placeholder 2"/>
          <p:cNvSpPr>
            <a:spLocks noGrp="1"/>
          </p:cNvSpPr>
          <p:nvPr>
            <p:ph idx="1"/>
          </p:nvPr>
        </p:nvSpPr>
        <p:spPr>
          <a:xfrm>
            <a:off x="360363" y="1207299"/>
            <a:ext cx="7997851" cy="433377"/>
          </a:xfrm>
        </p:spPr>
        <p:txBody>
          <a:bodyPr/>
          <a:lstStyle/>
          <a:p>
            <a:pPr algn="r" rtl="1"/>
            <a:r>
              <a:rPr lang="ar-EG" b="1" dirty="0" smtClean="0">
                <a:solidFill>
                  <a:srgbClr val="05627E"/>
                </a:solidFill>
              </a:rPr>
              <a:t>فهم وتقليص قائمة الخيارات المتاحة (3/1)</a:t>
            </a:r>
            <a:endParaRPr lang="ar-EG" b="1" dirty="0">
              <a:solidFill>
                <a:srgbClr val="05627E"/>
              </a:solidFill>
            </a:endParaRPr>
          </a:p>
        </p:txBody>
      </p:sp>
      <p:sp>
        <p:nvSpPr>
          <p:cNvPr id="8" name="Text Box 6"/>
          <p:cNvSpPr txBox="1">
            <a:spLocks noChangeArrowheads="1"/>
          </p:cNvSpPr>
          <p:nvPr/>
        </p:nvSpPr>
        <p:spPr bwMode="auto">
          <a:xfrm>
            <a:off x="5428967" y="4299275"/>
            <a:ext cx="3240088" cy="492443"/>
          </a:xfrm>
          <a:prstGeom prst="rect">
            <a:avLst/>
          </a:prstGeom>
          <a:noFill/>
          <a:ln w="9525">
            <a:noFill/>
            <a:miter lim="800000"/>
            <a:headEnd/>
            <a:tailEnd/>
          </a:ln>
        </p:spPr>
        <p:txBody>
          <a:bodyPr>
            <a:spAutoFit/>
          </a:bodyPr>
          <a:lstStyle/>
          <a:p>
            <a:pPr algn="r" defTabSz="914400" rtl="1">
              <a:spcBef>
                <a:spcPct val="50000"/>
              </a:spcBef>
            </a:pPr>
            <a:r>
              <a:rPr lang="ar-EG" sz="1400" dirty="0" smtClean="0"/>
              <a:t>المكونات التقنية على طول خط تدفق النفايات (المنتج)</a:t>
            </a:r>
            <a:endParaRPr lang="en-GB" sz="1400" dirty="0"/>
          </a:p>
          <a:p>
            <a:pPr algn="r" defTabSz="914400" rtl="1">
              <a:spcBef>
                <a:spcPct val="50000"/>
              </a:spcBef>
            </a:pPr>
            <a:r>
              <a:rPr lang="ar-EG" sz="800" i="1" dirty="0" smtClean="0"/>
              <a:t>المصدر: </a:t>
            </a:r>
            <a:r>
              <a:rPr lang="en-GB" sz="800" i="1" dirty="0"/>
              <a:t>NETSSAF (2008</a:t>
            </a:r>
            <a:r>
              <a:rPr lang="en-GB" sz="800" i="1" dirty="0" smtClean="0"/>
              <a:t>)</a:t>
            </a:r>
            <a:endParaRPr lang="en-GB" sz="800" i="1" dirty="0"/>
          </a:p>
        </p:txBody>
      </p:sp>
      <p:grpSp>
        <p:nvGrpSpPr>
          <p:cNvPr id="17" name="Group 16"/>
          <p:cNvGrpSpPr/>
          <p:nvPr/>
        </p:nvGrpSpPr>
        <p:grpSpPr>
          <a:xfrm>
            <a:off x="189026" y="2815431"/>
            <a:ext cx="8731024" cy="1245064"/>
            <a:chOff x="-108520" y="5846956"/>
            <a:chExt cx="10013130" cy="857431"/>
          </a:xfrm>
        </p:grpSpPr>
        <p:cxnSp>
          <p:nvCxnSpPr>
            <p:cNvPr id="15" name="Straight Arrow Connector 14"/>
            <p:cNvCxnSpPr>
              <a:stCxn id="4" idx="2"/>
            </p:cNvCxnSpPr>
            <p:nvPr/>
          </p:nvCxnSpPr>
          <p:spPr>
            <a:xfrm flipH="1">
              <a:off x="-108520" y="6251023"/>
              <a:ext cx="8326736" cy="39304"/>
            </a:xfrm>
            <a:prstGeom prst="straightConnector1">
              <a:avLst/>
            </a:prstGeom>
            <a:ln w="762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6804248" y="5846956"/>
              <a:ext cx="1152128"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800" dirty="0" smtClean="0"/>
                <a:t>واجهة المستخدم</a:t>
              </a:r>
              <a:endParaRPr lang="en-US" sz="1800" dirty="0"/>
            </a:p>
          </p:txBody>
        </p:sp>
        <p:sp>
          <p:nvSpPr>
            <p:cNvPr id="9" name="Rectangle 8"/>
            <p:cNvSpPr/>
            <p:nvPr/>
          </p:nvSpPr>
          <p:spPr>
            <a:xfrm>
              <a:off x="5508104" y="5851283"/>
              <a:ext cx="1178544"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600" dirty="0" smtClean="0"/>
                <a:t>التجميع بالموقع والتخزين والمعالجة</a:t>
              </a:r>
              <a:endParaRPr lang="en-US" sz="1600" dirty="0"/>
            </a:p>
          </p:txBody>
        </p:sp>
        <p:sp>
          <p:nvSpPr>
            <p:cNvPr id="10" name="Rectangle 9"/>
            <p:cNvSpPr/>
            <p:nvPr/>
          </p:nvSpPr>
          <p:spPr>
            <a:xfrm>
              <a:off x="4211960" y="5851283"/>
              <a:ext cx="1178544"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800" dirty="0" smtClean="0"/>
                <a:t>النقل</a:t>
              </a:r>
              <a:endParaRPr lang="en-US" sz="1800" dirty="0"/>
            </a:p>
          </p:txBody>
        </p:sp>
        <p:sp>
          <p:nvSpPr>
            <p:cNvPr id="11" name="Rectangle 10"/>
            <p:cNvSpPr/>
            <p:nvPr/>
          </p:nvSpPr>
          <p:spPr>
            <a:xfrm>
              <a:off x="2915816" y="5856950"/>
              <a:ext cx="1178544"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800" dirty="0" smtClean="0"/>
                <a:t>المعالجة خارج الموقع</a:t>
              </a:r>
              <a:endParaRPr lang="en-US" sz="1800" dirty="0"/>
            </a:p>
          </p:txBody>
        </p:sp>
        <p:sp>
          <p:nvSpPr>
            <p:cNvPr id="12" name="Rectangle 11"/>
            <p:cNvSpPr/>
            <p:nvPr/>
          </p:nvSpPr>
          <p:spPr>
            <a:xfrm>
              <a:off x="1606352" y="5856950"/>
              <a:ext cx="1178544"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800" dirty="0" smtClean="0"/>
                <a:t>إعادة الإستخدام</a:t>
              </a:r>
              <a:endParaRPr lang="en-US" sz="1800" dirty="0"/>
            </a:p>
          </p:txBody>
        </p:sp>
        <p:sp>
          <p:nvSpPr>
            <p:cNvPr id="13" name="Rectangle 12"/>
            <p:cNvSpPr/>
            <p:nvPr/>
          </p:nvSpPr>
          <p:spPr>
            <a:xfrm>
              <a:off x="296888" y="5856950"/>
              <a:ext cx="1178544" cy="847437"/>
            </a:xfrm>
            <a:prstGeom prst="rect">
              <a:avLst/>
            </a:prstGeom>
            <a:solidFill>
              <a:srgbClr val="02C5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800" dirty="0" smtClean="0"/>
                <a:t>التخلص</a:t>
              </a:r>
              <a:endParaRPr lang="en-US" sz="1800" dirty="0"/>
            </a:p>
          </p:txBody>
        </p:sp>
        <p:sp>
          <p:nvSpPr>
            <p:cNvPr id="4" name="Oval 3"/>
            <p:cNvSpPr/>
            <p:nvPr/>
          </p:nvSpPr>
          <p:spPr>
            <a:xfrm>
              <a:off x="8218216" y="5879578"/>
              <a:ext cx="1686394" cy="742889"/>
            </a:xfrm>
            <a:prstGeom prst="ellipse">
              <a:avLst/>
            </a:prstGeom>
            <a:solidFill>
              <a:srgbClr val="98C80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dirty="0" smtClean="0"/>
                <a:t>المنتجات</a:t>
              </a:r>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2071678"/>
            <a:ext cx="8388350" cy="4143404"/>
          </a:xfrm>
        </p:spPr>
        <p:txBody>
          <a:bodyPr/>
          <a:lstStyle/>
          <a:p>
            <a:pPr algn="r" rtl="1"/>
            <a:r>
              <a:rPr lang="ar-EG" dirty="0" smtClean="0"/>
              <a:t>لتقليص قائمة </a:t>
            </a:r>
            <a:r>
              <a:rPr lang="ar-EG" dirty="0" smtClean="0"/>
              <a:t>الخيارات الممكنة، ينبغي أن تؤخذ المعايير التالية بعين الاعتبار لاتباع نهج شامل:</a:t>
            </a:r>
          </a:p>
          <a:p>
            <a:pPr algn="r" rtl="1">
              <a:buFont typeface="Arial" pitchFamily="34" charset="0"/>
              <a:buChar char="•"/>
            </a:pPr>
            <a:r>
              <a:rPr lang="ar-EG" dirty="0" smtClean="0"/>
              <a:t>  الصحة</a:t>
            </a:r>
          </a:p>
          <a:p>
            <a:pPr algn="r" rtl="1">
              <a:buFont typeface="Arial" pitchFamily="34" charset="0"/>
              <a:buChar char="•"/>
            </a:pPr>
            <a:r>
              <a:rPr lang="ar-EG" dirty="0" smtClean="0"/>
              <a:t>  البيئة والموارد</a:t>
            </a:r>
          </a:p>
          <a:p>
            <a:pPr algn="r" rtl="1">
              <a:buFont typeface="Arial" pitchFamily="34" charset="0"/>
              <a:buChar char="•"/>
            </a:pPr>
            <a:r>
              <a:rPr lang="ar-EG" dirty="0" smtClean="0"/>
              <a:t>  التقنية والتشغيل</a:t>
            </a:r>
          </a:p>
          <a:p>
            <a:pPr algn="r" rtl="1">
              <a:buFont typeface="Arial" pitchFamily="34" charset="0"/>
              <a:buChar char="•"/>
            </a:pPr>
            <a:r>
              <a:rPr lang="ar-EG" dirty="0" smtClean="0"/>
              <a:t>  التمويل والاقتصاد</a:t>
            </a:r>
          </a:p>
          <a:p>
            <a:pPr algn="r" rtl="1">
              <a:buFont typeface="Arial" pitchFamily="34" charset="0"/>
              <a:buChar char="•"/>
            </a:pPr>
            <a:r>
              <a:rPr lang="ar-EG" dirty="0" smtClean="0"/>
              <a:t>  المجتمع والثقافة ونوع</a:t>
            </a:r>
            <a:r>
              <a:rPr lang="en-US" dirty="0" smtClean="0"/>
              <a:t> </a:t>
            </a:r>
            <a:r>
              <a:rPr lang="ar-EG" dirty="0" smtClean="0"/>
              <a:t>المستخدمين</a:t>
            </a:r>
          </a:p>
          <a:p>
            <a:pPr algn="r" rtl="1"/>
            <a:r>
              <a:rPr lang="ar-EG" dirty="0" smtClean="0"/>
              <a:t>وفقاً لهذه المعايير، يمكن تقييم ومقارنة </a:t>
            </a:r>
            <a:r>
              <a:rPr lang="ar-EG" dirty="0" smtClean="0"/>
              <a:t>التكنولوجية </a:t>
            </a:r>
            <a:r>
              <a:rPr lang="ar-EG" dirty="0" smtClean="0"/>
              <a:t>مع غيرها من </a:t>
            </a:r>
            <a:r>
              <a:rPr lang="ar-EG" dirty="0" smtClean="0"/>
              <a:t>التكنولوجيات </a:t>
            </a:r>
            <a:r>
              <a:rPr lang="ar-EG" dirty="0" smtClean="0"/>
              <a:t>المتاحة للتنفيذ. ويمكن الاطلاع على قائمة عوامل التقييم لكل معيار </a:t>
            </a:r>
            <a:r>
              <a:rPr lang="ar-EG" dirty="0"/>
              <a:t>في (</a:t>
            </a:r>
            <a:r>
              <a:rPr lang="ar-EG" dirty="0" smtClean="0"/>
              <a:t>2007)</a:t>
            </a:r>
            <a:r>
              <a:rPr lang="en-GB" dirty="0" err="1" smtClean="0">
                <a:latin typeface="Trebuchet MS" pitchFamily="34" charset="0"/>
              </a:rPr>
              <a:t>ZURBRUEGG</a:t>
            </a:r>
            <a:r>
              <a:rPr lang="en-GB" dirty="0" smtClean="0">
                <a:latin typeface="Trebuchet MS" pitchFamily="34" charset="0"/>
              </a:rPr>
              <a:t> </a:t>
            </a:r>
            <a:r>
              <a:rPr lang="en-GB" dirty="0" smtClean="0">
                <a:latin typeface="Trebuchet MS" pitchFamily="34" charset="0"/>
              </a:rPr>
              <a:t>and TILLEY </a:t>
            </a:r>
            <a:r>
              <a:rPr lang="ar-EG" dirty="0" smtClean="0">
                <a:latin typeface="Trebuchet MS" pitchFamily="34" charset="0"/>
              </a:rPr>
              <a:t> </a:t>
            </a:r>
          </a:p>
          <a:p>
            <a:pPr algn="r" rtl="1"/>
            <a:r>
              <a:rPr lang="ar-EG" dirty="0" smtClean="0"/>
              <a:t>(</a:t>
            </a:r>
            <a:r>
              <a:rPr lang="ar-EG" dirty="0" smtClean="0"/>
              <a:t>راجع قائمة المراجع في نهاية هذا العرض التقديمي).</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6</a:t>
            </a:fld>
            <a:endParaRPr lang="en-GB"/>
          </a:p>
        </p:txBody>
      </p:sp>
      <p:sp>
        <p:nvSpPr>
          <p:cNvPr id="6" name="Title 1"/>
          <p:cNvSpPr>
            <a:spLocks noGrp="1"/>
          </p:cNvSpPr>
          <p:nvPr>
            <p:ph type="title"/>
          </p:nvPr>
        </p:nvSpPr>
        <p:spPr/>
        <p:txBody>
          <a:bodyPr/>
          <a:lstStyle/>
          <a:p>
            <a:pPr algn="r" rtl="1"/>
            <a:r>
              <a:rPr lang="ar-EG" sz="1800" dirty="0" smtClean="0">
                <a:solidFill>
                  <a:srgbClr val="808080"/>
                </a:solidFill>
              </a:rPr>
              <a:t>2. تحديد بدائل الصرف الصحي</a:t>
            </a:r>
            <a:endParaRPr lang="ar-EG" sz="1800" dirty="0">
              <a:solidFill>
                <a:srgbClr val="808080"/>
              </a:solidFill>
            </a:endParaRPr>
          </a:p>
        </p:txBody>
      </p:sp>
      <p:sp>
        <p:nvSpPr>
          <p:cNvPr id="7" name="Content Placeholder 2"/>
          <p:cNvSpPr>
            <a:spLocks noGrp="1"/>
          </p:cNvSpPr>
          <p:nvPr>
            <p:ph idx="1"/>
          </p:nvPr>
        </p:nvSpPr>
        <p:spPr>
          <a:xfrm>
            <a:off x="428596" y="1423987"/>
            <a:ext cx="7997851" cy="433377"/>
          </a:xfrm>
        </p:spPr>
        <p:txBody>
          <a:bodyPr/>
          <a:lstStyle/>
          <a:p>
            <a:pPr algn="r" rtl="1"/>
            <a:r>
              <a:rPr lang="ar-EG" b="1" dirty="0">
                <a:solidFill>
                  <a:srgbClr val="05627E"/>
                </a:solidFill>
              </a:rPr>
              <a:t>فهم وتقليص قائمة الخيارات </a:t>
            </a:r>
            <a:r>
              <a:rPr lang="ar-EG" b="1" dirty="0" smtClean="0">
                <a:solidFill>
                  <a:srgbClr val="05627E"/>
                </a:solidFill>
              </a:rPr>
              <a:t>المتاحة (</a:t>
            </a:r>
            <a:r>
              <a:rPr lang="ar-EG" b="1" dirty="0">
                <a:solidFill>
                  <a:srgbClr val="05627E"/>
                </a:solidFill>
              </a:rPr>
              <a:t>3/2</a:t>
            </a:r>
            <a:r>
              <a:rPr lang="ar-EG" b="1" dirty="0" smtClean="0">
                <a:solidFill>
                  <a:srgbClr val="05627E"/>
                </a:solidFill>
              </a:rPr>
              <a:t>)</a:t>
            </a:r>
            <a:endParaRPr lang="ar-EG" b="1" dirty="0">
              <a:solidFill>
                <a:srgbClr val="05627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971675"/>
            <a:ext cx="8388350" cy="4525963"/>
          </a:xfrm>
        </p:spPr>
        <p:txBody>
          <a:bodyPr/>
          <a:lstStyle/>
          <a:p>
            <a:pPr algn="r" rtl="1"/>
            <a:r>
              <a:rPr lang="ar-EG" b="1" dirty="0" smtClean="0"/>
              <a:t>ناتج هذه الخطوة:</a:t>
            </a:r>
          </a:p>
          <a:p>
            <a:pPr algn="r" rtl="1"/>
            <a:r>
              <a:rPr lang="ar-EG" dirty="0" smtClean="0"/>
              <a:t>قائمة قصيرة من خيارات الصرف الصحي الممكنة المناسبة وفقاً للسياق المحلي (الاجتماعي والمالي والبيئي) وتقارن طبقاً لكل المعايير.</a:t>
            </a:r>
          </a:p>
          <a:p>
            <a:pPr algn="r" rtl="1"/>
            <a:r>
              <a:rPr lang="ar-EG" dirty="0" smtClean="0"/>
              <a:t>ويجب أن يتم تقييم ظروف القرية أولاً، </a:t>
            </a:r>
            <a:r>
              <a:rPr lang="ar-SA" dirty="0" smtClean="0"/>
              <a:t>وحالة الصرف الصحي </a:t>
            </a:r>
            <a:r>
              <a:rPr lang="ar-EG" dirty="0" smtClean="0"/>
              <a:t>القائمة وأولويات المستخدم.</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7</a:t>
            </a:fld>
            <a:endParaRPr lang="en-GB"/>
          </a:p>
        </p:txBody>
      </p:sp>
      <p:sp>
        <p:nvSpPr>
          <p:cNvPr id="6" name="Title 1"/>
          <p:cNvSpPr txBox="1">
            <a:spLocks/>
          </p:cNvSpPr>
          <p:nvPr/>
        </p:nvSpPr>
        <p:spPr bwMode="auto">
          <a:xfrm>
            <a:off x="285720" y="819150"/>
            <a:ext cx="8388350"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457200" rtl="1" eaLnBrk="0" fontAlgn="base" latinLnBrk="0" hangingPunct="0">
              <a:lnSpc>
                <a:spcPct val="100000"/>
              </a:lnSpc>
              <a:spcBef>
                <a:spcPct val="0"/>
              </a:spcBef>
              <a:spcAft>
                <a:spcPct val="0"/>
              </a:spcAft>
              <a:buClrTx/>
              <a:buSzTx/>
              <a:buFontTx/>
              <a:buNone/>
              <a:tabLst/>
              <a:defRPr/>
            </a:pPr>
            <a:r>
              <a:rPr kumimoji="0" lang="ar-EG" sz="1800" b="1" i="0" u="none" strike="noStrike" kern="1200" cap="none" spc="0" normalizeH="0" baseline="0" noProof="0" dirty="0" smtClean="0">
                <a:ln>
                  <a:noFill/>
                </a:ln>
                <a:solidFill>
                  <a:srgbClr val="808080"/>
                </a:solidFill>
                <a:effectLst/>
                <a:uLnTx/>
                <a:uFillTx/>
                <a:latin typeface="Trebuchet MS"/>
                <a:ea typeface="MS PGothic" pitchFamily="34" charset="-128"/>
                <a:cs typeface="Trebuchet MS"/>
              </a:rPr>
              <a:t>2. تحديد بدائل الصرف الصحي</a:t>
            </a:r>
            <a:endParaRPr kumimoji="0" lang="ar-EG" sz="1800" b="1" i="0" u="none" strike="noStrike" kern="1200" cap="none" spc="0" normalizeH="0" baseline="0" noProof="0" dirty="0">
              <a:ln>
                <a:noFill/>
              </a:ln>
              <a:solidFill>
                <a:srgbClr val="808080"/>
              </a:solidFill>
              <a:effectLst/>
              <a:uLnTx/>
              <a:uFillTx/>
              <a:latin typeface="Trebuchet MS"/>
              <a:ea typeface="MS PGothic" pitchFamily="34" charset="-128"/>
              <a:cs typeface="Trebuchet MS"/>
            </a:endParaRPr>
          </a:p>
        </p:txBody>
      </p:sp>
      <p:sp>
        <p:nvSpPr>
          <p:cNvPr id="7" name="Content Placeholder 2"/>
          <p:cNvSpPr>
            <a:spLocks noGrp="1"/>
          </p:cNvSpPr>
          <p:nvPr>
            <p:ph idx="1"/>
          </p:nvPr>
        </p:nvSpPr>
        <p:spPr>
          <a:xfrm>
            <a:off x="428596" y="1357298"/>
            <a:ext cx="7997851" cy="433377"/>
          </a:xfrm>
        </p:spPr>
        <p:txBody>
          <a:bodyPr/>
          <a:lstStyle/>
          <a:p>
            <a:pPr algn="r" rtl="1"/>
            <a:r>
              <a:rPr lang="ar-EG" b="1" dirty="0">
                <a:solidFill>
                  <a:srgbClr val="05627E"/>
                </a:solidFill>
              </a:rPr>
              <a:t>فهم وتقليص قائمة الخيارات </a:t>
            </a:r>
            <a:r>
              <a:rPr lang="ar-EG" b="1" dirty="0" smtClean="0">
                <a:solidFill>
                  <a:srgbClr val="05627E"/>
                </a:solidFill>
              </a:rPr>
              <a:t>المتاحة (</a:t>
            </a:r>
            <a:r>
              <a:rPr lang="ar-EG" b="1" dirty="0">
                <a:solidFill>
                  <a:srgbClr val="05627E"/>
                </a:solidFill>
              </a:rPr>
              <a:t>3/3</a:t>
            </a:r>
            <a:r>
              <a:rPr lang="ar-EG" b="1" dirty="0" smtClean="0">
                <a:solidFill>
                  <a:srgbClr val="05627E"/>
                </a:solidFill>
              </a:rPr>
              <a:t>)</a:t>
            </a:r>
            <a:endParaRPr lang="ar-EG" b="1" dirty="0">
              <a:solidFill>
                <a:srgbClr val="05627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0" y="2143116"/>
            <a:ext cx="5256832" cy="3302108"/>
          </a:xfrm>
        </p:spPr>
        <p:txBody>
          <a:bodyPr/>
          <a:lstStyle/>
          <a:p>
            <a:pPr algn="just" rtl="1"/>
            <a:r>
              <a:rPr lang="ar-EG" dirty="0" smtClean="0"/>
              <a:t>يمكن للمعنيّين طرح الأسئلة ومناقشة واقتراح تعديلات على الأنظمة في القائمة النهائية التي توصّل إليها الخبراء في الخطوة السابقة.</a:t>
            </a:r>
          </a:p>
          <a:p>
            <a:pPr algn="just" rtl="1"/>
            <a:r>
              <a:rPr lang="ar-EG" dirty="0" smtClean="0"/>
              <a:t>وينبغي تعديل الأنظمة وفقاً لأولويات وقدرات المستخدمين (الوضع المالي والقدرة على الصيانة).</a:t>
            </a:r>
          </a:p>
          <a:p>
            <a:pPr algn="just" rtl="1"/>
            <a:r>
              <a:rPr lang="ar-EG" dirty="0" smtClean="0"/>
              <a:t>يفترض الآن أن يتم تقييم الأنظمة حسب كل معيار (انظر المعايير في الخطوة 1: تحديد بدائل الصرف الصحي).</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8</a:t>
            </a:fld>
            <a:endParaRPr lang="en-GB"/>
          </a:p>
        </p:txBody>
      </p:sp>
      <p:sp>
        <p:nvSpPr>
          <p:cNvPr id="6" name="Title 1"/>
          <p:cNvSpPr>
            <a:spLocks noGrp="1"/>
          </p:cNvSpPr>
          <p:nvPr>
            <p:ph type="title"/>
          </p:nvPr>
        </p:nvSpPr>
        <p:spPr/>
        <p:txBody>
          <a:bodyPr/>
          <a:lstStyle/>
          <a:p>
            <a:pPr algn="r" rtl="1"/>
            <a:r>
              <a:rPr lang="ar-EG" dirty="0" smtClean="0">
                <a:solidFill>
                  <a:srgbClr val="808080"/>
                </a:solidFill>
              </a:rPr>
              <a:t>3. عملية صنع القرارالتشاركية </a:t>
            </a:r>
            <a:endParaRPr lang="ar-EG" dirty="0">
              <a:solidFill>
                <a:srgbClr val="808080"/>
              </a:solidFill>
            </a:endParaRPr>
          </a:p>
        </p:txBody>
      </p:sp>
      <p:sp>
        <p:nvSpPr>
          <p:cNvPr id="7" name="Title 1"/>
          <p:cNvSpPr txBox="1">
            <a:spLocks/>
          </p:cNvSpPr>
          <p:nvPr/>
        </p:nvSpPr>
        <p:spPr bwMode="auto">
          <a:xfrm>
            <a:off x="512763" y="1323975"/>
            <a:ext cx="7774013"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r>
              <a:rPr lang="ar-EG" sz="2000" b="1" dirty="0" smtClean="0">
                <a:solidFill>
                  <a:srgbClr val="05627E"/>
                </a:solidFill>
                <a:latin typeface="Trebuchet MS"/>
                <a:cs typeface="Trebuchet MS"/>
              </a:rPr>
              <a:t>1. التحليل التشاركي الأولي (2/1)</a:t>
            </a:r>
            <a:endParaRPr kumimoji="0" lang="ar-EG" sz="20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pic>
        <p:nvPicPr>
          <p:cNvPr id="8" name="Picture 2" descr="http://www.netssaftutorial.com/typo3temp/pics/3cabdf57cf.jpg"/>
          <p:cNvPicPr>
            <a:picLocks noChangeAspect="1" noChangeArrowheads="1"/>
          </p:cNvPicPr>
          <p:nvPr/>
        </p:nvPicPr>
        <p:blipFill>
          <a:blip r:embed="rId2"/>
          <a:srcRect/>
          <a:stretch>
            <a:fillRect/>
          </a:stretch>
        </p:blipFill>
        <p:spPr bwMode="auto">
          <a:xfrm>
            <a:off x="611560" y="1423988"/>
            <a:ext cx="2590800" cy="4286250"/>
          </a:xfrm>
          <a:prstGeom prst="rect">
            <a:avLst/>
          </a:prstGeom>
          <a:noFill/>
        </p:spPr>
      </p:pic>
      <p:sp>
        <p:nvSpPr>
          <p:cNvPr id="9" name="TextBox 8"/>
          <p:cNvSpPr txBox="1"/>
          <p:nvPr/>
        </p:nvSpPr>
        <p:spPr>
          <a:xfrm>
            <a:off x="1403648" y="5732676"/>
            <a:ext cx="1368152" cy="215444"/>
          </a:xfrm>
          <a:prstGeom prst="rect">
            <a:avLst/>
          </a:prstGeom>
          <a:noFill/>
        </p:spPr>
        <p:txBody>
          <a:bodyPr wrap="square" rtlCol="0">
            <a:spAutoFit/>
          </a:bodyPr>
          <a:lstStyle/>
          <a:p>
            <a:pPr algn="r" rtl="1"/>
            <a:r>
              <a:rPr lang="ar-EG" sz="800" i="1" dirty="0" smtClean="0"/>
              <a:t>المصدر: </a:t>
            </a:r>
            <a:r>
              <a:rPr lang="en-GB" sz="800" i="1" dirty="0" smtClean="0"/>
              <a:t>NETSSAF</a:t>
            </a:r>
            <a:r>
              <a:rPr lang="ar-EG" sz="800" i="1" dirty="0" smtClean="0"/>
              <a:t> </a:t>
            </a:r>
            <a:r>
              <a:rPr lang="en-GB" sz="800" i="1" dirty="0"/>
              <a:t>(2008)</a:t>
            </a:r>
            <a:endParaRPr lang="en-US" sz="8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3" y="2071678"/>
            <a:ext cx="8388350" cy="3949710"/>
          </a:xfrm>
        </p:spPr>
        <p:txBody>
          <a:bodyPr/>
          <a:lstStyle/>
          <a:p>
            <a:pPr algn="r" rtl="1"/>
            <a:r>
              <a:rPr lang="ar-EG" b="1" dirty="0" smtClean="0"/>
              <a:t>المعلومات المطلوبة لاتخاذ القرار:</a:t>
            </a:r>
          </a:p>
          <a:p>
            <a:pPr lvl="1" algn="r" rtl="1">
              <a:buFont typeface="Arial" pitchFamily="34" charset="0"/>
              <a:buChar char="•"/>
            </a:pPr>
            <a:r>
              <a:rPr lang="ar-EG" dirty="0" smtClean="0"/>
              <a:t>  البيانات الأساسية عن منطقة المشروع</a:t>
            </a:r>
          </a:p>
          <a:p>
            <a:pPr lvl="1" algn="r" rtl="1">
              <a:buFont typeface="Arial" pitchFamily="34" charset="0"/>
              <a:buChar char="•"/>
            </a:pPr>
            <a:r>
              <a:rPr lang="ar-EG" dirty="0" smtClean="0"/>
              <a:t>  وصف لقائمة خيارات النظام المختصرة التي وضعت من قِبَل الاستشاريين (نتيجة الخطوة السابقة)</a:t>
            </a:r>
          </a:p>
          <a:p>
            <a:pPr lvl="1" algn="r" rtl="1">
              <a:buFont typeface="Arial" pitchFamily="34" charset="0"/>
              <a:buChar char="•"/>
            </a:pPr>
            <a:r>
              <a:rPr lang="ar-EG" dirty="0" smtClean="0"/>
              <a:t>  مقارنة مرتبة لهذه البدائل، استناداً إلى مجموعة محددة من المعايير (نتيجة الخطوة السابقة)</a:t>
            </a:r>
          </a:p>
          <a:p>
            <a:pPr algn="r" rtl="1"/>
            <a:endParaRPr lang="ar-EG" dirty="0" smtClean="0"/>
          </a:p>
          <a:p>
            <a:pPr algn="r" rtl="1"/>
            <a:r>
              <a:rPr lang="ar-EG" b="1" dirty="0" smtClean="0"/>
              <a:t>ناتج هذه الخطوة: </a:t>
            </a:r>
            <a:r>
              <a:rPr lang="ar-EG" dirty="0" smtClean="0"/>
              <a:t>نظام أو أكثر من الأنظمة التي تعتبر الأنسب لمنطقة المشروع.</a:t>
            </a:r>
            <a:endParaRPr lang="ar-EG" dirty="0"/>
          </a:p>
        </p:txBody>
      </p:sp>
      <p:sp>
        <p:nvSpPr>
          <p:cNvPr id="5" name="Slide Number Placeholder 4"/>
          <p:cNvSpPr>
            <a:spLocks noGrp="1"/>
          </p:cNvSpPr>
          <p:nvPr>
            <p:ph type="sldNum" sz="quarter" idx="12"/>
          </p:nvPr>
        </p:nvSpPr>
        <p:spPr/>
        <p:txBody>
          <a:bodyPr/>
          <a:lstStyle/>
          <a:p>
            <a:fld id="{B50ECDB7-6783-43E6-8ACA-FD1AEEF5798A}" type="slidenum">
              <a:rPr lang="en-GB" smtClean="0"/>
              <a:pPr/>
              <a:t>9</a:t>
            </a:fld>
            <a:endParaRPr lang="en-GB"/>
          </a:p>
        </p:txBody>
      </p:sp>
      <p:sp>
        <p:nvSpPr>
          <p:cNvPr id="6" name="Title 1"/>
          <p:cNvSpPr>
            <a:spLocks noGrp="1"/>
          </p:cNvSpPr>
          <p:nvPr>
            <p:ph type="title"/>
          </p:nvPr>
        </p:nvSpPr>
        <p:spPr/>
        <p:txBody>
          <a:bodyPr/>
          <a:lstStyle/>
          <a:p>
            <a:pPr algn="r" rtl="1"/>
            <a:r>
              <a:rPr lang="ar-EG" dirty="0" smtClean="0">
                <a:solidFill>
                  <a:srgbClr val="808080"/>
                </a:solidFill>
              </a:rPr>
              <a:t>3. </a:t>
            </a:r>
            <a:r>
              <a:rPr lang="ar-EG" dirty="0">
                <a:solidFill>
                  <a:srgbClr val="808080"/>
                </a:solidFill>
              </a:rPr>
              <a:t>عملية صنع القرارالتشاركية </a:t>
            </a:r>
          </a:p>
        </p:txBody>
      </p:sp>
      <p:sp>
        <p:nvSpPr>
          <p:cNvPr id="7" name="Title 1"/>
          <p:cNvSpPr txBox="1">
            <a:spLocks/>
          </p:cNvSpPr>
          <p:nvPr/>
        </p:nvSpPr>
        <p:spPr bwMode="auto">
          <a:xfrm>
            <a:off x="512763" y="1323975"/>
            <a:ext cx="7845451" cy="504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r" rtl="1" eaLnBrk="0" hangingPunct="0"/>
            <a:r>
              <a:rPr lang="ar-EG" sz="2000" b="1" dirty="0" smtClean="0">
                <a:solidFill>
                  <a:srgbClr val="05627E"/>
                </a:solidFill>
                <a:latin typeface="Trebuchet MS"/>
                <a:cs typeface="Trebuchet MS"/>
              </a:rPr>
              <a:t>1. التحليل التشاركي الأولي (2/2)</a:t>
            </a:r>
            <a:endParaRPr kumimoji="0" lang="ar-EG" sz="2000" b="1" i="0" u="none" strike="noStrike" kern="1200" cap="none" spc="0" normalizeH="0" baseline="0" noProof="0" dirty="0">
              <a:ln>
                <a:noFill/>
              </a:ln>
              <a:solidFill>
                <a:srgbClr val="05627E"/>
              </a:solidFill>
              <a:effectLst/>
              <a:uLnTx/>
              <a:uFillTx/>
              <a:latin typeface="Trebuchet MS"/>
              <a:ea typeface="MS PGothic" pitchFamily="34" charset="-128"/>
              <a:cs typeface="Trebuchet MS"/>
            </a:endParaRPr>
          </a:p>
        </p:txBody>
      </p:sp>
    </p:spTree>
  </p:cSld>
  <p:clrMapOvr>
    <a:masterClrMapping/>
  </p:clrMapOvr>
</p:sld>
</file>

<file path=ppt/theme/theme1.xml><?xml version="1.0" encoding="utf-8"?>
<a:theme xmlns:a="http://schemas.openxmlformats.org/drawingml/2006/main" name="Benutzerdefiniertes Design">
  <a:themeElements>
    <a:clrScheme name="Benutzerdefiniertes Design 13">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fontScheme name="Benutzerdefiniertes Design">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2">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1F497D"/>
        </a:dk2>
        <a:lt2>
          <a:srgbClr val="EEECE1"/>
        </a:lt2>
        <a:accent1>
          <a:srgbClr val="4F81BD"/>
        </a:accent1>
        <a:accent2>
          <a:srgbClr val="A6CE39"/>
        </a:accent2>
        <a:accent3>
          <a:srgbClr val="FFFFFF"/>
        </a:accent3>
        <a:accent4>
          <a:srgbClr val="000000"/>
        </a:accent4>
        <a:accent5>
          <a:srgbClr val="B2C1DB"/>
        </a:accent5>
        <a:accent6>
          <a:srgbClr val="96BA33"/>
        </a:accent6>
        <a:hlink>
          <a:srgbClr val="024E56"/>
        </a:hlink>
        <a:folHlink>
          <a:srgbClr val="05627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785</Words>
  <Application>Microsoft Office PowerPoint</Application>
  <PresentationFormat>On-screen Show (4:3)</PresentationFormat>
  <Paragraphs>137</Paragraphs>
  <Slides>14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ＭＳ Ｐゴシック</vt:lpstr>
      <vt:lpstr>ＭＳ Ｐゴシック</vt:lpstr>
      <vt:lpstr>Arial</vt:lpstr>
      <vt:lpstr>Calibri</vt:lpstr>
      <vt:lpstr>Georgia</vt:lpstr>
      <vt:lpstr>Trebuchet MS</vt:lpstr>
      <vt:lpstr>Wingdings</vt:lpstr>
      <vt:lpstr>Benutzerdefiniertes Design</vt:lpstr>
      <vt:lpstr>Office Theme</vt:lpstr>
      <vt:lpstr>1_Office Theme</vt:lpstr>
      <vt:lpstr>PowerPoint Presentation</vt:lpstr>
      <vt:lpstr>Copy it, adapt it, use it – but acknowledge the source!</vt:lpstr>
      <vt:lpstr>المحتويات</vt:lpstr>
      <vt:lpstr>1. المقدمة</vt:lpstr>
      <vt:lpstr>2. تحديد بدائل الصرف الصحي</vt:lpstr>
      <vt:lpstr>2. تحديد بدائل الصرف الصحي</vt:lpstr>
      <vt:lpstr>PowerPoint Presentation</vt:lpstr>
      <vt:lpstr>3. عملية صنع القرارالتشاركية </vt:lpstr>
      <vt:lpstr>3. عملية صنع القرارالتشاركية </vt:lpstr>
      <vt:lpstr>3. عملية صنع القرارالتشاركية </vt:lpstr>
      <vt:lpstr>3. عملية صنع القرارالتشاركية </vt:lpstr>
      <vt:lpstr>3. عملية صنع القرارالتشاركية </vt:lpstr>
      <vt:lpstr>PowerPoint Presentation</vt:lpstr>
      <vt:lpstr>PowerPoint Presentation</vt:lpstr>
    </vt:vector>
  </TitlesOfParts>
  <Company>Wei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dc:creator>
  <cp:lastModifiedBy>Kareem Hassan</cp:lastModifiedBy>
  <cp:revision>307</cp:revision>
  <cp:lastPrinted>2017-01-21T21:12:58Z</cp:lastPrinted>
  <dcterms:created xsi:type="dcterms:W3CDTF">2011-11-01T09:13:29Z</dcterms:created>
  <dcterms:modified xsi:type="dcterms:W3CDTF">2017-01-26T00:16:40Z</dcterms:modified>
</cp:coreProperties>
</file>