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9" r:id="rId2"/>
    <p:sldId id="394" r:id="rId3"/>
    <p:sldId id="395" r:id="rId4"/>
    <p:sldId id="340" r:id="rId5"/>
    <p:sldId id="402" r:id="rId6"/>
    <p:sldId id="403" r:id="rId7"/>
    <p:sldId id="411" r:id="rId8"/>
    <p:sldId id="404" r:id="rId9"/>
    <p:sldId id="414" r:id="rId10"/>
    <p:sldId id="406" r:id="rId11"/>
    <p:sldId id="416" r:id="rId12"/>
    <p:sldId id="412" r:id="rId13"/>
    <p:sldId id="417" r:id="rId14"/>
    <p:sldId id="407" r:id="rId15"/>
    <p:sldId id="410" r:id="rId16"/>
    <p:sldId id="409" r:id="rId17"/>
    <p:sldId id="413" r:id="rId18"/>
    <p:sldId id="418" r:id="rId19"/>
    <p:sldId id="408" r:id="rId20"/>
    <p:sldId id="338" r:id="rId21"/>
    <p:sldId id="360" r:id="rId22"/>
  </p:sldIdLst>
  <p:sldSz cx="9144000" cy="6858000" type="screen4x3"/>
  <p:notesSz cx="6797675" cy="9926638"/>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65">
          <p15:clr>
            <a:srgbClr val="A4A3A4"/>
          </p15:clr>
        </p15:guide>
        <p15:guide id="2" pos="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1B523"/>
    <a:srgbClr val="EDEDED"/>
    <a:srgbClr val="FFB952"/>
    <a:srgbClr val="B1B7C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72587" autoAdjust="0"/>
  </p:normalViewPr>
  <p:slideViewPr>
    <p:cSldViewPr snapToGrid="0" snapToObjects="1">
      <p:cViewPr>
        <p:scale>
          <a:sx n="57" d="100"/>
          <a:sy n="57" d="100"/>
        </p:scale>
        <p:origin x="-1496" y="260"/>
      </p:cViewPr>
      <p:guideLst>
        <p:guide orient="horz" pos="3865"/>
        <p:guide pos="49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8" d="100"/>
          <a:sy n="48" d="100"/>
        </p:scale>
        <p:origin x="-2764" y="-72"/>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0E93CF5-08DC-074F-9F45-F2D060A05528}" type="datetimeFigureOut">
              <a:rPr lang="nn-NO" smtClean="0"/>
              <a:pPr/>
              <a:t>20.06.2018</a:t>
            </a:fld>
            <a:endParaRPr lang="nn-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n-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F94C6F1-7654-4546-84C8-726BBFF0FEE9}" type="slidenum">
              <a:rPr lang="nn-NO" smtClean="0"/>
              <a:pPr/>
              <a:t>‹#›</a:t>
            </a:fld>
            <a:endParaRPr lang="nn-NO"/>
          </a:p>
        </p:txBody>
      </p:sp>
    </p:spTree>
    <p:extLst>
      <p:ext uri="{BB962C8B-B14F-4D97-AF65-F5344CB8AC3E}">
        <p14:creationId xmlns:p14="http://schemas.microsoft.com/office/powerpoint/2010/main" xmlns="" val="2904617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FDE144C-E462-4B3F-A767-BF7188DA30AE}" type="datetimeFigureOut">
              <a:rPr lang="ru-RU" smtClean="0"/>
              <a:pPr/>
              <a:t>20.06.2018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938192-15A9-43B3-9383-248F06A143FC}" type="slidenum">
              <a:rPr lang="ru-RU" smtClean="0"/>
              <a:pPr/>
              <a:t>‹#›</a:t>
            </a:fld>
            <a:endParaRPr lang="ru-RU"/>
          </a:p>
        </p:txBody>
      </p:sp>
    </p:spTree>
    <p:extLst>
      <p:ext uri="{BB962C8B-B14F-4D97-AF65-F5344CB8AC3E}">
        <p14:creationId xmlns:p14="http://schemas.microsoft.com/office/powerpoint/2010/main" xmlns="" val="19693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There are approximately 370 million Indigenous people in the world, belonging to 5,000 different groups, in 90 countries worldwide, 70% - in Asia.</a:t>
            </a:r>
            <a:r>
              <a:rPr lang="en-US" dirty="0" smtClean="0"/>
              <a:t> Indigenous suicide rates aggregated across</a:t>
            </a:r>
          </a:p>
          <a:p>
            <a:r>
              <a:rPr lang="en-US" dirty="0" smtClean="0"/>
              <a:t>whole nations or geographical regions are remarkably high, suicide rates actually vary dramatically when examined at the level of Indigenous tribes or communities.</a:t>
            </a:r>
          </a:p>
          <a:p>
            <a:pPr defTabSz="91293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B2DAF34-60EF-40DC-B364-A5770ED12439}" type="slidenum">
              <a:rPr lang="ru-RU" smtClean="0"/>
              <a:pPr/>
              <a:t>2</a:t>
            </a:fld>
            <a:endParaRPr lang="ru-RU" dirty="0"/>
          </a:p>
        </p:txBody>
      </p:sp>
    </p:spTree>
    <p:extLst>
      <p:ext uri="{BB962C8B-B14F-4D97-AF65-F5344CB8AC3E}">
        <p14:creationId xmlns="" xmlns:p14="http://schemas.microsoft.com/office/powerpoint/2010/main" val="172974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Lactose intolerance</a:t>
            </a:r>
            <a:r>
              <a:rPr lang="ru-RU" sz="1200" b="0" i="0" kern="1200" dirty="0" smtClean="0">
                <a:solidFill>
                  <a:schemeClr val="tx1"/>
                </a:solidFill>
                <a:latin typeface="+mn-lt"/>
                <a:ea typeface="+mn-ea"/>
                <a:cs typeface="+mn-cs"/>
              </a:rPr>
              <a:t> – </a:t>
            </a:r>
            <a:r>
              <a:rPr lang="en-US" sz="1200" b="0" i="0" kern="1200" dirty="0" smtClean="0">
                <a:solidFill>
                  <a:schemeClr val="tx1"/>
                </a:solidFill>
                <a:latin typeface="+mn-lt"/>
                <a:ea typeface="+mn-ea"/>
                <a:cs typeface="+mn-cs"/>
              </a:rPr>
              <a:t>up</a:t>
            </a:r>
            <a:r>
              <a:rPr lang="en-US" sz="1200" b="0" i="0" kern="1200" baseline="0" dirty="0" smtClean="0">
                <a:solidFill>
                  <a:schemeClr val="tx1"/>
                </a:solidFill>
                <a:latin typeface="+mn-lt"/>
                <a:ea typeface="+mn-ea"/>
                <a:cs typeface="+mn-cs"/>
              </a:rPr>
              <a:t> to 90% of Nenets (</a:t>
            </a:r>
            <a:r>
              <a:rPr lang="en-US" sz="1200" b="0" i="0" kern="1200" dirty="0" smtClean="0">
                <a:solidFill>
                  <a:schemeClr val="tx1"/>
                </a:solidFill>
                <a:latin typeface="+mn-lt"/>
                <a:ea typeface="+mn-ea"/>
                <a:cs typeface="+mn-cs"/>
              </a:rPr>
              <a:t>among </a:t>
            </a:r>
            <a:r>
              <a:rPr lang="en-US" sz="1200" b="1" i="0" kern="1200" dirty="0" smtClean="0">
                <a:solidFill>
                  <a:schemeClr val="tx1"/>
                </a:solidFill>
                <a:latin typeface="+mn-lt"/>
                <a:ea typeface="+mn-ea"/>
                <a:cs typeface="+mn-cs"/>
              </a:rPr>
              <a:t>Nenets</a:t>
            </a:r>
            <a:r>
              <a:rPr lang="en-US" sz="1200" b="0" i="0" kern="1200" dirty="0" smtClean="0">
                <a:solidFill>
                  <a:schemeClr val="tx1"/>
                </a:solidFill>
                <a:latin typeface="+mn-lt"/>
                <a:ea typeface="+mn-ea"/>
                <a:cs typeface="+mn-cs"/>
              </a:rPr>
              <a:t> who had four </a:t>
            </a:r>
            <a:r>
              <a:rPr lang="en-US" sz="1200" b="1" i="0" kern="1200" dirty="0" smtClean="0">
                <a:solidFill>
                  <a:schemeClr val="tx1"/>
                </a:solidFill>
                <a:latin typeface="+mn-lt"/>
                <a:ea typeface="+mn-ea"/>
                <a:cs typeface="+mn-cs"/>
              </a:rPr>
              <a:t>Nenets</a:t>
            </a:r>
            <a:r>
              <a:rPr lang="en-US" sz="1200" b="0" i="0" kern="1200" dirty="0" smtClean="0">
                <a:solidFill>
                  <a:schemeClr val="tx1"/>
                </a:solidFill>
                <a:latin typeface="+mn-lt"/>
                <a:ea typeface="+mn-ea"/>
                <a:cs typeface="+mn-cs"/>
              </a:rPr>
              <a:t> grandparents was found to be 90%) - </a:t>
            </a:r>
            <a:r>
              <a:rPr lang="en-US" sz="1200" b="0" i="0" kern="1200" dirty="0" err="1" smtClean="0">
                <a:solidFill>
                  <a:schemeClr val="tx1"/>
                </a:solidFill>
                <a:latin typeface="+mn-lt"/>
                <a:ea typeface="+mn-ea"/>
                <a:cs typeface="+mn-cs"/>
              </a:rPr>
              <a:t>hypolactasia</a:t>
            </a:r>
            <a:endParaRPr lang="en-US" sz="1200" b="0" i="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15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err="1" smtClean="0"/>
              <a:t>Mantak</a:t>
            </a:r>
            <a:r>
              <a:rPr lang="ru-RU" dirty="0" smtClean="0"/>
              <a:t>,</a:t>
            </a:r>
            <a:r>
              <a:rPr lang="ru-RU" baseline="0" dirty="0" smtClean="0"/>
              <a:t> </a:t>
            </a:r>
            <a:r>
              <a:rPr lang="en-US" baseline="0" dirty="0" smtClean="0"/>
              <a:t>Dried fish and whale meat.</a:t>
            </a:r>
          </a:p>
          <a:p>
            <a:r>
              <a:rPr lang="en-US" baseline="0" dirty="0" smtClean="0"/>
              <a:t>Brown bear pad</a:t>
            </a:r>
            <a:r>
              <a:rPr lang="ru-RU" baseline="0" dirty="0" smtClean="0"/>
              <a:t> – </a:t>
            </a:r>
            <a:r>
              <a:rPr lang="en-US" baseline="0" dirty="0" smtClean="0"/>
              <a:t>“</a:t>
            </a:r>
            <a:r>
              <a:rPr lang="en-US" baseline="0" dirty="0" err="1" smtClean="0"/>
              <a:t>manaraga</a:t>
            </a:r>
            <a:r>
              <a:rPr lang="en-US" baseline="0" dirty="0" smtClean="0"/>
              <a:t>”</a:t>
            </a:r>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18</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1950s, various researchers found a </a:t>
            </a:r>
            <a:r>
              <a:rPr lang="en-US" sz="1200" b="1" kern="1200" dirty="0" smtClean="0">
                <a:solidFill>
                  <a:schemeClr val="tx1"/>
                </a:solidFill>
                <a:latin typeface="+mn-lt"/>
                <a:ea typeface="+mn-ea"/>
                <a:cs typeface="+mn-cs"/>
              </a:rPr>
              <a:t>low rate or near absence of atherosclerosis among the Inuit of Alaska and Canada</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Yakutia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Afanasyeva</a:t>
            </a:r>
            <a:r>
              <a:rPr lang="en-US" sz="1200" kern="1200" dirty="0" smtClean="0">
                <a:solidFill>
                  <a:schemeClr val="tx1"/>
                </a:solidFill>
                <a:latin typeface="+mn-lt"/>
                <a:ea typeface="+mn-ea"/>
                <a:cs typeface="+mn-cs"/>
              </a:rPr>
              <a:t> showed that atherosclerosis is seen </a:t>
            </a:r>
            <a:r>
              <a:rPr lang="en-US" sz="1200" b="1" kern="1200" dirty="0" smtClean="0">
                <a:solidFill>
                  <a:schemeClr val="tx1"/>
                </a:solidFill>
                <a:latin typeface="+mn-lt"/>
                <a:ea typeface="+mn-ea"/>
                <a:cs typeface="+mn-cs"/>
              </a:rPr>
              <a:t>significantly more often </a:t>
            </a:r>
            <a:r>
              <a:rPr lang="en-US" sz="1200" kern="1200" dirty="0" smtClean="0">
                <a:solidFill>
                  <a:schemeClr val="tx1"/>
                </a:solidFill>
                <a:latin typeface="+mn-lt"/>
                <a:ea typeface="+mn-ea"/>
                <a:cs typeface="+mn-cs"/>
              </a:rPr>
              <a:t>in the settler population than in the indigenous population.</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northerners, switching to carbohydrate nutrition is associated </a:t>
            </a:r>
            <a:r>
              <a:rPr lang="en-US" sz="1200" b="1" kern="1200" dirty="0" smtClean="0">
                <a:solidFill>
                  <a:schemeClr val="tx1"/>
                </a:solidFill>
                <a:latin typeface="+mn-lt"/>
                <a:ea typeface="+mn-ea"/>
                <a:cs typeface="+mn-cs"/>
              </a:rPr>
              <a:t>with a huge health </a:t>
            </a:r>
            <a:r>
              <a:rPr lang="en-US" sz="1200" kern="1200" dirty="0" smtClean="0">
                <a:solidFill>
                  <a:schemeClr val="tx1"/>
                </a:solidFill>
                <a:latin typeface="+mn-lt"/>
                <a:ea typeface="+mn-ea"/>
                <a:cs typeface="+mn-cs"/>
              </a:rPr>
              <a:t>risk, primarily for the cardiovascular system. Excess intake of light carbohydrates and isomeric fats leads to hypertension, coronary heart disease and other serious illnesses. In addition, over time, many develop a so-called metabolic syndrome, when metabolic disorders cause a whole complex of various diseases, up to and including diabetes. </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NAO distribution of obesity is highest in Russia now. The reason of it is in growing consumption of carbohydrates and non-balanced diet. Among the reindeer herders obesity is very rare (</a:t>
            </a:r>
            <a:r>
              <a:rPr lang="en-US" sz="1200" kern="1200" dirty="0" err="1" smtClean="0">
                <a:solidFill>
                  <a:schemeClr val="tx1"/>
                </a:solidFill>
                <a:latin typeface="+mn-lt"/>
                <a:ea typeface="+mn-ea"/>
                <a:cs typeface="+mn-cs"/>
              </a:rPr>
              <a:t>Lobanov</a:t>
            </a:r>
            <a:r>
              <a:rPr lang="en-US" sz="1200" kern="1200" dirty="0" smtClean="0">
                <a:solidFill>
                  <a:schemeClr val="tx1"/>
                </a:solidFill>
                <a:latin typeface="+mn-lt"/>
                <a:ea typeface="+mn-ea"/>
                <a:cs typeface="+mn-cs"/>
              </a:rPr>
              <a:t>) [4].</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Diabetes II in indigenous (</a:t>
            </a:r>
            <a:r>
              <a:rPr lang="en-US" sz="1200" kern="1200" dirty="0" err="1" smtClean="0">
                <a:solidFill>
                  <a:schemeClr val="tx1"/>
                </a:solidFill>
                <a:latin typeface="+mn-lt"/>
                <a:ea typeface="+mn-ea"/>
                <a:cs typeface="+mn-cs"/>
              </a:rPr>
              <a:t>Yakutia</a:t>
            </a:r>
            <a:r>
              <a:rPr lang="en-US" sz="1200" kern="1200" dirty="0" smtClean="0">
                <a:solidFill>
                  <a:schemeClr val="tx1"/>
                </a:solidFill>
                <a:latin typeface="+mn-lt"/>
                <a:ea typeface="+mn-ea"/>
                <a:cs typeface="+mn-cs"/>
              </a:rPr>
              <a:t>) was in 1996 – 8.90%, in 2005 – 18.93%, same in Nenets. Obesity in Nenets 1994 - &lt;1% , 2004 – 7.3% (18.2% in the age 50 and more).  </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the components of metabolic syndrome are growing in the indigenous people:</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Diabetes, cardio-vascular diseases (IHD, AH),</a:t>
            </a: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9A938192-15A9-43B3-9383-248F06A143FC}" type="slidenum">
              <a:rPr lang="ru-RU" smtClean="0"/>
              <a:pPr/>
              <a:t>19</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221" eaLnBrk="0" fontAlgn="base" hangingPunct="0">
              <a:spcBef>
                <a:spcPct val="30000"/>
              </a:spcBef>
              <a:spcAft>
                <a:spcPct val="0"/>
              </a:spcAft>
              <a:defRPr/>
            </a:pPr>
            <a:endParaRPr lang="en-GB" dirty="0">
              <a:solidFill>
                <a:srgbClr val="000000"/>
              </a:solidFill>
              <a:latin typeface="Arial" charset="0"/>
            </a:endParaRPr>
          </a:p>
          <a:p>
            <a:endParaRPr lang="ru-RU" dirty="0"/>
          </a:p>
        </p:txBody>
      </p:sp>
      <p:sp>
        <p:nvSpPr>
          <p:cNvPr id="4" name="Slide Number Placeholder 3"/>
          <p:cNvSpPr>
            <a:spLocks noGrp="1"/>
          </p:cNvSpPr>
          <p:nvPr>
            <p:ph type="sldNum" sz="quarter" idx="10"/>
          </p:nvPr>
        </p:nvSpPr>
        <p:spPr/>
        <p:txBody>
          <a:bodyPr/>
          <a:lstStyle/>
          <a:p>
            <a:fld id="{1F394FE0-E607-4E18-AB3B-DDC53A6B30E7}" type="slidenum">
              <a:rPr lang="ru-RU" smtClean="0"/>
              <a:pPr/>
              <a:t>20</a:t>
            </a:fld>
            <a:endParaRPr lang="ru-RU"/>
          </a:p>
        </p:txBody>
      </p:sp>
    </p:spTree>
    <p:extLst>
      <p:ext uri="{BB962C8B-B14F-4D97-AF65-F5344CB8AC3E}">
        <p14:creationId xmlns:p14="http://schemas.microsoft.com/office/powerpoint/2010/main" xmlns="" val="199451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Thank you for attention!</a:t>
            </a:r>
            <a:endParaRPr lang="ru-R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394FE0-E607-4E18-AB3B-DDC53A6B30E7}" type="slidenum">
              <a:rPr lang="ru-RU" smtClean="0"/>
              <a:pPr/>
              <a:t>21</a:t>
            </a:fld>
            <a:endParaRPr lang="ru-RU"/>
          </a:p>
        </p:txBody>
      </p:sp>
    </p:spTree>
    <p:extLst>
      <p:ext uri="{BB962C8B-B14F-4D97-AF65-F5344CB8AC3E}">
        <p14:creationId xmlns:p14="http://schemas.microsoft.com/office/powerpoint/2010/main" xmlns="" val="178523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Considering the diversity of indigenous peoples, an official definition of “indigenous” has not been adopted by any UN-system body. </a:t>
            </a:r>
          </a:p>
          <a:p>
            <a:pPr defTabSz="912937">
              <a:defRPr/>
            </a:pPr>
            <a:r>
              <a:rPr lang="en-US" dirty="0" smtClean="0"/>
              <a:t>Instead the system has developed a modern understanding of this term based on the following:  </a:t>
            </a:r>
          </a:p>
          <a:p>
            <a:r>
              <a:rPr lang="en-US" dirty="0" smtClean="0"/>
              <a:t>Self- identification as indigenous peoples at the individual level and accepted by the community as their member</a:t>
            </a:r>
          </a:p>
          <a:p>
            <a:r>
              <a:rPr lang="en-US" dirty="0" smtClean="0"/>
              <a:t>Historical continuity with pre-colonial and/or pre-settler societies  </a:t>
            </a:r>
          </a:p>
          <a:p>
            <a:r>
              <a:rPr lang="en-US" dirty="0" smtClean="0"/>
              <a:t>Strong link to territories and surrounding natural resources </a:t>
            </a:r>
          </a:p>
          <a:p>
            <a:r>
              <a:rPr lang="en-US" dirty="0" smtClean="0"/>
              <a:t>Distinct social, economic or political systems  </a:t>
            </a:r>
          </a:p>
          <a:p>
            <a:r>
              <a:rPr lang="en-US" dirty="0" smtClean="0"/>
              <a:t>Distinct language, culture and beliefs  </a:t>
            </a:r>
          </a:p>
          <a:p>
            <a:r>
              <a:rPr lang="en-US" dirty="0" smtClean="0"/>
              <a:t>Form non-dominant groups of society </a:t>
            </a:r>
          </a:p>
          <a:p>
            <a:r>
              <a:rPr lang="en-US" dirty="0" smtClean="0"/>
              <a:t>Resolve to maintain and reproduce their ancestral environments and systems as distinctive peoples and communities.</a:t>
            </a:r>
          </a:p>
          <a:p>
            <a:pPr defTabSz="912937">
              <a:defRPr/>
            </a:pPr>
            <a:endParaRPr lang="en-US" dirty="0" smtClean="0"/>
          </a:p>
          <a:p>
            <a:endParaRPr lang="ru-RU" dirty="0"/>
          </a:p>
        </p:txBody>
      </p:sp>
      <p:sp>
        <p:nvSpPr>
          <p:cNvPr id="4" name="Slide Number Placeholder 3"/>
          <p:cNvSpPr>
            <a:spLocks noGrp="1"/>
          </p:cNvSpPr>
          <p:nvPr>
            <p:ph type="sldNum" sz="quarter" idx="10"/>
          </p:nvPr>
        </p:nvSpPr>
        <p:spPr/>
        <p:txBody>
          <a:bodyPr/>
          <a:lstStyle/>
          <a:p>
            <a:fld id="{AB2DAF34-60EF-40DC-B364-A5770ED12439}" type="slidenum">
              <a:rPr lang="ru-RU" smtClean="0"/>
              <a:pPr/>
              <a:t>3</a:t>
            </a:fld>
            <a:endParaRPr lang="ru-RU" dirty="0"/>
          </a:p>
        </p:txBody>
      </p:sp>
    </p:spTree>
    <p:extLst>
      <p:ext uri="{BB962C8B-B14F-4D97-AF65-F5344CB8AC3E}">
        <p14:creationId xmlns="" xmlns:p14="http://schemas.microsoft.com/office/powerpoint/2010/main" val="370671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221">
              <a:defRPr/>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In the Russian Federation, indigenous nations are defined according to Federal Law. There are about 40 indigenous groups that reside in the Russian Arctic, Siberia, and the Russian Far East. A governmental decree officially defines their status as “Indigenous small-numbered people of the North, Siberia and Far East”. In the Russian Arctic, almost half of these ethnic groups coexist. </a:t>
            </a:r>
            <a:endParaRPr lang="ru-R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394FE0-E607-4E18-AB3B-DDC53A6B30E7}" type="slidenum">
              <a:rPr lang="ru-RU" smtClean="0"/>
              <a:pPr/>
              <a:t>4</a:t>
            </a:fld>
            <a:endParaRPr lang="ru-RU" dirty="0"/>
          </a:p>
        </p:txBody>
      </p:sp>
    </p:spTree>
    <p:extLst>
      <p:ext uri="{BB962C8B-B14F-4D97-AF65-F5344CB8AC3E}">
        <p14:creationId xmlns:p14="http://schemas.microsoft.com/office/powerpoint/2010/main" xmlns="" val="14581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G. Mulvad [62] concluded that</a:t>
            </a:r>
            <a:r>
              <a:rPr lang="en-US" b="1" dirty="0" smtClean="0"/>
              <a:t> </a:t>
            </a:r>
            <a:r>
              <a:rPr lang="en-US" dirty="0" smtClean="0"/>
              <a:t>indigenous peoples use multifactorial processes to define and understand the circumstances of their life, rather than taking a problem-specific approach. Many behavioral differences between indigenous and non-indigenous populations are based on their different cultural values.  </a:t>
            </a:r>
          </a:p>
          <a:p>
            <a:pPr defTabSz="912937">
              <a:defRPr/>
            </a:pPr>
            <a:r>
              <a:rPr lang="en-US" dirty="0" smtClean="0"/>
              <a:t>Any damage to or pressure on the cultural values of indigenous peoples may lead to an increase in depression, violence, addiction problems, and suicides. </a:t>
            </a:r>
          </a:p>
          <a:p>
            <a:endParaRPr lang="en-US" altLang="da-DK" dirty="0" smtClean="0"/>
          </a:p>
          <a:p>
            <a:r>
              <a:rPr lang="en-US" altLang="da-DK" dirty="0" smtClean="0"/>
              <a:t>You can not get or demand a culturally competent health care system from the government, the only way is to build it yourself  (in Greenland, Northern Canada, Russia))</a:t>
            </a:r>
            <a:endParaRPr lang="da-DK" altLang="da-DK" dirty="0" smtClean="0"/>
          </a:p>
          <a:p>
            <a:r>
              <a:rPr lang="en-US" altLang="da-DK" dirty="0" smtClean="0"/>
              <a:t>The health situation among the</a:t>
            </a:r>
            <a:r>
              <a:rPr lang="en-US" altLang="da-DK" baseline="0" dirty="0" smtClean="0"/>
              <a:t> indigenous people </a:t>
            </a:r>
            <a:r>
              <a:rPr lang="en-US" altLang="da-DK" dirty="0" smtClean="0"/>
              <a:t>is the end of a historical process that has fostered dependency, loss of identity and marginalization.</a:t>
            </a:r>
            <a:endParaRPr lang="da-DK" altLang="da-DK" dirty="0" smtClean="0"/>
          </a:p>
        </p:txBody>
      </p:sp>
      <p:sp>
        <p:nvSpPr>
          <p:cNvPr id="4" name="Slide Number Placeholder 3"/>
          <p:cNvSpPr>
            <a:spLocks noGrp="1"/>
          </p:cNvSpPr>
          <p:nvPr>
            <p:ph type="sldNum" sz="quarter" idx="10"/>
          </p:nvPr>
        </p:nvSpPr>
        <p:spPr/>
        <p:txBody>
          <a:bodyPr/>
          <a:lstStyle/>
          <a:p>
            <a:fld id="{AB2DAF34-60EF-40DC-B364-A5770ED12439}" type="slidenum">
              <a:rPr lang="ru-RU" smtClean="0"/>
              <a:pPr/>
              <a:t>5</a:t>
            </a:fld>
            <a:endParaRPr lang="ru-RU" dirty="0"/>
          </a:p>
        </p:txBody>
      </p:sp>
    </p:spTree>
    <p:extLst>
      <p:ext uri="{BB962C8B-B14F-4D97-AF65-F5344CB8AC3E}">
        <p14:creationId xmlns="" xmlns:p14="http://schemas.microsoft.com/office/powerpoint/2010/main" val="146319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en-US" dirty="0" smtClean="0"/>
              <a:t>Indigenous people’s traditional knowledge in management and conservation on natural water resources.</a:t>
            </a:r>
            <a:endParaRPr lang="ru-RU" dirty="0" smtClean="0"/>
          </a:p>
          <a:p>
            <a:pPr lvl="0"/>
            <a:r>
              <a:rPr lang="en-US" dirty="0" smtClean="0"/>
              <a:t>Vital role of indigenous people in sustaining the land, forests and watersheds.</a:t>
            </a:r>
            <a:endParaRPr lang="ru-RU" dirty="0" smtClean="0"/>
          </a:p>
          <a:p>
            <a:pPr lvl="0"/>
            <a:r>
              <a:rPr lang="en-US" dirty="0" smtClean="0"/>
              <a:t>Prevention the destruction of natural ecosystems and habitats, pollution in land and waters, depletion of water sources due to the extractive industries.</a:t>
            </a:r>
            <a:endParaRPr lang="ru-RU" dirty="0" smtClean="0"/>
          </a:p>
          <a:p>
            <a:pPr lvl="0"/>
            <a:r>
              <a:rPr lang="en-US" dirty="0" smtClean="0"/>
              <a:t>Programs on health and sanitation of local indigenous communities.   </a:t>
            </a:r>
            <a:endParaRPr lang="ru-RU" dirty="0" smtClean="0"/>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G. Mulvad [62] concluded that</a:t>
            </a:r>
            <a:r>
              <a:rPr lang="en-US" b="1" dirty="0" smtClean="0"/>
              <a:t> </a:t>
            </a:r>
            <a:r>
              <a:rPr lang="en-US" dirty="0" smtClean="0"/>
              <a:t>indigenous peoples use multifactorial processes to define and understand the circumstances of their life, rather than taking a problem-specific approach. Many behavioral differences between indigenous and non-indigenous populations are based on their different cultural values.  </a:t>
            </a:r>
          </a:p>
          <a:p>
            <a:pPr defTabSz="912937">
              <a:defRPr/>
            </a:pPr>
            <a:r>
              <a:rPr lang="en-US" dirty="0" smtClean="0"/>
              <a:t>Any damage to or pressure on the cultural values of indigenous peoples may lead to an increase in depression, violence, addiction problems, and suicides. </a:t>
            </a:r>
          </a:p>
          <a:p>
            <a:r>
              <a:rPr lang="en-US" altLang="da-DK" dirty="0" smtClean="0"/>
              <a:t>You can not get or demand a culturally competent health care system from the government, the only way is to build it yourself  (in Greenland, Northern Canada, Russia))</a:t>
            </a:r>
            <a:endParaRPr lang="da-DK" altLang="da-DK" dirty="0" smtClean="0"/>
          </a:p>
          <a:p>
            <a:r>
              <a:rPr lang="en-US" altLang="da-DK" dirty="0" smtClean="0"/>
              <a:t>The health situation among the</a:t>
            </a:r>
            <a:r>
              <a:rPr lang="en-US" altLang="da-DK" baseline="0" dirty="0" smtClean="0"/>
              <a:t> indigenous people </a:t>
            </a:r>
            <a:r>
              <a:rPr lang="en-US" altLang="da-DK" dirty="0" smtClean="0"/>
              <a:t>is the end of a historical process that has fostered dependency, loss of identity and marginalization.</a:t>
            </a:r>
            <a:endParaRPr lang="da-DK" altLang="da-DK" dirty="0" smtClean="0"/>
          </a:p>
        </p:txBody>
      </p:sp>
      <p:sp>
        <p:nvSpPr>
          <p:cNvPr id="4" name="Slide Number Placeholder 3"/>
          <p:cNvSpPr>
            <a:spLocks noGrp="1"/>
          </p:cNvSpPr>
          <p:nvPr>
            <p:ph type="sldNum" sz="quarter" idx="10"/>
          </p:nvPr>
        </p:nvSpPr>
        <p:spPr/>
        <p:txBody>
          <a:bodyPr/>
          <a:lstStyle/>
          <a:p>
            <a:fld id="{AB2DAF34-60EF-40DC-B364-A5770ED12439}" type="slidenum">
              <a:rPr lang="ru-RU" smtClean="0"/>
              <a:pPr/>
              <a:t>10</a:t>
            </a:fld>
            <a:endParaRPr lang="ru-RU" dirty="0"/>
          </a:p>
        </p:txBody>
      </p:sp>
    </p:spTree>
    <p:extLst>
      <p:ext uri="{BB962C8B-B14F-4D97-AF65-F5344CB8AC3E}">
        <p14:creationId xmlns="" xmlns:p14="http://schemas.microsoft.com/office/powerpoint/2010/main" val="146319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Reindeer meat is also the most important part of the Nenets’ diet. It is eaten raw, frozen or boiled, together with the blood of a freshly slaughtered reindeer, which is rich in vitamins.</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Nenets also eat fish such as white salmon and </a:t>
            </a:r>
            <a:r>
              <a:rPr lang="en-US" sz="1200" i="1" kern="1200" dirty="0" err="1" smtClean="0">
                <a:solidFill>
                  <a:schemeClr val="tx1"/>
                </a:solidFill>
                <a:latin typeface="+mn-lt"/>
                <a:ea typeface="+mn-ea"/>
                <a:cs typeface="+mn-cs"/>
              </a:rPr>
              <a:t>muksun</a:t>
            </a:r>
            <a:r>
              <a:rPr lang="en-US" sz="1200" kern="1200" dirty="0" smtClean="0">
                <a:solidFill>
                  <a:schemeClr val="tx1"/>
                </a:solidFill>
                <a:latin typeface="+mn-lt"/>
                <a:ea typeface="+mn-ea"/>
                <a:cs typeface="+mn-cs"/>
              </a:rPr>
              <a:t>, a silvery-</a:t>
            </a:r>
            <a:r>
              <a:rPr lang="en-US" sz="1200" kern="1200" dirty="0" err="1" smtClean="0">
                <a:solidFill>
                  <a:schemeClr val="tx1"/>
                </a:solidFill>
                <a:latin typeface="+mn-lt"/>
                <a:ea typeface="+mn-ea"/>
                <a:cs typeface="+mn-cs"/>
              </a:rPr>
              <a:t>coloured</a:t>
            </a:r>
            <a:r>
              <a:rPr lang="en-US" sz="1200" kern="1200" dirty="0" smtClean="0">
                <a:solidFill>
                  <a:schemeClr val="tx1"/>
                </a:solidFill>
                <a:latin typeface="+mn-lt"/>
                <a:ea typeface="+mn-ea"/>
                <a:cs typeface="+mn-cs"/>
              </a:rPr>
              <a:t> whitefish and gather mountain cranberry during the summer months.</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11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Infectious and parasitic diseases are important source of pathology in the Far North. The close relationship of the indigenous populations with the environment leads to a high prevalence of zoonotic diseases . </a:t>
            </a:r>
            <a:r>
              <a:rPr lang="en-US" sz="1200" b="1" kern="1200" dirty="0" smtClean="0">
                <a:solidFill>
                  <a:schemeClr val="tx1"/>
                </a:solidFill>
                <a:latin typeface="+mn-lt"/>
                <a:ea typeface="+mn-ea"/>
                <a:cs typeface="+mn-cs"/>
              </a:rPr>
              <a:t>Opisthorchiasis</a:t>
            </a:r>
            <a:r>
              <a:rPr lang="en-US" sz="1200" kern="1200" dirty="0" smtClean="0">
                <a:solidFill>
                  <a:schemeClr val="tx1"/>
                </a:solidFill>
                <a:latin typeface="+mn-lt"/>
                <a:ea typeface="+mn-ea"/>
                <a:cs typeface="+mn-cs"/>
              </a:rPr>
              <a:t> is endemic in </a:t>
            </a:r>
            <a:r>
              <a:rPr lang="en-US" sz="1200" kern="1200" dirty="0" err="1" smtClean="0">
                <a:solidFill>
                  <a:schemeClr val="tx1"/>
                </a:solidFill>
                <a:latin typeface="+mn-lt"/>
                <a:ea typeface="+mn-ea"/>
                <a:cs typeface="+mn-cs"/>
              </a:rPr>
              <a:t>KhantyMansiysky</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Yamalo</a:t>
            </a:r>
            <a:r>
              <a:rPr lang="en-US" sz="1200" kern="1200" dirty="0" smtClean="0">
                <a:solidFill>
                  <a:schemeClr val="tx1"/>
                </a:solidFill>
                <a:latin typeface="+mn-lt"/>
                <a:ea typeface="+mn-ea"/>
                <a:cs typeface="+mn-cs"/>
              </a:rPr>
              <a:t>-Nenets </a:t>
            </a:r>
            <a:r>
              <a:rPr lang="en-US" sz="1200" kern="1200" dirty="0" err="1" smtClean="0">
                <a:solidFill>
                  <a:schemeClr val="tx1"/>
                </a:solidFill>
                <a:latin typeface="+mn-lt"/>
                <a:ea typeface="+mn-ea"/>
                <a:cs typeface="+mn-cs"/>
              </a:rPr>
              <a:t>Okrugs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Brucellosis</a:t>
            </a:r>
            <a:r>
              <a:rPr lang="en-US" sz="1200" kern="1200" dirty="0" smtClean="0">
                <a:solidFill>
                  <a:schemeClr val="tx1"/>
                </a:solidFill>
                <a:latin typeface="+mn-lt"/>
                <a:ea typeface="+mn-ea"/>
                <a:cs typeface="+mn-cs"/>
              </a:rPr>
              <a:t> is endemic in </a:t>
            </a:r>
            <a:r>
              <a:rPr lang="en-US" sz="1200" kern="1200" dirty="0" err="1" smtClean="0">
                <a:solidFill>
                  <a:schemeClr val="tx1"/>
                </a:solidFill>
                <a:latin typeface="+mn-lt"/>
                <a:ea typeface="+mn-ea"/>
                <a:cs typeface="+mn-cs"/>
              </a:rPr>
              <a:t>Magadansky</a:t>
            </a:r>
            <a:r>
              <a:rPr lang="en-US" sz="1200" kern="1200" dirty="0" smtClean="0">
                <a:solidFill>
                  <a:schemeClr val="tx1"/>
                </a:solidFill>
                <a:latin typeface="+mn-lt"/>
                <a:ea typeface="+mn-ea"/>
                <a:cs typeface="+mn-cs"/>
              </a:rPr>
              <a:t> Oblast, </a:t>
            </a:r>
            <a:r>
              <a:rPr lang="en-US" sz="1200" kern="1200" dirty="0" err="1" smtClean="0">
                <a:solidFill>
                  <a:schemeClr val="tx1"/>
                </a:solidFill>
                <a:latin typeface="+mn-lt"/>
                <a:ea typeface="+mn-ea"/>
                <a:cs typeface="+mn-cs"/>
              </a:rPr>
              <a:t>Chukotka</a:t>
            </a:r>
            <a:r>
              <a:rPr lang="en-US" sz="1200" kern="1200" dirty="0" smtClean="0">
                <a:solidFill>
                  <a:schemeClr val="tx1"/>
                </a:solidFill>
                <a:latin typeface="+mn-lt"/>
                <a:ea typeface="+mn-ea"/>
                <a:cs typeface="+mn-cs"/>
              </a:rPr>
              <a:t> and Taymyr. </a:t>
            </a:r>
            <a:r>
              <a:rPr lang="en-US" sz="1200" b="1" kern="1200" dirty="0" smtClean="0">
                <a:solidFill>
                  <a:schemeClr val="tx1"/>
                </a:solidFill>
                <a:latin typeface="+mn-lt"/>
                <a:ea typeface="+mn-ea"/>
                <a:cs typeface="+mn-cs"/>
              </a:rPr>
              <a:t>Alveococcosis</a:t>
            </a:r>
            <a:r>
              <a:rPr lang="en-US" sz="1200" kern="1200" dirty="0" smtClean="0">
                <a:solidFill>
                  <a:schemeClr val="tx1"/>
                </a:solidFill>
                <a:latin typeface="+mn-lt"/>
                <a:ea typeface="+mn-ea"/>
                <a:cs typeface="+mn-cs"/>
              </a:rPr>
              <a:t> is endemic in </a:t>
            </a:r>
            <a:r>
              <a:rPr lang="en-US" sz="1200" kern="1200" dirty="0" err="1" smtClean="0">
                <a:solidFill>
                  <a:schemeClr val="tx1"/>
                </a:solidFill>
                <a:latin typeface="+mn-lt"/>
                <a:ea typeface="+mn-ea"/>
                <a:cs typeface="+mn-cs"/>
              </a:rPr>
              <a:t>Koryakia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Yakutia</a:t>
            </a:r>
            <a:r>
              <a:rPr lang="en-US" sz="1200" kern="1200" dirty="0" smtClean="0">
                <a:solidFill>
                  <a:schemeClr val="tx1"/>
                </a:solidFill>
                <a:latin typeface="+mn-lt"/>
                <a:ea typeface="+mn-ea"/>
                <a:cs typeface="+mn-cs"/>
              </a:rPr>
              <a:t>. In recent years, due to the influence of anthropogenic factors as well as climate change, a significant transformation in zoonotic infectious diseases in the Far North has been underway, evidenced by major outbreaks of certain zoonoses. International experts predict that as a result of global warming and the melting of permafrost, there is a high probability that new disease vectors are expanding northwards, introducing new diseases .</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13</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fontAlgn="base"/>
            <a:r>
              <a:rPr lang="en-US" sz="1200" b="0" i="0" kern="1200" cap="all" dirty="0" smtClean="0">
                <a:solidFill>
                  <a:schemeClr val="tx1"/>
                </a:solidFill>
                <a:latin typeface="+mn-lt"/>
                <a:ea typeface="+mn-ea"/>
                <a:cs typeface="+mn-cs"/>
              </a:rPr>
              <a:t>VENISON</a:t>
            </a:r>
          </a:p>
          <a:p>
            <a:pPr fontAlgn="base"/>
            <a:r>
              <a:rPr lang="en-US" sz="1200" b="0" i="0" kern="1200" dirty="0" smtClean="0">
                <a:solidFill>
                  <a:schemeClr val="tx1"/>
                </a:solidFill>
                <a:latin typeface="+mn-lt"/>
                <a:ea typeface="+mn-ea"/>
                <a:cs typeface="+mn-cs"/>
              </a:rPr>
              <a:t>Boiled venison, venison broth, thinly sliced ​​frozen meat with salt –these are the main dishes made of deer. Venison has amazing properties (which could be easily verified, if you tried it). Venison was never fried, and when boiling it they tried not to overdo it too, so that the meat retained a little pink in it.</a:t>
            </a:r>
          </a:p>
          <a:p>
            <a:pPr fontAlgn="base"/>
            <a:r>
              <a:rPr lang="en-US" sz="1200" b="0" i="0" kern="1200" cap="all" dirty="0" smtClean="0">
                <a:solidFill>
                  <a:schemeClr val="tx1"/>
                </a:solidFill>
                <a:latin typeface="+mn-lt"/>
                <a:ea typeface="+mn-ea"/>
                <a:cs typeface="+mn-cs"/>
              </a:rPr>
              <a:t>DEER BRAINS</a:t>
            </a:r>
          </a:p>
          <a:p>
            <a:pPr fontAlgn="base"/>
            <a:r>
              <a:rPr lang="en-US" sz="1200" b="0" i="0" kern="1200" dirty="0" smtClean="0">
                <a:solidFill>
                  <a:schemeClr val="tx1"/>
                </a:solidFill>
                <a:latin typeface="+mn-lt"/>
                <a:ea typeface="+mn-ea"/>
                <a:cs typeface="+mn-cs"/>
              </a:rPr>
              <a:t>They were prepared for newlyweds. Reality or myth –it is unknown, but legends speak of the </a:t>
            </a:r>
            <a:r>
              <a:rPr lang="en-US" sz="1200" b="0" i="0" kern="1200" dirty="0" err="1" smtClean="0">
                <a:solidFill>
                  <a:schemeClr val="tx1"/>
                </a:solidFill>
                <a:latin typeface="+mn-lt"/>
                <a:ea typeface="+mn-ea"/>
                <a:cs typeface="+mn-cs"/>
              </a:rPr>
              <a:t>hypersexuality</a:t>
            </a:r>
            <a:r>
              <a:rPr lang="en-US" sz="1200" b="0" i="0" kern="1200" dirty="0" smtClean="0">
                <a:solidFill>
                  <a:schemeClr val="tx1"/>
                </a:solidFill>
                <a:latin typeface="+mn-lt"/>
                <a:ea typeface="+mn-ea"/>
                <a:cs typeface="+mn-cs"/>
              </a:rPr>
              <a:t> of men who consumed this dish.</a:t>
            </a:r>
          </a:p>
          <a:p>
            <a:pPr fontAlgn="base"/>
            <a:r>
              <a:rPr lang="en-US" sz="1200" b="0" i="0" kern="1200" cap="all" dirty="0" smtClean="0">
                <a:solidFill>
                  <a:schemeClr val="tx1"/>
                </a:solidFill>
                <a:latin typeface="+mn-lt"/>
                <a:ea typeface="+mn-ea"/>
                <a:cs typeface="+mn-cs"/>
              </a:rPr>
              <a:t>PREREM</a:t>
            </a:r>
          </a:p>
          <a:p>
            <a:pPr fontAlgn="base"/>
            <a:r>
              <a:rPr lang="en-US" sz="1200" b="0" i="0" kern="1200" dirty="0" smtClean="0">
                <a:solidFill>
                  <a:schemeClr val="tx1"/>
                </a:solidFill>
                <a:latin typeface="+mn-lt"/>
                <a:ea typeface="+mn-ea"/>
                <a:cs typeface="+mn-cs"/>
              </a:rPr>
              <a:t>The back part of the deer is cut into chunks and boiled. Cooked meat is then sliced ​​very, very thinly and mixed with warm melted deer lard. Then it is cooled. On top the dish is decorated with boiled bone marrow deer and then frozen. </a:t>
            </a:r>
            <a:r>
              <a:rPr lang="en-US" sz="1200" b="0" i="0" kern="1200" dirty="0" err="1" smtClean="0">
                <a:solidFill>
                  <a:schemeClr val="tx1"/>
                </a:solidFill>
                <a:latin typeface="+mn-lt"/>
                <a:ea typeface="+mn-ea"/>
                <a:cs typeface="+mn-cs"/>
              </a:rPr>
              <a:t>Prerem</a:t>
            </a:r>
            <a:r>
              <a:rPr lang="en-US" sz="1200" b="0" i="0" kern="1200" dirty="0" smtClean="0">
                <a:solidFill>
                  <a:schemeClr val="tx1"/>
                </a:solidFill>
                <a:latin typeface="+mn-lt"/>
                <a:ea typeface="+mn-ea"/>
                <a:cs typeface="+mn-cs"/>
              </a:rPr>
              <a:t> is a universal gift.</a:t>
            </a:r>
          </a:p>
          <a:p>
            <a:pPr fontAlgn="base"/>
            <a:r>
              <a:rPr lang="en-US" sz="1200" b="0" i="0" kern="1200" cap="all" dirty="0" smtClean="0">
                <a:solidFill>
                  <a:schemeClr val="tx1"/>
                </a:solidFill>
                <a:latin typeface="+mn-lt"/>
                <a:ea typeface="+mn-ea"/>
                <a:cs typeface="+mn-cs"/>
              </a:rPr>
              <a:t>RILKYN</a:t>
            </a:r>
          </a:p>
          <a:p>
            <a:pPr fontAlgn="base"/>
            <a:r>
              <a:rPr lang="en-US" sz="1200" b="0" i="0" kern="1200" dirty="0" smtClean="0">
                <a:solidFill>
                  <a:schemeClr val="tx1"/>
                </a:solidFill>
                <a:latin typeface="+mn-lt"/>
                <a:ea typeface="+mn-ea"/>
                <a:cs typeface="+mn-cs"/>
              </a:rPr>
              <a:t>It is a mix of fresh deer blood, pieces of deer lard, venison and a little flour for thickness. This dish was prepared before the beginning of serious work.</a:t>
            </a:r>
          </a:p>
          <a:p>
            <a:pPr fontAlgn="base"/>
            <a:r>
              <a:rPr lang="en-US" sz="1200" b="0" i="0" kern="1200" cap="all" dirty="0" smtClean="0">
                <a:solidFill>
                  <a:schemeClr val="tx1"/>
                </a:solidFill>
                <a:latin typeface="+mn-lt"/>
                <a:ea typeface="+mn-ea"/>
                <a:cs typeface="+mn-cs"/>
              </a:rPr>
              <a:t>MONTAK / MANTAK (FIRST CHEWING GUM)</a:t>
            </a:r>
          </a:p>
          <a:p>
            <a:pPr fontAlgn="base"/>
            <a:r>
              <a:rPr lang="en-US" sz="1200" b="0" i="0" kern="1200" dirty="0" smtClean="0">
                <a:solidFill>
                  <a:schemeClr val="tx1"/>
                </a:solidFill>
                <a:latin typeface="+mn-lt"/>
                <a:ea typeface="+mn-ea"/>
                <a:cs typeface="+mn-cs"/>
              </a:rPr>
              <a:t>Coastal Chukchi considered a delicacy fresh upper part of the whale skin with a layer of fat, which can be chewed for a long time.</a:t>
            </a:r>
          </a:p>
          <a:p>
            <a:pPr fontAlgn="base"/>
            <a:r>
              <a:rPr lang="en-US" sz="1200" b="0" i="0" kern="1200" cap="all" dirty="0" smtClean="0">
                <a:solidFill>
                  <a:schemeClr val="tx1"/>
                </a:solidFill>
                <a:latin typeface="+mn-lt"/>
                <a:ea typeface="+mn-ea"/>
                <a:cs typeface="+mn-cs"/>
              </a:rPr>
              <a:t>RILKEIL</a:t>
            </a:r>
          </a:p>
          <a:p>
            <a:pPr fontAlgn="base"/>
            <a:r>
              <a:rPr lang="en-US" sz="1200" b="0" i="0" kern="1200" dirty="0" smtClean="0">
                <a:solidFill>
                  <a:schemeClr val="tx1"/>
                </a:solidFill>
                <a:latin typeface="+mn-lt"/>
                <a:ea typeface="+mn-ea"/>
                <a:cs typeface="+mn-cs"/>
              </a:rPr>
              <a:t>A special dish on Chukchi table. The contents of the stomach of a just slaughtered deer is squeezed out, to it added the blood of deer, deer fat, sliced ​​thinly gut of the deer, sometimes herbs, and boiled.</a:t>
            </a:r>
          </a:p>
          <a:p>
            <a:pPr fontAlgn="base"/>
            <a:r>
              <a:rPr lang="en-US" sz="1200" b="0" i="0" kern="1200" cap="all" dirty="0" smtClean="0">
                <a:solidFill>
                  <a:schemeClr val="tx1"/>
                </a:solidFill>
                <a:latin typeface="+mn-lt"/>
                <a:ea typeface="+mn-ea"/>
                <a:cs typeface="+mn-cs"/>
              </a:rPr>
              <a:t>KOLOBKI OR TOLKUSHA</a:t>
            </a:r>
          </a:p>
          <a:p>
            <a:pPr fontAlgn="base"/>
            <a:r>
              <a:rPr lang="en-US" sz="1200" b="0" i="0" kern="1200" dirty="0" smtClean="0">
                <a:solidFill>
                  <a:schemeClr val="tx1"/>
                </a:solidFill>
                <a:latin typeface="+mn-lt"/>
                <a:ea typeface="+mn-ea"/>
                <a:cs typeface="+mn-cs"/>
              </a:rPr>
              <a:t>This is one of the most favorite dishes in </a:t>
            </a:r>
            <a:r>
              <a:rPr lang="en-US" sz="1200" b="0" i="0" kern="1200" dirty="0" err="1" smtClean="0">
                <a:solidFill>
                  <a:schemeClr val="tx1"/>
                </a:solidFill>
                <a:latin typeface="+mn-lt"/>
                <a:ea typeface="+mn-ea"/>
                <a:cs typeface="+mn-cs"/>
              </a:rPr>
              <a:t>Chukotka</a:t>
            </a:r>
            <a:r>
              <a:rPr lang="en-US" sz="1200" b="0" i="0" kern="1200" dirty="0" smtClean="0">
                <a:solidFill>
                  <a:schemeClr val="tx1"/>
                </a:solidFill>
                <a:latin typeface="+mn-lt"/>
                <a:ea typeface="+mn-ea"/>
                <a:cs typeface="+mn-cs"/>
              </a:rPr>
              <a:t>.</a:t>
            </a:r>
          </a:p>
          <a:p>
            <a:pPr fontAlgn="base"/>
            <a:r>
              <a:rPr lang="en-US" sz="1200" b="0" i="0" kern="1200" dirty="0" smtClean="0">
                <a:solidFill>
                  <a:schemeClr val="tx1"/>
                </a:solidFill>
                <a:latin typeface="+mn-lt"/>
                <a:ea typeface="+mn-ea"/>
                <a:cs typeface="+mn-cs"/>
              </a:rPr>
              <a:t>Roots and bulbs of collected herbs are pounded, then you add boiled venison and seal oil. Form balls. The dish is eaten cold.</a:t>
            </a:r>
          </a:p>
          <a:p>
            <a:pPr fontAlgn="base"/>
            <a:r>
              <a:rPr lang="en-US" sz="1200" b="0" i="0" kern="1200" cap="all" dirty="0" smtClean="0">
                <a:solidFill>
                  <a:schemeClr val="tx1"/>
                </a:solidFill>
                <a:latin typeface="+mn-lt"/>
                <a:ea typeface="+mn-ea"/>
                <a:cs typeface="+mn-cs"/>
              </a:rPr>
              <a:t>KOPALHEM (KOPALHEN, KOPALHYN, KOPALGYN, KOPALHA, IGUNAK)</a:t>
            </a:r>
          </a:p>
          <a:p>
            <a:pPr fontAlgn="base"/>
            <a:r>
              <a:rPr lang="en-US" sz="1200" b="0" i="0" kern="1200" dirty="0" smtClean="0">
                <a:solidFill>
                  <a:schemeClr val="tx1"/>
                </a:solidFill>
                <a:latin typeface="+mn-lt"/>
                <a:ea typeface="+mn-ea"/>
                <a:cs typeface="+mn-cs"/>
              </a:rPr>
              <a:t>A caught seal or walrus are cut into large chunks with the skin (up to 80 kg) and is dug into the ground. The pit is preliminarily layered with plants that add flavor to the dish. In six months the dish is ready.</a:t>
            </a:r>
          </a:p>
          <a:p>
            <a:pPr fontAlgn="base"/>
            <a:r>
              <a:rPr lang="en-US" sz="1200" b="0" i="0" kern="1200" cap="all" dirty="0" smtClean="0">
                <a:solidFill>
                  <a:schemeClr val="tx1"/>
                </a:solidFill>
                <a:latin typeface="+mn-lt"/>
                <a:ea typeface="+mn-ea"/>
                <a:cs typeface="+mn-cs"/>
              </a:rPr>
              <a:t>KIVIAK</a:t>
            </a:r>
          </a:p>
          <a:p>
            <a:pPr fontAlgn="base"/>
            <a:r>
              <a:rPr lang="en-US" sz="1200" b="0" i="0" kern="1200" dirty="0" smtClean="0">
                <a:solidFill>
                  <a:schemeClr val="tx1"/>
                </a:solidFill>
                <a:latin typeface="+mn-lt"/>
                <a:ea typeface="+mn-ea"/>
                <a:cs typeface="+mn-cs"/>
              </a:rPr>
              <a:t>This is a version of </a:t>
            </a:r>
            <a:r>
              <a:rPr lang="en-US" sz="1200" b="0" i="0" kern="1200" dirty="0" err="1" smtClean="0">
                <a:solidFill>
                  <a:schemeClr val="tx1"/>
                </a:solidFill>
                <a:latin typeface="+mn-lt"/>
                <a:ea typeface="+mn-ea"/>
                <a:cs typeface="+mn-cs"/>
              </a:rPr>
              <a:t>Kopalhem</a:t>
            </a:r>
            <a:r>
              <a:rPr lang="en-US" sz="1200" b="0" i="0" kern="1200" dirty="0" smtClean="0">
                <a:solidFill>
                  <a:schemeClr val="tx1"/>
                </a:solidFill>
                <a:latin typeface="+mn-lt"/>
                <a:ea typeface="+mn-ea"/>
                <a:cs typeface="+mn-cs"/>
              </a:rPr>
              <a:t>. In this case, the seal is stuffed with freshly caught gulls (in their entirety). Some think that the gulls need to be plucked (wrong). In half a year the dish is ready. The digestive enzymes of the gulls digest not only gulls but the seal as well. If you forget about the smell (yuck!), the flavor of the dish resembles a strong gourmet cheese.</a:t>
            </a:r>
          </a:p>
          <a:p>
            <a:pPr fontAlgn="base"/>
            <a:r>
              <a:rPr lang="en-US" sz="1200" b="0" i="0" kern="1200" cap="all" dirty="0" smtClean="0">
                <a:solidFill>
                  <a:schemeClr val="tx1"/>
                </a:solidFill>
                <a:latin typeface="+mn-lt"/>
                <a:ea typeface="+mn-ea"/>
                <a:cs typeface="+mn-cs"/>
              </a:rPr>
              <a:t>SECRET DISH “FOOD FOR LOVERS”</a:t>
            </a:r>
          </a:p>
          <a:p>
            <a:pPr fontAlgn="base"/>
            <a:r>
              <a:rPr lang="en-US" sz="1200" b="0" i="0" kern="1200" dirty="0" smtClean="0">
                <a:solidFill>
                  <a:schemeClr val="tx1"/>
                </a:solidFill>
                <a:latin typeface="+mn-lt"/>
                <a:ea typeface="+mn-ea"/>
                <a:cs typeface="+mn-cs"/>
              </a:rPr>
              <a:t>Take 300 grams of boiled brains of deer, two boiled eider eggs, generously add green shoots of the golden root (ginseng), and to taste –some wild sorrel and onions. Mix it all together and serve immediately.</a:t>
            </a:r>
          </a:p>
          <a:p>
            <a:endParaRPr lang="ru-RU" dirty="0"/>
          </a:p>
        </p:txBody>
      </p:sp>
      <p:sp>
        <p:nvSpPr>
          <p:cNvPr id="4" name="Номер слайда 3"/>
          <p:cNvSpPr>
            <a:spLocks noGrp="1"/>
          </p:cNvSpPr>
          <p:nvPr>
            <p:ph type="sldNum" sz="quarter" idx="10"/>
          </p:nvPr>
        </p:nvSpPr>
        <p:spPr/>
        <p:txBody>
          <a:bodyPr/>
          <a:lstStyle/>
          <a:p>
            <a:fld id="{9A938192-15A9-43B3-9383-248F06A143FC}"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9" name="Rektangel 18"/>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itchFamily="34" charset="0"/>
              <a:cs typeface="Arial" pitchFamily="34" charset="0"/>
            </a:endParaRPr>
          </a:p>
        </p:txBody>
      </p:sp>
      <p:sp>
        <p:nvSpPr>
          <p:cNvPr id="2" name="Tittel 1"/>
          <p:cNvSpPr>
            <a:spLocks noGrp="1"/>
          </p:cNvSpPr>
          <p:nvPr>
            <p:ph type="ctrTitle"/>
          </p:nvPr>
        </p:nvSpPr>
        <p:spPr>
          <a:xfrm>
            <a:off x="685800" y="1910403"/>
            <a:ext cx="4934354" cy="1470025"/>
          </a:xfrm>
        </p:spPr>
        <p:txBody>
          <a:bodyPr/>
          <a:lstStyle>
            <a:lvl1pPr>
              <a:defRPr>
                <a:latin typeface="Arial" pitchFamily="34" charset="0"/>
                <a:cs typeface="Arial" pitchFamily="34" charset="0"/>
              </a:defRPr>
            </a:lvl1pPr>
          </a:lstStyle>
          <a:p>
            <a:r>
              <a:rPr lang="ru-RU" noProof="0" smtClean="0"/>
              <a:t>Образец заголовка</a:t>
            </a:r>
            <a:endParaRPr lang="en-US" noProof="0"/>
          </a:p>
        </p:txBody>
      </p:sp>
      <p:sp>
        <p:nvSpPr>
          <p:cNvPr id="3" name="Undertittel 2"/>
          <p:cNvSpPr>
            <a:spLocks noGrp="1"/>
          </p:cNvSpPr>
          <p:nvPr>
            <p:ph type="subTitle" idx="1"/>
          </p:nvPr>
        </p:nvSpPr>
        <p:spPr>
          <a:xfrm>
            <a:off x="694366" y="3606172"/>
            <a:ext cx="4675782" cy="1752600"/>
          </a:xfrm>
        </p:spPr>
        <p:txBody>
          <a:bodyPr>
            <a:normAutofit/>
          </a:bodyPr>
          <a:lstStyle>
            <a:lvl1pPr marL="0" indent="0" algn="l">
              <a:buNone/>
              <a:defRPr sz="14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noProof="0" smtClean="0"/>
              <a:t>Образец подзаголовка</a:t>
            </a:r>
            <a:endParaRPr lang="en-US" noProof="0"/>
          </a:p>
        </p:txBody>
      </p:sp>
      <p:cxnSp>
        <p:nvCxnSpPr>
          <p:cNvPr id="28" name="Rett linje 27"/>
          <p:cNvCxnSpPr/>
          <p:nvPr userDrawn="1"/>
        </p:nvCxnSpPr>
        <p:spPr>
          <a:xfrm>
            <a:off x="790575" y="3490439"/>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Rett linje 15"/>
          <p:cNvCxnSpPr/>
          <p:nvPr userDrawn="1"/>
        </p:nvCxnSpPr>
        <p:spPr>
          <a:xfrm>
            <a:off x="790575" y="3488851"/>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ru-RU" noProof="0" smtClean="0"/>
              <a:t>Образец заголовка</a:t>
            </a:r>
            <a:endParaRPr lang="en-US" noProof="0"/>
          </a:p>
        </p:txBody>
      </p:sp>
      <p:sp>
        <p:nvSpPr>
          <p:cNvPr id="3" name="Plassholder for innhold 2"/>
          <p:cNvSpPr>
            <a:spLocks noGrp="1"/>
          </p:cNvSpPr>
          <p:nvPr>
            <p:ph idx="1"/>
          </p:nvPr>
        </p:nvSpPr>
        <p:spPr/>
        <p:txBody>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en-US" noProof="0"/>
          </a:p>
        </p:txBody>
      </p:sp>
      <p:sp>
        <p:nvSpPr>
          <p:cNvPr id="4" name="Plassholder for dato 3"/>
          <p:cNvSpPr>
            <a:spLocks noGrp="1"/>
          </p:cNvSpPr>
          <p:nvPr>
            <p:ph type="dt" sz="half" idx="10"/>
          </p:nvPr>
        </p:nvSpPr>
        <p:spPr/>
        <p:txBody>
          <a:bodyPr/>
          <a:lstStyle/>
          <a:p>
            <a:fld id="{8DF9E8F3-4849-FA48-B4C8-2D894E979956}" type="datetimeFigureOut">
              <a:rPr lang="en-US" noProof="0" smtClean="0"/>
              <a:pPr/>
              <a:t>6/20/2018</a:t>
            </a:fld>
            <a:endParaRPr lang="en-US" noProof="0"/>
          </a:p>
        </p:txBody>
      </p:sp>
      <p:sp>
        <p:nvSpPr>
          <p:cNvPr id="5" name="Plassholder for bunntekst 4"/>
          <p:cNvSpPr>
            <a:spLocks noGrp="1"/>
          </p:cNvSpPr>
          <p:nvPr>
            <p:ph type="ftr" sz="quarter" idx="11"/>
          </p:nvPr>
        </p:nvSpPr>
        <p:spPr/>
        <p:txBody>
          <a:bodyPr/>
          <a:lstStyle/>
          <a:p>
            <a:endParaRPr lang="en-US" noProof="0"/>
          </a:p>
        </p:txBody>
      </p:sp>
      <p:sp>
        <p:nvSpPr>
          <p:cNvPr id="6" name="Plassholder for lysbildenummer 5"/>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ru-RU" noProof="0" smtClean="0"/>
              <a:t>Образец заголовка</a:t>
            </a:r>
            <a:endParaRPr lang="en-US" noProof="0"/>
          </a:p>
        </p:txBody>
      </p:sp>
      <p:sp>
        <p:nvSpPr>
          <p:cNvPr id="3" name="Plassholder for innhold 2"/>
          <p:cNvSpPr>
            <a:spLocks noGrp="1"/>
          </p:cNvSpPr>
          <p:nvPr>
            <p:ph sz="half" idx="1"/>
          </p:nvPr>
        </p:nvSpPr>
        <p:spPr>
          <a:xfrm>
            <a:off x="670300" y="1837780"/>
            <a:ext cx="3710048"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en-US" noProof="0" dirty="0"/>
          </a:p>
        </p:txBody>
      </p:sp>
      <p:sp>
        <p:nvSpPr>
          <p:cNvPr id="5" name="Plassholder for dato 4"/>
          <p:cNvSpPr>
            <a:spLocks noGrp="1"/>
          </p:cNvSpPr>
          <p:nvPr>
            <p:ph type="dt" sz="half" idx="10"/>
          </p:nvPr>
        </p:nvSpPr>
        <p:spPr/>
        <p:txBody>
          <a:bodyPr/>
          <a:lstStyle/>
          <a:p>
            <a:fld id="{8DF9E8F3-4849-FA48-B4C8-2D894E979956}" type="datetimeFigureOut">
              <a:rPr lang="en-US" noProof="0" smtClean="0"/>
              <a:pPr/>
              <a:t>6/20/2018</a:t>
            </a:fld>
            <a:endParaRPr lang="en-US" noProof="0"/>
          </a:p>
        </p:txBody>
      </p:sp>
      <p:sp>
        <p:nvSpPr>
          <p:cNvPr id="6" name="Plassholder for bunntekst 5"/>
          <p:cNvSpPr>
            <a:spLocks noGrp="1"/>
          </p:cNvSpPr>
          <p:nvPr>
            <p:ph type="ftr" sz="quarter" idx="11"/>
          </p:nvPr>
        </p:nvSpPr>
        <p:spPr/>
        <p:txBody>
          <a:bodyPr/>
          <a:lstStyle/>
          <a:p>
            <a:endParaRPr lang="en-US" noProof="0"/>
          </a:p>
        </p:txBody>
      </p:sp>
      <p:sp>
        <p:nvSpPr>
          <p:cNvPr id="7" name="Plassholder for lysbildenummer 6"/>
          <p:cNvSpPr>
            <a:spLocks noGrp="1"/>
          </p:cNvSpPr>
          <p:nvPr>
            <p:ph type="sldNum" sz="quarter" idx="12"/>
          </p:nvPr>
        </p:nvSpPr>
        <p:spPr/>
        <p:txBody>
          <a:bodyPr/>
          <a:lstStyle/>
          <a:p>
            <a:fld id="{48967F36-0B61-F749-ACDB-F36D75792314}" type="slidenum">
              <a:rPr lang="en-US" noProof="0" smtClean="0"/>
              <a:pPr/>
              <a:t>‹#›</a:t>
            </a:fld>
            <a:endParaRPr lang="en-US" noProof="0"/>
          </a:p>
        </p:txBody>
      </p:sp>
      <p:sp>
        <p:nvSpPr>
          <p:cNvPr id="8" name="Plassholder for innhold 2"/>
          <p:cNvSpPr>
            <a:spLocks noGrp="1"/>
          </p:cNvSpPr>
          <p:nvPr>
            <p:ph sz="half" idx="13"/>
          </p:nvPr>
        </p:nvSpPr>
        <p:spPr>
          <a:xfrm>
            <a:off x="4840368" y="1844415"/>
            <a:ext cx="3710048"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en-US" noProof="0"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ru-RU" noProof="0" smtClean="0"/>
              <a:t>Образец заголовка</a:t>
            </a:r>
            <a:endParaRPr lang="en-US" noProof="0"/>
          </a:p>
        </p:txBody>
      </p:sp>
      <p:sp>
        <p:nvSpPr>
          <p:cNvPr id="3" name="Plassholder for dato 2"/>
          <p:cNvSpPr>
            <a:spLocks noGrp="1"/>
          </p:cNvSpPr>
          <p:nvPr>
            <p:ph type="dt" sz="half" idx="10"/>
          </p:nvPr>
        </p:nvSpPr>
        <p:spPr/>
        <p:txBody>
          <a:bodyPr/>
          <a:lstStyle/>
          <a:p>
            <a:fld id="{8DF9E8F3-4849-FA48-B4C8-2D894E979956}" type="datetimeFigureOut">
              <a:rPr lang="en-US" noProof="0" smtClean="0"/>
              <a:pPr/>
              <a:t>6/20/2018</a:t>
            </a:fld>
            <a:endParaRPr lang="en-US" noProof="0"/>
          </a:p>
        </p:txBody>
      </p:sp>
      <p:sp>
        <p:nvSpPr>
          <p:cNvPr id="4" name="Plassholder for bunntekst 3"/>
          <p:cNvSpPr>
            <a:spLocks noGrp="1"/>
          </p:cNvSpPr>
          <p:nvPr>
            <p:ph type="ftr" sz="quarter" idx="11"/>
          </p:nvPr>
        </p:nvSpPr>
        <p:spPr/>
        <p:txBody>
          <a:bodyPr/>
          <a:lstStyle/>
          <a:p>
            <a:endParaRPr lang="en-US" noProof="0"/>
          </a:p>
        </p:txBody>
      </p:sp>
      <p:sp>
        <p:nvSpPr>
          <p:cNvPr id="5" name="Plassholder for lysbildenummer 4"/>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Rektangel 4"/>
          <p:cNvSpPr/>
          <p:nvPr userDrawn="1"/>
        </p:nvSpPr>
        <p:spPr>
          <a:xfrm>
            <a:off x="2" y="0"/>
            <a:ext cx="9144000" cy="6858000"/>
          </a:xfrm>
          <a:prstGeom prst="rect">
            <a:avLst/>
          </a:prstGeom>
          <a:gradFill>
            <a:gsLst>
              <a:gs pos="54000">
                <a:schemeClr val="bg1"/>
              </a:gs>
              <a:gs pos="100000">
                <a:schemeClr val="accent1">
                  <a:tint val="50000"/>
                  <a:shade val="100000"/>
                  <a:satMod val="350000"/>
                  <a:alpha val="54000"/>
                </a:schemeClr>
              </a:gs>
            </a:gsLst>
            <a:lin ang="3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Plassholder for dato 1"/>
          <p:cNvSpPr>
            <a:spLocks noGrp="1"/>
          </p:cNvSpPr>
          <p:nvPr>
            <p:ph type="dt" sz="half" idx="10"/>
          </p:nvPr>
        </p:nvSpPr>
        <p:spPr/>
        <p:txBody>
          <a:bodyPr/>
          <a:lstStyle/>
          <a:p>
            <a:fld id="{8DF9E8F3-4849-FA48-B4C8-2D894E979956}" type="datetimeFigureOut">
              <a:rPr lang="en-US" noProof="0" smtClean="0"/>
              <a:pPr/>
              <a:t>6/20/2018</a:t>
            </a:fld>
            <a:endParaRPr lang="en-US" noProof="0"/>
          </a:p>
        </p:txBody>
      </p:sp>
      <p:sp>
        <p:nvSpPr>
          <p:cNvPr id="3" name="Plassholder for bunntekst 2"/>
          <p:cNvSpPr>
            <a:spLocks noGrp="1"/>
          </p:cNvSpPr>
          <p:nvPr>
            <p:ph type="ftr" sz="quarter" idx="11"/>
          </p:nvPr>
        </p:nvSpPr>
        <p:spPr/>
        <p:txBody>
          <a:bodyPr/>
          <a:lstStyle/>
          <a:p>
            <a:endParaRPr lang="en-US" noProof="0"/>
          </a:p>
        </p:txBody>
      </p:sp>
      <p:sp>
        <p:nvSpPr>
          <p:cNvPr id="4" name="Plassholder for lysbildenummer 3"/>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8DF9E8F3-4849-FA48-B4C8-2D894E979956}" type="datetimeFigureOut">
              <a:rPr lang="en-US" noProof="0" smtClean="0"/>
              <a:pPr/>
              <a:t>6/20/2018</a:t>
            </a:fld>
            <a:endParaRPr lang="en-US" noProof="0"/>
          </a:p>
        </p:txBody>
      </p:sp>
      <p:sp>
        <p:nvSpPr>
          <p:cNvPr id="4" name="Plassholder for bunntekst 3"/>
          <p:cNvSpPr>
            <a:spLocks noGrp="1"/>
          </p:cNvSpPr>
          <p:nvPr>
            <p:ph type="ftr" sz="quarter" idx="11"/>
          </p:nvPr>
        </p:nvSpPr>
        <p:spPr/>
        <p:txBody>
          <a:bodyPr/>
          <a:lstStyle/>
          <a:p>
            <a:endParaRPr lang="en-US" noProof="0"/>
          </a:p>
        </p:txBody>
      </p:sp>
      <p:sp>
        <p:nvSpPr>
          <p:cNvPr id="5" name="Plassholder for lysbildenummer 4"/>
          <p:cNvSpPr>
            <a:spLocks noGrp="1"/>
          </p:cNvSpPr>
          <p:nvPr>
            <p:ph type="sldNum" sz="quarter" idx="12"/>
          </p:nvPr>
        </p:nvSpPr>
        <p:spPr/>
        <p:txBody>
          <a:bodyPr/>
          <a:lstStyle/>
          <a:p>
            <a:fld id="{48967F36-0B61-F749-ACDB-F36D75792314}" type="slidenum">
              <a:rPr lang="en-US" noProof="0" smtClean="0"/>
              <a:pPr/>
              <a:t>‹#›</a:t>
            </a:fld>
            <a:endParaRPr lang="en-US" noProof="0"/>
          </a:p>
        </p:txBody>
      </p:sp>
      <p:sp>
        <p:nvSpPr>
          <p:cNvPr id="6" name="Plassholder for dato 2"/>
          <p:cNvSpPr txBox="1">
            <a:spLocks/>
          </p:cNvSpPr>
          <p:nvPr userDrawn="1"/>
        </p:nvSpPr>
        <p:spPr>
          <a:xfrm>
            <a:off x="712376" y="6356350"/>
            <a:ext cx="647649"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8DF9E8F3-4849-FA48-B4C8-2D894E979956}" type="datetimeFigureOut">
              <a:rPr kumimoji="0" lang="en-US" sz="900" b="0" i="0" u="none" strike="noStrike" kern="1200" cap="none" spc="0" normalizeH="0" baseline="0" noProof="0" smtClean="0">
                <a:ln>
                  <a:noFill/>
                </a:ln>
                <a:solidFill>
                  <a:schemeClr val="tx1">
                    <a:tint val="75000"/>
                  </a:schemeClr>
                </a:solidFill>
                <a:effectLst/>
                <a:uLnTx/>
                <a:uFillTx/>
                <a:latin typeface="Open Sans Light"/>
                <a:ea typeface="+mn-ea"/>
                <a:cs typeface="Open Sans Light"/>
              </a:rPr>
              <a:pPr marL="0" marR="0" lvl="0" indent="0" algn="l" defTabSz="457200" rtl="0" eaLnBrk="1" fontAlgn="auto" latinLnBrk="0" hangingPunct="1">
                <a:lnSpc>
                  <a:spcPct val="100000"/>
                </a:lnSpc>
                <a:spcBef>
                  <a:spcPts val="0"/>
                </a:spcBef>
                <a:spcAft>
                  <a:spcPts val="0"/>
                </a:spcAft>
                <a:buClrTx/>
                <a:buSzTx/>
                <a:buFontTx/>
                <a:buNone/>
                <a:tabLst/>
                <a:defRPr/>
              </a:pPr>
              <a:t>6/20/2018</a:t>
            </a:fld>
            <a:endParaRPr kumimoji="0" lang="en-US" sz="900" b="0" i="0" u="none" strike="noStrike" kern="1200" cap="none" spc="0" normalizeH="0" baseline="0" noProof="0">
              <a:ln>
                <a:noFill/>
              </a:ln>
              <a:solidFill>
                <a:schemeClr val="tx1">
                  <a:tint val="75000"/>
                </a:schemeClr>
              </a:solidFill>
              <a:effectLst/>
              <a:uLnTx/>
              <a:uFillTx/>
              <a:latin typeface="Open Sans Light"/>
              <a:ea typeface="+mn-ea"/>
              <a:cs typeface="Open Sans Light"/>
            </a:endParaRPr>
          </a:p>
        </p:txBody>
      </p:sp>
      <p:sp>
        <p:nvSpPr>
          <p:cNvPr id="7" name="Plassholder for lysbildenummer 4"/>
          <p:cNvSpPr txBox="1">
            <a:spLocks/>
          </p:cNvSpPr>
          <p:nvPr userDrawn="1"/>
        </p:nvSpPr>
        <p:spPr>
          <a:xfrm>
            <a:off x="6553200" y="6356350"/>
            <a:ext cx="1827096"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48967F36-0B61-F749-ACDB-F36D75792314}" type="slidenum">
              <a:rPr kumimoji="0" lang="en-US" sz="1200" b="0" i="0" u="none" strike="noStrike" kern="1200" cap="none" spc="0" normalizeH="0" baseline="0" noProof="0" smtClean="0">
                <a:ln>
                  <a:noFill/>
                </a:ln>
                <a:solidFill>
                  <a:schemeClr val="tx1">
                    <a:tint val="75000"/>
                  </a:schemeClr>
                </a:solidFill>
                <a:effectLst/>
                <a:uLnTx/>
                <a:uFillTx/>
                <a:latin typeface="Open Sans Light"/>
                <a:ea typeface="+mn-ea"/>
                <a:cs typeface="Open Sans Ligh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Open Sans Light"/>
              <a:ea typeface="+mn-ea"/>
              <a:cs typeface="Open Sans Light"/>
            </a:endParaRPr>
          </a:p>
        </p:txBody>
      </p:sp>
      <p:sp>
        <p:nvSpPr>
          <p:cNvPr id="8" name="Rektangel 7"/>
          <p:cNvSpPr/>
          <p:nvPr userDrawn="1"/>
        </p:nvSpPr>
        <p:spPr>
          <a:xfrm>
            <a:off x="2" y="0"/>
            <a:ext cx="9144000" cy="6858000"/>
          </a:xfrm>
          <a:prstGeom prst="rect">
            <a:avLst/>
          </a:prstGeom>
          <a:gradFill flip="none" rotWithShape="1">
            <a:gsLst>
              <a:gs pos="100000">
                <a:schemeClr val="accent1"/>
              </a:gs>
              <a:gs pos="0">
                <a:schemeClr val="accent4">
                  <a:lumMod val="60000"/>
                  <a:lumOff val="40000"/>
                </a:schemeClr>
              </a:gs>
            </a:gsLst>
            <a:lin ang="13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9" name="Undertittel 2"/>
          <p:cNvSpPr>
            <a:spLocks noGrp="1"/>
          </p:cNvSpPr>
          <p:nvPr>
            <p:ph type="subTitle" idx="1"/>
          </p:nvPr>
        </p:nvSpPr>
        <p:spPr>
          <a:xfrm>
            <a:off x="694365" y="3666178"/>
            <a:ext cx="7763835" cy="1752600"/>
          </a:xfrm>
        </p:spPr>
        <p:txBody>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noProof="0" smtClean="0"/>
              <a:t>Образец подзаголовка</a:t>
            </a:r>
            <a:endParaRPr lang="en-US" noProof="0"/>
          </a:p>
        </p:txBody>
      </p:sp>
      <p:cxnSp>
        <p:nvCxnSpPr>
          <p:cNvPr id="10" name="Rett linje 9"/>
          <p:cNvCxnSpPr/>
          <p:nvPr userDrawn="1"/>
        </p:nvCxnSpPr>
        <p:spPr>
          <a:xfrm flipV="1">
            <a:off x="2190060" y="3750273"/>
            <a:ext cx="6953942" cy="3107727"/>
          </a:xfrm>
          <a:prstGeom prst="line">
            <a:avLst/>
          </a:prstGeom>
          <a:ln w="25400" cap="flat" cmpd="sng" algn="ctr">
            <a:solidFill>
              <a:schemeClr val="accent4">
                <a:lumMod val="60000"/>
                <a:lumOff val="40000"/>
                <a:alpha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Rett linje 10"/>
          <p:cNvCxnSpPr/>
          <p:nvPr userDrawn="1"/>
        </p:nvCxnSpPr>
        <p:spPr>
          <a:xfrm rot="16200000" flipH="1">
            <a:off x="4816284" y="3694065"/>
            <a:ext cx="4297813" cy="2030055"/>
          </a:xfrm>
          <a:prstGeom prst="line">
            <a:avLst/>
          </a:prstGeom>
          <a:ln w="19050" cap="flat" cmpd="sng" algn="ctr">
            <a:solidFill>
              <a:schemeClr val="accent4">
                <a:lumMod val="60000"/>
                <a:lumOff val="40000"/>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userDrawn="1"/>
        </p:nvCxnSpPr>
        <p:spPr>
          <a:xfrm>
            <a:off x="5370147" y="4006212"/>
            <a:ext cx="3773855" cy="1504193"/>
          </a:xfrm>
          <a:prstGeom prst="line">
            <a:avLst/>
          </a:prstGeom>
          <a:ln w="19050" cap="flat" cmpd="sng" algn="ctr">
            <a:solidFill>
              <a:schemeClr val="accent4">
                <a:lumMod val="60000"/>
                <a:lumOff val="40000"/>
                <a:alpha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Rett linje 12"/>
          <p:cNvCxnSpPr/>
          <p:nvPr userDrawn="1"/>
        </p:nvCxnSpPr>
        <p:spPr>
          <a:xfrm rot="5400000">
            <a:off x="2187498" y="2118964"/>
            <a:ext cx="6858000" cy="2620072"/>
          </a:xfrm>
          <a:prstGeom prst="line">
            <a:avLst/>
          </a:prstGeom>
          <a:ln w="50800" cap="flat" cmpd="sng" algn="ctr">
            <a:solidFill>
              <a:srgbClr val="F1B52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Undertittel 2"/>
          <p:cNvSpPr txBox="1">
            <a:spLocks/>
          </p:cNvSpPr>
          <p:nvPr userDrawn="1"/>
        </p:nvSpPr>
        <p:spPr>
          <a:xfrm>
            <a:off x="706461" y="5870703"/>
            <a:ext cx="7763835" cy="374996"/>
          </a:xfrm>
          <a:prstGeom prst="rect">
            <a:avLst/>
          </a:prstGeom>
        </p:spPr>
        <p:txBody>
          <a:bodyPr vert="horz" lIns="91440" tIns="45720" rIns="91440" bIns="45720" rtlCol="0">
            <a:normAutofit/>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smtClean="0">
                <a:ln>
                  <a:noFill/>
                </a:ln>
                <a:solidFill>
                  <a:srgbClr val="000000"/>
                </a:solidFill>
                <a:effectLst/>
                <a:uLnTx/>
                <a:uFillTx/>
                <a:latin typeface="Open Sans"/>
                <a:ea typeface="+mn-ea"/>
                <a:cs typeface="Open Sans"/>
              </a:rPr>
              <a:t>uit.no</a:t>
            </a:r>
            <a:endParaRPr kumimoji="0" lang="en-US" sz="1400" b="1" i="0" u="none" strike="noStrike" kern="1200" cap="none" spc="0" normalizeH="0" baseline="0" noProof="0">
              <a:ln>
                <a:noFill/>
              </a:ln>
              <a:solidFill>
                <a:srgbClr val="000000"/>
              </a:solidFill>
              <a:effectLst/>
              <a:uLnTx/>
              <a:uFillTx/>
              <a:latin typeface="Open Sans"/>
              <a:ea typeface="+mn-ea"/>
              <a:cs typeface="Open Sans"/>
            </a:endParaRPr>
          </a:p>
        </p:txBody>
      </p:sp>
      <p:pic>
        <p:nvPicPr>
          <p:cNvPr id="16" name="Bilde 15" descr="LogoNorsk.png"/>
          <p:cNvPicPr>
            <a:picLocks noChangeAspect="1"/>
          </p:cNvPicPr>
          <p:nvPr userDrawn="1"/>
        </p:nvPicPr>
        <p:blipFill>
          <a:blip r:embed="rId2"/>
          <a:stretch>
            <a:fillRect/>
          </a:stretch>
        </p:blipFill>
        <p:spPr>
          <a:xfrm>
            <a:off x="8137049" y="5990437"/>
            <a:ext cx="532755" cy="532755"/>
          </a:xfrm>
          <a:prstGeom prst="rect">
            <a:avLst/>
          </a:prstGeom>
        </p:spPr>
      </p:pic>
      <p:pic>
        <p:nvPicPr>
          <p:cNvPr id="17" name="Bilde 16" descr="UiT_Navn_en_blaa1.png"/>
          <p:cNvPicPr>
            <a:picLocks noChangeAspect="1"/>
          </p:cNvPicPr>
          <p:nvPr userDrawn="1"/>
        </p:nvPicPr>
        <p:blipFill>
          <a:blip r:embed="rId3"/>
          <a:stretch>
            <a:fillRect/>
          </a:stretch>
        </p:blipFill>
        <p:spPr>
          <a:xfrm>
            <a:off x="0" y="0"/>
            <a:ext cx="1360025" cy="2286710"/>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ktangel 7"/>
          <p:cNvSpPr/>
          <p:nvPr/>
        </p:nvSpPr>
        <p:spPr>
          <a:xfrm>
            <a:off x="2" y="0"/>
            <a:ext cx="9144000" cy="6858000"/>
          </a:xfrm>
          <a:prstGeom prst="rect">
            <a:avLst/>
          </a:prstGeom>
          <a:gradFill>
            <a:gsLst>
              <a:gs pos="54000">
                <a:schemeClr val="bg1"/>
              </a:gs>
              <a:gs pos="100000">
                <a:schemeClr val="accent1">
                  <a:tint val="50000"/>
                  <a:shade val="100000"/>
                  <a:satMod val="350000"/>
                  <a:alpha val="54000"/>
                </a:schemeClr>
              </a:gs>
            </a:gsLst>
            <a:lin ang="3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itchFamily="34" charset="0"/>
              <a:cs typeface="Arial" pitchFamily="34" charset="0"/>
            </a:endParaRPr>
          </a:p>
        </p:txBody>
      </p:sp>
      <p:sp>
        <p:nvSpPr>
          <p:cNvPr id="2" name="Plassholder for tittel 1"/>
          <p:cNvSpPr>
            <a:spLocks noGrp="1"/>
          </p:cNvSpPr>
          <p:nvPr>
            <p:ph type="title"/>
          </p:nvPr>
        </p:nvSpPr>
        <p:spPr>
          <a:xfrm>
            <a:off x="670300" y="300207"/>
            <a:ext cx="7880116" cy="1216926"/>
          </a:xfrm>
          <a:prstGeom prst="rect">
            <a:avLst/>
          </a:prstGeom>
        </p:spPr>
        <p:txBody>
          <a:bodyPr vert="horz" lIns="91440" tIns="45720" rIns="91440" bIns="45720" rtlCol="0" anchor="b">
            <a:normAutofit/>
          </a:bodyPr>
          <a:lstStyle/>
          <a:p>
            <a:r>
              <a:rPr lang="en-US" noProof="0" smtClean="0"/>
              <a:t>Klikk for å redigere tittelstil</a:t>
            </a:r>
            <a:endParaRPr lang="en-US" noProof="0"/>
          </a:p>
        </p:txBody>
      </p:sp>
      <p:sp>
        <p:nvSpPr>
          <p:cNvPr id="3" name="Plassholder for tekst 2"/>
          <p:cNvSpPr>
            <a:spLocks noGrp="1"/>
          </p:cNvSpPr>
          <p:nvPr>
            <p:ph type="body" idx="1"/>
          </p:nvPr>
        </p:nvSpPr>
        <p:spPr>
          <a:xfrm>
            <a:off x="670300" y="1751183"/>
            <a:ext cx="7888582" cy="4374980"/>
          </a:xfrm>
          <a:prstGeom prst="rect">
            <a:avLst/>
          </a:prstGeom>
        </p:spPr>
        <p:txBody>
          <a:bodyPr vert="horz" lIns="91440" tIns="45720" rIns="91440" bIns="45720" rtlCol="0">
            <a:normAutofit/>
          </a:bodyPr>
          <a:lstStyle/>
          <a:p>
            <a:pPr lvl="0"/>
            <a:r>
              <a:rPr lang="en-US" noProof="0" dirty="0" err="1" smtClean="0"/>
              <a:t>Klikk</a:t>
            </a:r>
            <a:r>
              <a:rPr lang="en-US" noProof="0" dirty="0" smtClean="0"/>
              <a:t> for å </a:t>
            </a:r>
            <a:r>
              <a:rPr lang="en-US" noProof="0" dirty="0" err="1" smtClean="0"/>
              <a:t>redigere</a:t>
            </a:r>
            <a:r>
              <a:rPr lang="en-US" noProof="0" dirty="0" smtClean="0"/>
              <a:t> </a:t>
            </a:r>
            <a:r>
              <a:rPr lang="en-US" noProof="0" dirty="0" err="1" smtClean="0"/>
              <a:t>tekststiler</a:t>
            </a:r>
            <a:r>
              <a:rPr lang="en-US" noProof="0" dirty="0" smtClean="0"/>
              <a:t> </a:t>
            </a:r>
            <a:r>
              <a:rPr lang="en-US" noProof="0" dirty="0" err="1" smtClean="0"/>
              <a:t>i</a:t>
            </a:r>
            <a:r>
              <a:rPr lang="en-US" noProof="0" dirty="0" smtClean="0"/>
              <a:t> </a:t>
            </a:r>
            <a:r>
              <a:rPr lang="en-US" noProof="0" dirty="0" err="1" smtClean="0"/>
              <a:t>malen</a:t>
            </a:r>
            <a:endParaRPr lang="en-US" noProof="0" dirty="0" smtClean="0"/>
          </a:p>
          <a:p>
            <a:pPr lvl="1"/>
            <a:r>
              <a:rPr lang="en-US" noProof="0" dirty="0" smtClean="0"/>
              <a:t>Andre </a:t>
            </a:r>
            <a:r>
              <a:rPr lang="en-US" noProof="0" dirty="0" err="1" smtClean="0"/>
              <a:t>nivå</a:t>
            </a:r>
            <a:endParaRPr lang="en-US" noProof="0" dirty="0" smtClean="0"/>
          </a:p>
          <a:p>
            <a:pPr lvl="2"/>
            <a:r>
              <a:rPr lang="en-US" noProof="0" dirty="0" err="1" smtClean="0"/>
              <a:t>Tredje</a:t>
            </a:r>
            <a:r>
              <a:rPr lang="en-US" noProof="0" dirty="0" smtClean="0"/>
              <a:t> </a:t>
            </a:r>
            <a:r>
              <a:rPr lang="en-US" noProof="0" dirty="0" err="1" smtClean="0"/>
              <a:t>nivå</a:t>
            </a:r>
            <a:endParaRPr lang="en-US" noProof="0" dirty="0" smtClean="0"/>
          </a:p>
          <a:p>
            <a:pPr lvl="3"/>
            <a:r>
              <a:rPr lang="en-US" noProof="0" dirty="0" err="1" smtClean="0"/>
              <a:t>Fjerde</a:t>
            </a:r>
            <a:r>
              <a:rPr lang="en-US" noProof="0" dirty="0" smtClean="0"/>
              <a:t> </a:t>
            </a:r>
            <a:r>
              <a:rPr lang="en-US" noProof="0" dirty="0" err="1" smtClean="0"/>
              <a:t>nivå</a:t>
            </a:r>
            <a:endParaRPr lang="en-US" noProof="0" dirty="0" smtClean="0"/>
          </a:p>
          <a:p>
            <a:pPr lvl="4"/>
            <a:r>
              <a:rPr lang="en-US" noProof="0" dirty="0" err="1" smtClean="0"/>
              <a:t>Femte</a:t>
            </a:r>
            <a:r>
              <a:rPr lang="en-US" noProof="0" dirty="0" smtClean="0"/>
              <a:t> </a:t>
            </a:r>
            <a:r>
              <a:rPr lang="en-US" noProof="0" dirty="0" err="1" smtClean="0"/>
              <a:t>nivå</a:t>
            </a:r>
            <a:endParaRPr lang="en-US" noProof="0" dirty="0"/>
          </a:p>
        </p:txBody>
      </p:sp>
      <p:sp>
        <p:nvSpPr>
          <p:cNvPr id="4" name="Plassholder for dato 3"/>
          <p:cNvSpPr>
            <a:spLocks noGrp="1"/>
          </p:cNvSpPr>
          <p:nvPr>
            <p:ph type="dt" sz="half" idx="2"/>
          </p:nvPr>
        </p:nvSpPr>
        <p:spPr>
          <a:xfrm>
            <a:off x="712376" y="6356350"/>
            <a:ext cx="647649"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cs typeface="Arial" pitchFamily="34" charset="0"/>
              </a:defRPr>
            </a:lvl1pPr>
          </a:lstStyle>
          <a:p>
            <a:fld id="{8DF9E8F3-4849-FA48-B4C8-2D894E979956}" type="datetimeFigureOut">
              <a:rPr lang="en-US" smtClean="0"/>
              <a:pPr/>
              <a:t>6/20/2018</a:t>
            </a:fld>
            <a:endParaRPr lang="en-US"/>
          </a:p>
        </p:txBody>
      </p:sp>
      <p:sp>
        <p:nvSpPr>
          <p:cNvPr id="5" name="Plassholder for bunntekst 4"/>
          <p:cNvSpPr>
            <a:spLocks noGrp="1"/>
          </p:cNvSpPr>
          <p:nvPr>
            <p:ph type="ftr" sz="quarter" idx="3"/>
          </p:nvPr>
        </p:nvSpPr>
        <p:spPr>
          <a:xfrm>
            <a:off x="1491195" y="6356350"/>
            <a:ext cx="2895600" cy="365125"/>
          </a:xfrm>
          <a:prstGeom prst="rect">
            <a:avLst/>
          </a:prstGeom>
        </p:spPr>
        <p:txBody>
          <a:bodyPr vert="horz" lIns="91440" tIns="45720" rIns="91440" bIns="45720" rtlCol="0" anchor="ctr"/>
          <a:lstStyle>
            <a:lvl1pPr algn="l">
              <a:defRPr sz="1000">
                <a:solidFill>
                  <a:schemeClr val="tx1">
                    <a:tint val="75000"/>
                  </a:schemeClr>
                </a:solidFill>
                <a:latin typeface="Arial" pitchFamily="34" charset="0"/>
                <a:cs typeface="Arial" pitchFamily="34" charset="0"/>
              </a:defRPr>
            </a:lvl1pPr>
          </a:lstStyle>
          <a:p>
            <a:endParaRPr lang="en-US"/>
          </a:p>
        </p:txBody>
      </p:sp>
      <p:sp>
        <p:nvSpPr>
          <p:cNvPr id="6" name="Plassholder for lysbildenummer 5"/>
          <p:cNvSpPr>
            <a:spLocks noGrp="1"/>
          </p:cNvSpPr>
          <p:nvPr>
            <p:ph type="sldNum" sz="quarter" idx="4"/>
          </p:nvPr>
        </p:nvSpPr>
        <p:spPr>
          <a:xfrm>
            <a:off x="6553200" y="6356350"/>
            <a:ext cx="2005682"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8967F36-0B61-F749-ACDB-F36D75792314}" type="slidenum">
              <a:rPr lang="en-US" smtClean="0"/>
              <a:pPr/>
              <a:t>‹#›</a:t>
            </a:fld>
            <a:endParaRPr lang="en-US"/>
          </a:p>
        </p:txBody>
      </p:sp>
      <p:cxnSp>
        <p:nvCxnSpPr>
          <p:cNvPr id="10" name="Rett linje 9"/>
          <p:cNvCxnSpPr/>
          <p:nvPr/>
        </p:nvCxnSpPr>
        <p:spPr>
          <a:xfrm rot="5400000">
            <a:off x="7719376" y="5433376"/>
            <a:ext cx="2085544" cy="76370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p:nvCxnSpPr>
        <p:spPr>
          <a:xfrm rot="10800000" flipV="1">
            <a:off x="6927456" y="5850106"/>
            <a:ext cx="2216545" cy="1007893"/>
          </a:xfrm>
          <a:prstGeom prst="line">
            <a:avLst/>
          </a:prstGeom>
          <a:ln>
            <a:solidFill>
              <a:schemeClr val="accent3">
                <a:alpha val="16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Rett linje 13"/>
          <p:cNvCxnSpPr/>
          <p:nvPr/>
        </p:nvCxnSpPr>
        <p:spPr>
          <a:xfrm rot="5400000">
            <a:off x="8334481" y="6048478"/>
            <a:ext cx="1161841" cy="457200"/>
          </a:xfrm>
          <a:prstGeom prst="line">
            <a:avLst/>
          </a:prstGeom>
          <a:ln w="19050" cap="flat" cmpd="sng" algn="ctr">
            <a:solidFill>
              <a:schemeClr val="accent1">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Rett linje 15"/>
          <p:cNvCxnSpPr/>
          <p:nvPr/>
        </p:nvCxnSpPr>
        <p:spPr>
          <a:xfrm>
            <a:off x="770102" y="1603376"/>
            <a:ext cx="7788780"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iming>
    <p:tnLst>
      <p:par>
        <p:cTn id="1" dur="indefinite" restart="never" nodeType="tmRoot"/>
      </p:par>
    </p:tnLst>
  </p:timing>
  <p:txStyles>
    <p:title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sioury@mail.r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un.org/esa/socdev/unpfii/documents/5session_factsheet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landofmaps.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settinnegetbilde.png"/>
          <p:cNvPicPr>
            <a:picLocks noChangeAspect="1"/>
          </p:cNvPicPr>
          <p:nvPr/>
        </p:nvPicPr>
        <p:blipFill>
          <a:blip r:embed="rId2"/>
          <a:stretch>
            <a:fillRect/>
          </a:stretch>
        </p:blipFill>
        <p:spPr>
          <a:xfrm>
            <a:off x="16903" y="0"/>
            <a:ext cx="9127096" cy="6857999"/>
          </a:xfrm>
          <a:prstGeom prst="rect">
            <a:avLst/>
          </a:prstGeom>
        </p:spPr>
      </p:pic>
      <p:pic>
        <p:nvPicPr>
          <p:cNvPr id="1026" name="Picture 2" descr="C:\Users\1\Desktop\Desk\2204278.jpg"/>
          <p:cNvPicPr>
            <a:picLocks noChangeAspect="1" noChangeArrowheads="1"/>
          </p:cNvPicPr>
          <p:nvPr/>
        </p:nvPicPr>
        <p:blipFill>
          <a:blip r:embed="rId3"/>
          <a:srcRect/>
          <a:stretch>
            <a:fillRect/>
          </a:stretch>
        </p:blipFill>
        <p:spPr bwMode="auto">
          <a:xfrm>
            <a:off x="4255873" y="-129789"/>
            <a:ext cx="10534354" cy="6987788"/>
          </a:xfrm>
          <a:prstGeom prst="rect">
            <a:avLst/>
          </a:prstGeom>
          <a:noFill/>
        </p:spPr>
      </p:pic>
      <p:grpSp>
        <p:nvGrpSpPr>
          <p:cNvPr id="12" name="Gruppe 11"/>
          <p:cNvGrpSpPr/>
          <p:nvPr/>
        </p:nvGrpSpPr>
        <p:grpSpPr>
          <a:xfrm>
            <a:off x="-36084" y="-289931"/>
            <a:ext cx="7086425" cy="7324146"/>
            <a:chOff x="1274" y="-64455"/>
            <a:chExt cx="7086425" cy="7164003"/>
          </a:xfrm>
        </p:grpSpPr>
        <p:pic>
          <p:nvPicPr>
            <p:cNvPr id="15" name="Bilde 14" descr="Untitled-1.png"/>
            <p:cNvPicPr>
              <a:picLocks noChangeAspect="1"/>
            </p:cNvPicPr>
            <p:nvPr/>
          </p:nvPicPr>
          <p:blipFill>
            <a:blip r:embed="rId4"/>
            <a:stretch>
              <a:fillRect/>
            </a:stretch>
          </p:blipFill>
          <p:spPr>
            <a:xfrm>
              <a:off x="1274" y="0"/>
              <a:ext cx="7086424" cy="7099548"/>
            </a:xfrm>
            <a:prstGeom prst="rect">
              <a:avLst/>
            </a:prstGeom>
          </p:spPr>
        </p:pic>
        <p:cxnSp>
          <p:nvCxnSpPr>
            <p:cNvPr id="17" name="Rett linje 16"/>
            <p:cNvCxnSpPr/>
            <p:nvPr/>
          </p:nvCxnSpPr>
          <p:spPr>
            <a:xfrm flipH="1">
              <a:off x="4293231" y="-64455"/>
              <a:ext cx="2794468" cy="7164003"/>
            </a:xfrm>
            <a:prstGeom prst="line">
              <a:avLst/>
            </a:prstGeom>
            <a:ln w="1016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Tittel 7"/>
          <p:cNvSpPr>
            <a:spLocks noGrp="1"/>
          </p:cNvSpPr>
          <p:nvPr>
            <p:ph type="ctrTitle"/>
          </p:nvPr>
        </p:nvSpPr>
        <p:spPr>
          <a:xfrm>
            <a:off x="195746" y="759753"/>
            <a:ext cx="4576976" cy="1470025"/>
          </a:xfrm>
        </p:spPr>
        <p:txBody>
          <a:bodyPr>
            <a:noAutofit/>
          </a:bodyPr>
          <a:lstStyle/>
          <a:p>
            <a:r>
              <a:rPr lang="en-US" sz="2400" dirty="0" smtClean="0"/>
              <a:t>WATER, FOOD AND INDIGENOUS CULTURE</a:t>
            </a:r>
            <a:endParaRPr lang="en-US" sz="2400" dirty="0"/>
          </a:p>
        </p:txBody>
      </p:sp>
      <p:sp>
        <p:nvSpPr>
          <p:cNvPr id="9" name="Undertittel 8"/>
          <p:cNvSpPr>
            <a:spLocks noGrp="1"/>
          </p:cNvSpPr>
          <p:nvPr>
            <p:ph type="subTitle" idx="1"/>
          </p:nvPr>
        </p:nvSpPr>
        <p:spPr>
          <a:xfrm>
            <a:off x="472694" y="3606171"/>
            <a:ext cx="4675782" cy="2068487"/>
          </a:xfrm>
        </p:spPr>
        <p:txBody>
          <a:bodyPr>
            <a:normAutofit/>
          </a:bodyPr>
          <a:lstStyle/>
          <a:p>
            <a:pPr>
              <a:lnSpc>
                <a:spcPct val="80000"/>
              </a:lnSpc>
            </a:pPr>
            <a:endParaRPr lang="nb-NO" dirty="0" smtClean="0"/>
          </a:p>
          <a:p>
            <a:pPr>
              <a:lnSpc>
                <a:spcPct val="80000"/>
              </a:lnSpc>
            </a:pPr>
            <a:r>
              <a:rPr lang="en-US" sz="1600" b="1" dirty="0" smtClean="0"/>
              <a:t>Yury </a:t>
            </a:r>
            <a:r>
              <a:rPr lang="en-US" sz="1600" b="1" dirty="0" err="1" smtClean="0"/>
              <a:t>Sumarokov</a:t>
            </a:r>
            <a:r>
              <a:rPr lang="en-US" sz="1600" b="1" dirty="0" smtClean="0"/>
              <a:t>, MD, PhD</a:t>
            </a:r>
            <a:endParaRPr lang="ru-RU" sz="1600" b="1" dirty="0" smtClean="0"/>
          </a:p>
          <a:p>
            <a:pPr>
              <a:lnSpc>
                <a:spcPct val="80000"/>
              </a:lnSpc>
            </a:pPr>
            <a:endParaRPr lang="nb-NO" sz="1300" b="1" dirty="0" smtClean="0"/>
          </a:p>
          <a:p>
            <a:pPr>
              <a:lnSpc>
                <a:spcPct val="80000"/>
              </a:lnSpc>
            </a:pPr>
            <a:r>
              <a:rPr lang="nb-NO" sz="1300" b="1" dirty="0" smtClean="0"/>
              <a:t>Northern State </a:t>
            </a:r>
            <a:r>
              <a:rPr lang="en-US" sz="1300" b="1" dirty="0" smtClean="0"/>
              <a:t>M</a:t>
            </a:r>
            <a:r>
              <a:rPr lang="nb-NO" sz="1300" b="1" dirty="0" smtClean="0"/>
              <a:t>edical University,</a:t>
            </a:r>
          </a:p>
          <a:p>
            <a:pPr>
              <a:lnSpc>
                <a:spcPct val="80000"/>
              </a:lnSpc>
            </a:pPr>
            <a:r>
              <a:rPr lang="nb-NO" sz="1300" b="1" dirty="0" smtClean="0"/>
              <a:t>Arkhangelsk</a:t>
            </a:r>
          </a:p>
          <a:p>
            <a:endParaRPr lang="en-US" dirty="0" smtClean="0"/>
          </a:p>
          <a:p>
            <a:endParaRPr lang="en-US" dirty="0"/>
          </a:p>
        </p:txBody>
      </p:sp>
      <p:cxnSp>
        <p:nvCxnSpPr>
          <p:cNvPr id="10" name="Rett linje 9"/>
          <p:cNvCxnSpPr/>
          <p:nvPr/>
        </p:nvCxnSpPr>
        <p:spPr>
          <a:xfrm>
            <a:off x="790575" y="3490439"/>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9" name="Picture 2" descr="C:\Users\sumja\Desktop\header_logo.png"/>
          <p:cNvPicPr>
            <a:picLocks noChangeAspect="1" noChangeArrowheads="1"/>
          </p:cNvPicPr>
          <p:nvPr/>
        </p:nvPicPr>
        <p:blipFill>
          <a:blip r:embed="rId5"/>
          <a:srcRect/>
          <a:stretch>
            <a:fillRect/>
          </a:stretch>
        </p:blipFill>
        <p:spPr bwMode="auto">
          <a:xfrm>
            <a:off x="10314384" y="18178536"/>
            <a:ext cx="1066428" cy="1066428"/>
          </a:xfrm>
          <a:prstGeom prst="rect">
            <a:avLst/>
          </a:prstGeom>
          <a:noFill/>
        </p:spPr>
      </p:pic>
      <p:pic>
        <p:nvPicPr>
          <p:cNvPr id="3074" name="Picture 2"/>
          <p:cNvPicPr>
            <a:picLocks noChangeAspect="1" noChangeArrowheads="1"/>
          </p:cNvPicPr>
          <p:nvPr/>
        </p:nvPicPr>
        <p:blipFill>
          <a:blip r:embed="rId6"/>
          <a:srcRect/>
          <a:stretch>
            <a:fillRect/>
          </a:stretch>
        </p:blipFill>
        <p:spPr bwMode="auto">
          <a:xfrm>
            <a:off x="4047893" y="-247359"/>
            <a:ext cx="9771578" cy="73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values of Arctic indigenous people</a:t>
            </a:r>
            <a:endParaRPr lang="en-US" sz="1800" b="0" dirty="0"/>
          </a:p>
        </p:txBody>
      </p:sp>
      <p:graphicFrame>
        <p:nvGraphicFramePr>
          <p:cNvPr id="4" name="Content Placeholder 3"/>
          <p:cNvGraphicFramePr>
            <a:graphicFrameLocks noGrp="1"/>
          </p:cNvGraphicFramePr>
          <p:nvPr>
            <p:ph idx="1"/>
            <p:extLst/>
          </p:nvPr>
        </p:nvGraphicFramePr>
        <p:xfrm>
          <a:off x="662128" y="1661795"/>
          <a:ext cx="7888288" cy="5059680"/>
        </p:xfrm>
        <a:graphic>
          <a:graphicData uri="http://schemas.openxmlformats.org/drawingml/2006/table">
            <a:tbl>
              <a:tblPr firstRow="1" bandRow="1">
                <a:tableStyleId>{5C22544A-7EE6-4342-B048-85BDC9FD1C3A}</a:tableStyleId>
              </a:tblPr>
              <a:tblGrid>
                <a:gridCol w="3944144">
                  <a:extLst>
                    <a:ext uri="{9D8B030D-6E8A-4147-A177-3AD203B41FA5}">
                      <a16:colId xmlns="" xmlns:a16="http://schemas.microsoft.com/office/drawing/2014/main" val="20000"/>
                    </a:ext>
                  </a:extLst>
                </a:gridCol>
                <a:gridCol w="3944144">
                  <a:extLst>
                    <a:ext uri="{9D8B030D-6E8A-4147-A177-3AD203B41FA5}">
                      <a16:colId xmlns="" xmlns:a16="http://schemas.microsoft.com/office/drawing/2014/main" val="20001"/>
                    </a:ext>
                  </a:extLst>
                </a:gridCol>
              </a:tblGrid>
              <a:tr h="370840">
                <a:tc>
                  <a:txBody>
                    <a:bodyPr/>
                    <a:lstStyle/>
                    <a:p>
                      <a:pPr algn="ctr"/>
                      <a:r>
                        <a:rPr lang="en-US" sz="2000" dirty="0" smtClean="0"/>
                        <a:t>Indigenous</a:t>
                      </a:r>
                    </a:p>
                    <a:p>
                      <a:endParaRPr lang="en-US" sz="2000" dirty="0"/>
                    </a:p>
                  </a:txBody>
                  <a:tcPr/>
                </a:tc>
                <a:tc>
                  <a:txBody>
                    <a:bodyPr/>
                    <a:lstStyle/>
                    <a:p>
                      <a:pPr algn="ctr"/>
                      <a:r>
                        <a:rPr lang="en-US" sz="2000" dirty="0" smtClean="0"/>
                        <a:t>Western</a:t>
                      </a:r>
                      <a:endParaRPr lang="en-US" sz="2000" dirty="0"/>
                    </a:p>
                  </a:txBody>
                  <a:tcPr/>
                </a:tc>
                <a:extLst>
                  <a:ext uri="{0D108BD9-81ED-4DB2-BD59-A6C34878D82A}">
                    <a16:rowId xmlns="" xmlns:a16="http://schemas.microsoft.com/office/drawing/2014/main" val="10000"/>
                  </a:ext>
                </a:extLst>
              </a:tr>
              <a:tr h="370840">
                <a:tc>
                  <a:txBody>
                    <a:bodyPr/>
                    <a:lstStyle/>
                    <a:p>
                      <a:pPr marL="457200" indent="-457200">
                        <a:buFont typeface="+mj-lt"/>
                        <a:buAutoNum type="arabicPeriod"/>
                      </a:pPr>
                      <a:r>
                        <a:rPr lang="en-US" sz="2000" dirty="0" smtClean="0"/>
                        <a:t>High</a:t>
                      </a:r>
                      <a:r>
                        <a:rPr lang="en-US" sz="2000" baseline="0" dirty="0" smtClean="0"/>
                        <a:t> animal proteins and fat (non-processed)</a:t>
                      </a:r>
                      <a:endParaRPr lang="en-US" sz="2000" dirty="0" smtClean="0"/>
                    </a:p>
                    <a:p>
                      <a:pPr marL="457200" indent="-457200">
                        <a:buFont typeface="+mj-lt"/>
                        <a:buAutoNum type="arabicPeriod"/>
                      </a:pPr>
                      <a:r>
                        <a:rPr lang="en-US" sz="2000" dirty="0" smtClean="0"/>
                        <a:t>High</a:t>
                      </a:r>
                      <a:r>
                        <a:rPr lang="en-US" sz="2000" baseline="0" dirty="0" smtClean="0"/>
                        <a:t> consumption of fish, low – carbohydrates  (&lt; 30%)</a:t>
                      </a:r>
                      <a:endParaRPr lang="en-US" sz="200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Food</a:t>
                      </a:r>
                      <a:r>
                        <a:rPr lang="en-US" sz="2000" baseline="0" dirty="0" smtClean="0"/>
                        <a:t> security is low</a:t>
                      </a:r>
                      <a:endParaRPr lang="en-US" sz="2000" dirty="0" smtClean="0"/>
                    </a:p>
                    <a:p>
                      <a:pPr marL="457200" indent="-457200">
                        <a:buFont typeface="+mj-lt"/>
                        <a:buAutoNum type="arabicPeriod"/>
                      </a:pPr>
                      <a:endParaRPr lang="en-US" sz="2000" baseline="0" dirty="0" smtClean="0"/>
                    </a:p>
                    <a:p>
                      <a:pPr marL="457200" marR="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baseline="0" dirty="0" smtClean="0"/>
                        <a:t>Berries, mushrooms, plants – sources of vitamins and minerals</a:t>
                      </a:r>
                    </a:p>
                    <a:p>
                      <a:pPr marL="457200" marR="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baseline="0" dirty="0" smtClean="0"/>
                        <a:t>Food is a source of life</a:t>
                      </a:r>
                    </a:p>
                    <a:p>
                      <a:pPr marL="457200" marR="0" indent="-457200" algn="l" defTabSz="457200" rtl="0" eaLnBrk="1" fontAlgn="auto" latinLnBrk="0" hangingPunct="1">
                        <a:lnSpc>
                          <a:spcPct val="100000"/>
                        </a:lnSpc>
                        <a:spcBef>
                          <a:spcPts val="0"/>
                        </a:spcBef>
                        <a:spcAft>
                          <a:spcPts val="0"/>
                        </a:spcAft>
                        <a:buClrTx/>
                        <a:buSzTx/>
                        <a:buFont typeface="+mj-lt"/>
                        <a:buAutoNum type="arabicPeriod"/>
                        <a:tabLst/>
                        <a:defRPr/>
                      </a:pPr>
                      <a:endParaRPr lang="en-US" sz="2000" baseline="0" dirty="0" smtClean="0"/>
                    </a:p>
                    <a:p>
                      <a:pPr marL="457200" marR="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sz="2000" baseline="0" dirty="0" smtClean="0"/>
                        <a:t>Spiritual value of food</a:t>
                      </a:r>
                    </a:p>
                    <a:p>
                      <a:pPr marL="457200" indent="-457200">
                        <a:buFont typeface="+mj-lt"/>
                        <a:buAutoNum type="arabicPeriod"/>
                      </a:pPr>
                      <a:endParaRPr lang="en-US" sz="2000" baseline="0" dirty="0" smtClean="0"/>
                    </a:p>
                  </a:txBody>
                  <a:tcPr/>
                </a:tc>
                <a:tc>
                  <a:txBody>
                    <a:bodyPr/>
                    <a:lstStyle/>
                    <a:p>
                      <a:pPr marL="457200" indent="-457200">
                        <a:buFont typeface="+mj-lt"/>
                        <a:buAutoNum type="arabicPeriod"/>
                      </a:pPr>
                      <a:r>
                        <a:rPr lang="en-US" sz="2000" dirty="0" smtClean="0"/>
                        <a:t>Refined</a:t>
                      </a:r>
                      <a:r>
                        <a:rPr lang="en-US" sz="2000" baseline="0" dirty="0" smtClean="0"/>
                        <a:t> sugars, fat and processed meat</a:t>
                      </a:r>
                      <a:endParaRPr lang="en-US" sz="2000" dirty="0" smtClean="0"/>
                    </a:p>
                    <a:p>
                      <a:pPr marL="457200" indent="-457200">
                        <a:buFont typeface="+mj-lt"/>
                        <a:buAutoNum type="arabicPeriod"/>
                      </a:pPr>
                      <a:r>
                        <a:rPr lang="en-US" sz="2000" baseline="0" dirty="0" smtClean="0"/>
                        <a:t>High consumption of carbohydrates (&gt; 60%)</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Food security is high</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Food supplements (artificial)</a:t>
                      </a:r>
                    </a:p>
                    <a:p>
                      <a:pPr marL="457200" indent="-457200">
                        <a:buFont typeface="+mj-lt"/>
                        <a:buAutoNum type="arabicPeriod"/>
                      </a:pPr>
                      <a:endParaRPr lang="en-US" sz="2000" baseline="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Food is energy and health</a:t>
                      </a:r>
                    </a:p>
                    <a:p>
                      <a:pPr marL="457200" indent="-457200">
                        <a:buFont typeface="+mj-lt"/>
                        <a:buAutoNum type="arabicPeriod"/>
                      </a:pPr>
                      <a:endParaRPr lang="en-US" sz="2000" dirty="0" smtClean="0"/>
                    </a:p>
                    <a:p>
                      <a:pPr marL="457200" indent="-457200">
                        <a:buFont typeface="+mj-lt"/>
                        <a:buAutoNum type="arabicPeriod"/>
                      </a:pPr>
                      <a:r>
                        <a:rPr lang="en-US" sz="2000" dirty="0" smtClean="0"/>
                        <a:t>Food</a:t>
                      </a:r>
                      <a:r>
                        <a:rPr lang="en-US" sz="2000" baseline="0" dirty="0" smtClean="0"/>
                        <a:t> is pleasure</a:t>
                      </a:r>
                      <a:endParaRPr lang="en-US" sz="2000" dirty="0" smtClean="0"/>
                    </a:p>
                    <a:p>
                      <a:pPr marL="457200" indent="-457200">
                        <a:buFont typeface="+mj-lt"/>
                        <a:buAutoNum type="arabicPeriod"/>
                      </a:pPr>
                      <a:endParaRPr lang="en-US" sz="2000" dirty="0" smtClean="0"/>
                    </a:p>
                  </a:txBody>
                  <a:tcPr/>
                </a:tc>
                <a:extLst>
                  <a:ext uri="{0D108BD9-81ED-4DB2-BD59-A6C34878D82A}">
                    <a16:rowId xmlns=""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fld id="{48967F36-0B61-F749-ACDB-F36D75792314}" type="slidenum">
              <a:rPr lang="en-US" noProof="0" smtClean="0"/>
              <a:pPr/>
              <a:t>10</a:t>
            </a:fld>
            <a:endParaRPr lang="en-US" noProof="0" dirty="0"/>
          </a:p>
        </p:txBody>
      </p:sp>
    </p:spTree>
    <p:extLst>
      <p:ext uri="{BB962C8B-B14F-4D97-AF65-F5344CB8AC3E}">
        <p14:creationId xmlns="" xmlns:p14="http://schemas.microsoft.com/office/powerpoint/2010/main" val="3815713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Two types of diet</a:t>
            </a:r>
            <a:endParaRPr lang="ru-RU" dirty="0"/>
          </a:p>
        </p:txBody>
      </p:sp>
      <p:sp>
        <p:nvSpPr>
          <p:cNvPr id="3" name="Содержимое 2"/>
          <p:cNvSpPr>
            <a:spLocks noGrp="1"/>
          </p:cNvSpPr>
          <p:nvPr>
            <p:ph idx="1"/>
          </p:nvPr>
        </p:nvSpPr>
        <p:spPr>
          <a:xfrm>
            <a:off x="670300" y="1751183"/>
            <a:ext cx="7880116" cy="2062534"/>
          </a:xfrm>
        </p:spPr>
        <p:txBody>
          <a:bodyPr>
            <a:normAutofit/>
          </a:bodyPr>
          <a:lstStyle/>
          <a:p>
            <a:r>
              <a:rPr lang="en-US" sz="2400" dirty="0" smtClean="0"/>
              <a:t>European (carbohydrate type 1:1,2:4 with 55-60% of CH) </a:t>
            </a:r>
          </a:p>
          <a:p>
            <a:r>
              <a:rPr lang="en-US" sz="2400" dirty="0" smtClean="0"/>
              <a:t>Polar (protein – fat type with 60 and more% of fat and proteins). </a:t>
            </a:r>
            <a:endParaRPr lang="ru-RU" sz="2400" dirty="0" smtClean="0"/>
          </a:p>
          <a:p>
            <a:endParaRPr lang="ru-RU" sz="2400" dirty="0"/>
          </a:p>
        </p:txBody>
      </p:sp>
      <p:pic>
        <p:nvPicPr>
          <p:cNvPr id="17410" name="Picture 2" descr="ÐÐ°ÑÑÐ¸Ð½ÐºÐ¸ Ð¿Ð¾ Ð·Ð°Ð¿ÑÐ¾ÑÑ fast food"/>
          <p:cNvPicPr>
            <a:picLocks noChangeAspect="1" noChangeArrowheads="1"/>
          </p:cNvPicPr>
          <p:nvPr/>
        </p:nvPicPr>
        <p:blipFill>
          <a:blip r:embed="rId3"/>
          <a:srcRect/>
          <a:stretch>
            <a:fillRect/>
          </a:stretch>
        </p:blipFill>
        <p:spPr bwMode="auto">
          <a:xfrm>
            <a:off x="0" y="3344061"/>
            <a:ext cx="4516631" cy="3513939"/>
          </a:xfrm>
          <a:prstGeom prst="rect">
            <a:avLst/>
          </a:prstGeom>
          <a:noFill/>
        </p:spPr>
      </p:pic>
      <p:pic>
        <p:nvPicPr>
          <p:cNvPr id="17418" name="Picture 10" descr="ÐÐ¾ÑÐ¾Ð¶ÐµÐµ Ð¸Ð·Ð¾Ð±ÑÐ°Ð¶ÐµÐ½Ð¸Ðµ"/>
          <p:cNvPicPr>
            <a:picLocks noChangeAspect="1" noChangeArrowheads="1"/>
          </p:cNvPicPr>
          <p:nvPr/>
        </p:nvPicPr>
        <p:blipFill>
          <a:blip r:embed="rId4"/>
          <a:srcRect/>
          <a:stretch>
            <a:fillRect/>
          </a:stretch>
        </p:blipFill>
        <p:spPr bwMode="auto">
          <a:xfrm>
            <a:off x="5408340" y="3448212"/>
            <a:ext cx="2623016" cy="1301395"/>
          </a:xfrm>
          <a:prstGeom prst="rect">
            <a:avLst/>
          </a:prstGeom>
          <a:noFill/>
        </p:spPr>
      </p:pic>
      <p:pic>
        <p:nvPicPr>
          <p:cNvPr id="17419" name="Picture 11"/>
          <p:cNvPicPr>
            <a:picLocks noChangeAspect="1" noChangeArrowheads="1"/>
          </p:cNvPicPr>
          <p:nvPr/>
        </p:nvPicPr>
        <p:blipFill>
          <a:blip r:embed="rId5"/>
          <a:srcRect/>
          <a:stretch>
            <a:fillRect/>
          </a:stretch>
        </p:blipFill>
        <p:spPr bwMode="auto">
          <a:xfrm>
            <a:off x="5408340" y="4749607"/>
            <a:ext cx="2623015" cy="17500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Use of natural plants </a:t>
            </a:r>
            <a:endParaRPr lang="ru-RU" dirty="0"/>
          </a:p>
        </p:txBody>
      </p:sp>
      <p:graphicFrame>
        <p:nvGraphicFramePr>
          <p:cNvPr id="4" name="Таблица 3"/>
          <p:cNvGraphicFramePr>
            <a:graphicFrameLocks noGrp="1"/>
          </p:cNvGraphicFramePr>
          <p:nvPr/>
        </p:nvGraphicFramePr>
        <p:xfrm>
          <a:off x="680225" y="1694986"/>
          <a:ext cx="7870193" cy="4732023"/>
        </p:xfrm>
        <a:graphic>
          <a:graphicData uri="http://schemas.openxmlformats.org/drawingml/2006/table">
            <a:tbl>
              <a:tblPr/>
              <a:tblGrid>
                <a:gridCol w="4057636"/>
                <a:gridCol w="3812557"/>
              </a:tblGrid>
              <a:tr h="411908">
                <a:tc gridSpan="2">
                  <a:txBody>
                    <a:bodyPr/>
                    <a:lstStyle/>
                    <a:p>
                      <a:pPr>
                        <a:lnSpc>
                          <a:spcPct val="115000"/>
                        </a:lnSpc>
                        <a:spcAft>
                          <a:spcPts val="1000"/>
                        </a:spcAft>
                      </a:pPr>
                      <a:r>
                        <a:rPr lang="en-US" sz="1800" dirty="0">
                          <a:latin typeface="Arial"/>
                          <a:ea typeface="Times New Roman"/>
                          <a:cs typeface="Times New Roman"/>
                        </a:rPr>
                        <a:t>Traditional Plant Foods of Indigenous Peoples of Canada and Neighboring Areas </a:t>
                      </a:r>
                      <a:endParaRPr lang="ru-RU" sz="1800" dirty="0">
                        <a:latin typeface="Times New Roman"/>
                        <a:ea typeface="Calibri"/>
                        <a:cs typeface="Times New Roman"/>
                      </a:endParaRPr>
                    </a:p>
                  </a:txBody>
                  <a:tcPr marL="9525" marR="9525" marT="9525" marB="9525"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r>
              <a:tr h="786773">
                <a:tc>
                  <a:txBody>
                    <a:bodyPr/>
                    <a:lstStyle/>
                    <a:p>
                      <a:pPr>
                        <a:lnSpc>
                          <a:spcPct val="115000"/>
                        </a:lnSpc>
                        <a:spcAft>
                          <a:spcPts val="1000"/>
                        </a:spcAft>
                      </a:pPr>
                      <a:r>
                        <a:rPr lang="ru-RU" sz="1800">
                          <a:latin typeface="Arial"/>
                          <a:ea typeface="Times New Roman"/>
                          <a:cs typeface="Times New Roman"/>
                        </a:rPr>
                        <a:t>Major Plant Grouping</a:t>
                      </a:r>
                      <a:endParaRPr lang="ru-RU" sz="1800">
                        <a:latin typeface="Times New Roman"/>
                        <a:ea typeface="Calibri"/>
                        <a:cs typeface="Times New Roman"/>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800">
                          <a:latin typeface="Arial"/>
                          <a:ea typeface="Times New Roman"/>
                          <a:cs typeface="Times New Roman"/>
                        </a:rPr>
                        <a:t>Approximate Number of Species</a:t>
                      </a:r>
                      <a:br>
                        <a:rPr lang="en-US" sz="1800">
                          <a:latin typeface="Arial"/>
                          <a:ea typeface="Times New Roman"/>
                          <a:cs typeface="Times New Roman"/>
                        </a:rPr>
                      </a:br>
                      <a:r>
                        <a:rPr lang="en-US" sz="1800">
                          <a:latin typeface="Arial"/>
                          <a:ea typeface="Times New Roman"/>
                          <a:cs typeface="Times New Roman"/>
                        </a:rPr>
                        <a:t>Documented as of 1990</a:t>
                      </a:r>
                      <a:endParaRPr lang="ru-RU" sz="1800">
                        <a:latin typeface="Times New Roman"/>
                        <a:ea typeface="Calibri"/>
                        <a:cs typeface="Times New Roman"/>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908">
                <a:tc>
                  <a:txBody>
                    <a:bodyPr/>
                    <a:lstStyle/>
                    <a:p>
                      <a:pPr>
                        <a:lnSpc>
                          <a:spcPct val="115000"/>
                        </a:lnSpc>
                        <a:spcAft>
                          <a:spcPts val="1000"/>
                        </a:spcAft>
                      </a:pPr>
                      <a:r>
                        <a:rPr lang="ru-RU" sz="1800">
                          <a:latin typeface="Arial"/>
                          <a:ea typeface="Times New Roman"/>
                          <a:cs typeface="Times New Roman"/>
                        </a:rPr>
                        <a:t>Seaweeds (Marine Algae)</a:t>
                      </a:r>
                      <a:endParaRPr lang="ru-RU" sz="1800">
                        <a:latin typeface="Times New Roman"/>
                        <a:ea typeface="Calibri"/>
                        <a:cs typeface="Times New Roman"/>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1000"/>
                        </a:spcAft>
                      </a:pPr>
                      <a:r>
                        <a:rPr lang="ru-RU" sz="1800">
                          <a:latin typeface="Arial"/>
                          <a:ea typeface="Times New Roman"/>
                          <a:cs typeface="Times New Roman"/>
                        </a:rPr>
                        <a:t> 20</a:t>
                      </a:r>
                      <a:endParaRPr lang="ru-RU" sz="1800">
                        <a:latin typeface="Times New Roman"/>
                        <a:ea typeface="Calibri"/>
                        <a:cs typeface="Times New Roman"/>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tcPr>
                </a:tc>
              </a:tr>
              <a:tr h="411908">
                <a:tc>
                  <a:txBody>
                    <a:bodyPr/>
                    <a:lstStyle/>
                    <a:p>
                      <a:pPr>
                        <a:lnSpc>
                          <a:spcPct val="115000"/>
                        </a:lnSpc>
                        <a:spcAft>
                          <a:spcPts val="1000"/>
                        </a:spcAft>
                      </a:pPr>
                      <a:r>
                        <a:rPr lang="ru-RU" sz="1800">
                          <a:latin typeface="Arial"/>
                          <a:ea typeface="Times New Roman"/>
                          <a:cs typeface="Times New Roman"/>
                        </a:rPr>
                        <a:t>Lichens</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a:latin typeface="Arial"/>
                          <a:ea typeface="Times New Roman"/>
                          <a:cs typeface="Times New Roman"/>
                        </a:rPr>
                        <a:t> 10</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a:latin typeface="Arial"/>
                          <a:ea typeface="Times New Roman"/>
                          <a:cs typeface="Times New Roman"/>
                        </a:rPr>
                        <a:t>Mushrooms and other Fungi</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a:latin typeface="Arial"/>
                          <a:ea typeface="Times New Roman"/>
                          <a:cs typeface="Times New Roman"/>
                        </a:rPr>
                        <a:t> 20</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a:latin typeface="Arial"/>
                          <a:ea typeface="Times New Roman"/>
                          <a:cs typeface="Times New Roman"/>
                        </a:rPr>
                        <a:t>Ferns and Fern-allies</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a:latin typeface="Arial"/>
                          <a:ea typeface="Times New Roman"/>
                          <a:cs typeface="Times New Roman"/>
                        </a:rPr>
                        <a:t> 15</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a:latin typeface="Arial"/>
                          <a:ea typeface="Times New Roman"/>
                          <a:cs typeface="Times New Roman"/>
                        </a:rPr>
                        <a:t>Conifers (Gymnosperms)</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a:latin typeface="Arial"/>
                          <a:ea typeface="Times New Roman"/>
                          <a:cs typeface="Times New Roman"/>
                        </a:rPr>
                        <a:t> 25</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a:latin typeface="Arial"/>
                          <a:ea typeface="Times New Roman"/>
                          <a:cs typeface="Times New Roman"/>
                        </a:rPr>
                        <a:t>Flowering Plants - Monocotyledons</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a:latin typeface="Arial"/>
                          <a:ea typeface="Times New Roman"/>
                          <a:cs typeface="Times New Roman"/>
                        </a:rPr>
                        <a:t> 60</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a:latin typeface="Arial"/>
                          <a:ea typeface="Times New Roman"/>
                          <a:cs typeface="Times New Roman"/>
                        </a:rPr>
                        <a:t>Flowering Plants - Dicotyledons</a:t>
                      </a:r>
                      <a:endParaRPr lang="ru-RU" sz="1800">
                        <a:latin typeface="Times New Roman"/>
                        <a:ea typeface="Calibri"/>
                        <a:cs typeface="Times New Roman"/>
                      </a:endParaRPr>
                    </a:p>
                  </a:txBody>
                  <a:tcPr marL="9525" marR="9525" marT="9525" marB="9525" anchor="ctr">
                    <a:lnL>
                      <a:noFill/>
                    </a:lnL>
                    <a:lnR>
                      <a:noFill/>
                    </a:lnR>
                    <a:lnT>
                      <a:noFill/>
                    </a:lnT>
                    <a:lnB>
                      <a:noFill/>
                    </a:lnB>
                  </a:tcPr>
                </a:tc>
                <a:tc>
                  <a:txBody>
                    <a:bodyPr/>
                    <a:lstStyle/>
                    <a:p>
                      <a:pPr algn="ctr">
                        <a:lnSpc>
                          <a:spcPct val="115000"/>
                        </a:lnSpc>
                        <a:spcAft>
                          <a:spcPts val="1000"/>
                        </a:spcAft>
                      </a:pPr>
                      <a:r>
                        <a:rPr lang="ru-RU" sz="1800" u="sng">
                          <a:latin typeface="Arial"/>
                          <a:ea typeface="Times New Roman"/>
                          <a:cs typeface="Times New Roman"/>
                        </a:rPr>
                        <a:t>400</a:t>
                      </a:r>
                      <a:endParaRPr lang="ru-RU" sz="1800">
                        <a:latin typeface="Times New Roman"/>
                        <a:ea typeface="Calibri"/>
                        <a:cs typeface="Times New Roman"/>
                      </a:endParaRPr>
                    </a:p>
                  </a:txBody>
                  <a:tcPr marL="9525" marR="9525" marT="9525" marB="9525" anchor="ctr">
                    <a:lnL>
                      <a:noFill/>
                    </a:lnL>
                    <a:lnR>
                      <a:noFill/>
                    </a:lnR>
                    <a:lnT>
                      <a:noFill/>
                    </a:lnT>
                    <a:lnB>
                      <a:noFill/>
                    </a:lnB>
                  </a:tcPr>
                </a:tc>
              </a:tr>
              <a:tr h="411908">
                <a:tc>
                  <a:txBody>
                    <a:bodyPr/>
                    <a:lstStyle/>
                    <a:p>
                      <a:pPr>
                        <a:lnSpc>
                          <a:spcPct val="115000"/>
                        </a:lnSpc>
                        <a:spcAft>
                          <a:spcPts val="1000"/>
                        </a:spcAft>
                      </a:pPr>
                      <a:r>
                        <a:rPr lang="ru-RU" sz="1800" dirty="0">
                          <a:latin typeface="Arial"/>
                          <a:ea typeface="Times New Roman"/>
                          <a:cs typeface="Times New Roman"/>
                        </a:rPr>
                        <a:t>TOTAL</a:t>
                      </a:r>
                      <a:endParaRPr lang="ru-RU" sz="1800" dirty="0">
                        <a:latin typeface="Times New Roman"/>
                        <a:ea typeface="Calibri"/>
                        <a:cs typeface="Times New Roman"/>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800" dirty="0">
                          <a:latin typeface="Arial"/>
                          <a:ea typeface="Times New Roman"/>
                          <a:cs typeface="Times New Roman"/>
                        </a:rPr>
                        <a:t>550</a:t>
                      </a:r>
                      <a:endParaRPr lang="ru-RU" sz="1800" dirty="0">
                        <a:latin typeface="Times New Roman"/>
                        <a:ea typeface="Calibri"/>
                        <a:cs typeface="Times New Roman"/>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983672" y="6449824"/>
            <a:ext cx="5458691" cy="246221"/>
          </a:xfrm>
          <a:prstGeom prst="rect">
            <a:avLst/>
          </a:prstGeom>
        </p:spPr>
        <p:txBody>
          <a:bodyPr wrap="square">
            <a:spAutoFit/>
          </a:bodyPr>
          <a:lstStyle/>
          <a:p>
            <a:r>
              <a:rPr lang="en-US" sz="1000" dirty="0" smtClean="0">
                <a:latin typeface="Arial" panose="020B0604020202020204" pitchFamily="34" charset="0"/>
                <a:cs typeface="Arial" panose="020B0604020202020204" pitchFamily="34" charset="0"/>
              </a:rPr>
              <a:t>Source: </a:t>
            </a:r>
            <a:r>
              <a:rPr lang="en-US" sz="1000" dirty="0" err="1" smtClean="0">
                <a:latin typeface="Arial" panose="020B0604020202020204" pitchFamily="34" charset="0"/>
                <a:cs typeface="Arial" panose="020B0604020202020204" pitchFamily="34" charset="0"/>
              </a:rPr>
              <a:t>Kuhnlein</a:t>
            </a:r>
            <a:r>
              <a:rPr lang="en-US" sz="1000" dirty="0" smtClean="0">
                <a:latin typeface="Arial" panose="020B0604020202020204" pitchFamily="34" charset="0"/>
                <a:cs typeface="Arial" panose="020B0604020202020204" pitchFamily="34" charset="0"/>
              </a:rPr>
              <a:t> HV, Turner NJ </a:t>
            </a:r>
            <a:endParaRPr lang="en-US" sz="1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Risks of infectious and parasitic diseases</a:t>
            </a:r>
            <a:endParaRPr lang="ru-RU" dirty="0"/>
          </a:p>
        </p:txBody>
      </p:sp>
      <p:sp>
        <p:nvSpPr>
          <p:cNvPr id="3" name="Содержимое 2"/>
          <p:cNvSpPr>
            <a:spLocks noGrp="1"/>
          </p:cNvSpPr>
          <p:nvPr>
            <p:ph idx="1"/>
          </p:nvPr>
        </p:nvSpPr>
        <p:spPr>
          <a:xfrm>
            <a:off x="267629" y="1751183"/>
            <a:ext cx="4783873" cy="4374980"/>
          </a:xfrm>
        </p:spPr>
        <p:txBody>
          <a:bodyPr>
            <a:normAutofit/>
          </a:bodyPr>
          <a:lstStyle/>
          <a:p>
            <a:r>
              <a:rPr lang="en-US" sz="2000" dirty="0" smtClean="0"/>
              <a:t>Opisthorchiasis </a:t>
            </a:r>
            <a:r>
              <a:rPr lang="ru-RU" sz="2000" dirty="0" smtClean="0"/>
              <a:t>(</a:t>
            </a:r>
            <a:r>
              <a:rPr lang="en-US" sz="2000" dirty="0" smtClean="0"/>
              <a:t>raw fish infection</a:t>
            </a:r>
            <a:r>
              <a:rPr lang="ru-RU" sz="2000" dirty="0" smtClean="0"/>
              <a:t>)</a:t>
            </a:r>
            <a:endParaRPr lang="en-US" sz="2000" dirty="0" smtClean="0"/>
          </a:p>
          <a:p>
            <a:r>
              <a:rPr lang="en-US" sz="2000" dirty="0" smtClean="0"/>
              <a:t>Brucellosis (undercooked land and marine mammals’  meat infection) </a:t>
            </a:r>
          </a:p>
          <a:p>
            <a:r>
              <a:rPr lang="en-US" sz="2000" dirty="0" smtClean="0"/>
              <a:t>Alveococcosis (animal contact prior intake of food)</a:t>
            </a:r>
          </a:p>
          <a:p>
            <a:r>
              <a:rPr lang="en-US" sz="2000" dirty="0" smtClean="0"/>
              <a:t>Trichinosis (wild predators meat)</a:t>
            </a:r>
          </a:p>
          <a:p>
            <a:endParaRPr lang="ru-RU" sz="2400" dirty="0"/>
          </a:p>
        </p:txBody>
      </p:sp>
      <p:pic>
        <p:nvPicPr>
          <p:cNvPr id="1027" name="Picture 3" descr="C:\Users\asus\Desktop\CT.png"/>
          <p:cNvPicPr>
            <a:picLocks noChangeAspect="1" noChangeArrowheads="1"/>
          </p:cNvPicPr>
          <p:nvPr/>
        </p:nvPicPr>
        <p:blipFill>
          <a:blip r:embed="rId3"/>
          <a:srcRect/>
          <a:stretch>
            <a:fillRect/>
          </a:stretch>
        </p:blipFill>
        <p:spPr bwMode="auto">
          <a:xfrm>
            <a:off x="5118235" y="4135636"/>
            <a:ext cx="3253484" cy="2436802"/>
          </a:xfrm>
          <a:prstGeom prst="rect">
            <a:avLst/>
          </a:prstGeom>
          <a:noFill/>
        </p:spPr>
      </p:pic>
      <p:pic>
        <p:nvPicPr>
          <p:cNvPr id="1029" name="Picture 5" descr="C:\Users\asus\Desktop\home_page_image_opisthorchis.jpg"/>
          <p:cNvPicPr>
            <a:picLocks noChangeAspect="1" noChangeArrowheads="1"/>
          </p:cNvPicPr>
          <p:nvPr/>
        </p:nvPicPr>
        <p:blipFill>
          <a:blip r:embed="rId4"/>
          <a:srcRect/>
          <a:stretch>
            <a:fillRect/>
          </a:stretch>
        </p:blipFill>
        <p:spPr bwMode="auto">
          <a:xfrm>
            <a:off x="670300" y="4683513"/>
            <a:ext cx="4284546" cy="1224156"/>
          </a:xfrm>
          <a:prstGeom prst="rect">
            <a:avLst/>
          </a:prstGeom>
          <a:noFill/>
        </p:spPr>
      </p:pic>
      <p:pic>
        <p:nvPicPr>
          <p:cNvPr id="1031" name="Picture 7" descr="Trichinella HBb.jpg"/>
          <p:cNvPicPr>
            <a:picLocks noChangeAspect="1" noChangeArrowheads="1"/>
          </p:cNvPicPr>
          <p:nvPr/>
        </p:nvPicPr>
        <p:blipFill>
          <a:blip r:embed="rId5"/>
          <a:srcRect/>
          <a:stretch>
            <a:fillRect/>
          </a:stretch>
        </p:blipFill>
        <p:spPr bwMode="auto">
          <a:xfrm>
            <a:off x="6744977" y="1734153"/>
            <a:ext cx="2139873" cy="2139873"/>
          </a:xfrm>
          <a:prstGeom prst="rect">
            <a:avLst/>
          </a:prstGeom>
          <a:noFill/>
        </p:spPr>
      </p:pic>
      <p:sp>
        <p:nvSpPr>
          <p:cNvPr id="9" name="TextBox 8"/>
          <p:cNvSpPr txBox="1"/>
          <p:nvPr/>
        </p:nvSpPr>
        <p:spPr>
          <a:xfrm>
            <a:off x="446049" y="6310828"/>
            <a:ext cx="3367668" cy="261610"/>
          </a:xfrm>
          <a:prstGeom prst="rect">
            <a:avLst/>
          </a:prstGeom>
          <a:noFill/>
        </p:spPr>
        <p:txBody>
          <a:bodyPr wrap="square" rtlCol="0">
            <a:spAutoFit/>
          </a:bodyPr>
          <a:lstStyle/>
          <a:p>
            <a:r>
              <a:rPr lang="en-US" sz="1100" dirty="0" smtClean="0"/>
              <a:t>Source: https://www.cdc.gov</a:t>
            </a:r>
            <a:endParaRPr lang="ru-RU" sz="11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Exotic and unsafe examples of Arctic indigenous food</a:t>
            </a:r>
            <a:r>
              <a:rPr lang="ru-RU" dirty="0" smtClean="0"/>
              <a:t> (</a:t>
            </a:r>
            <a:r>
              <a:rPr lang="en-US" dirty="0" smtClean="0"/>
              <a:t>“</a:t>
            </a:r>
            <a:r>
              <a:rPr lang="en-US" dirty="0" err="1" smtClean="0"/>
              <a:t>calorizators</a:t>
            </a:r>
            <a:r>
              <a:rPr lang="en-US" dirty="0" smtClean="0"/>
              <a:t>”</a:t>
            </a:r>
            <a:r>
              <a:rPr lang="ru-RU" dirty="0" smtClean="0"/>
              <a:t>)</a:t>
            </a:r>
            <a:endParaRPr lang="ru-RU" dirty="0"/>
          </a:p>
        </p:txBody>
      </p:sp>
      <p:sp>
        <p:nvSpPr>
          <p:cNvPr id="3" name="Содержимое 2"/>
          <p:cNvSpPr>
            <a:spLocks noGrp="1"/>
          </p:cNvSpPr>
          <p:nvPr>
            <p:ph idx="1"/>
          </p:nvPr>
        </p:nvSpPr>
        <p:spPr>
          <a:xfrm>
            <a:off x="524107" y="1751182"/>
            <a:ext cx="8034775" cy="4850339"/>
          </a:xfrm>
        </p:spPr>
        <p:txBody>
          <a:bodyPr>
            <a:normAutofit fontScale="85000" lnSpcReduction="20000"/>
          </a:bodyPr>
          <a:lstStyle/>
          <a:p>
            <a:pPr>
              <a:buNone/>
            </a:pPr>
            <a:r>
              <a:rPr lang="en-US" sz="2400" dirty="0" smtClean="0"/>
              <a:t>NENETS:</a:t>
            </a:r>
          </a:p>
          <a:p>
            <a:r>
              <a:rPr lang="en-US" sz="2400" dirty="0" smtClean="0"/>
              <a:t>FRESH REINDEER MEAT AND BLOOD (“AIBURDAT”)</a:t>
            </a:r>
          </a:p>
          <a:p>
            <a:r>
              <a:rPr lang="en-US" sz="2400" dirty="0" smtClean="0"/>
              <a:t>STROGANINA</a:t>
            </a:r>
          </a:p>
          <a:p>
            <a:pPr fontAlgn="base"/>
            <a:r>
              <a:rPr lang="en-US" sz="2400" cap="all" dirty="0" smtClean="0"/>
              <a:t>KOPALHEM (KOPALHEN, KOPALHYN, KOPALGYN, KOPALHA, IGUNAK)</a:t>
            </a:r>
            <a:endParaRPr lang="en-US" sz="2400" dirty="0" smtClean="0"/>
          </a:p>
          <a:p>
            <a:pPr fontAlgn="base">
              <a:buNone/>
            </a:pPr>
            <a:endParaRPr lang="en-US" sz="2400" cap="all" dirty="0" smtClean="0"/>
          </a:p>
          <a:p>
            <a:pPr fontAlgn="base">
              <a:buNone/>
            </a:pPr>
            <a:r>
              <a:rPr lang="en-US" sz="2400" cap="all" dirty="0" smtClean="0"/>
              <a:t>Chukchi</a:t>
            </a:r>
          </a:p>
          <a:p>
            <a:pPr fontAlgn="base"/>
            <a:r>
              <a:rPr lang="en-US" sz="2400" cap="all" dirty="0" smtClean="0"/>
              <a:t>VENISON – DRIED REINDEER MEAT</a:t>
            </a:r>
            <a:endParaRPr lang="en-US" sz="2400" dirty="0" smtClean="0"/>
          </a:p>
          <a:p>
            <a:pPr fontAlgn="base"/>
            <a:r>
              <a:rPr lang="en-US" sz="2400" cap="all" dirty="0" smtClean="0"/>
              <a:t>DEER BRAINS</a:t>
            </a:r>
            <a:endParaRPr lang="en-US" sz="2400" dirty="0" smtClean="0"/>
          </a:p>
          <a:p>
            <a:pPr fontAlgn="base"/>
            <a:r>
              <a:rPr lang="en-US" sz="2400" cap="all" dirty="0" smtClean="0"/>
              <a:t>PREREM</a:t>
            </a:r>
            <a:r>
              <a:rPr lang="ru-RU" sz="2400" cap="all" dirty="0" smtClean="0"/>
              <a:t> – </a:t>
            </a:r>
            <a:r>
              <a:rPr lang="en-US" sz="2400" cap="all" dirty="0" smtClean="0"/>
              <a:t>frozen reindeer meat (after cooking)</a:t>
            </a:r>
            <a:endParaRPr lang="en-US" sz="2400" dirty="0" smtClean="0"/>
          </a:p>
          <a:p>
            <a:pPr fontAlgn="base"/>
            <a:r>
              <a:rPr lang="en-US" sz="2400" cap="all" dirty="0" smtClean="0"/>
              <a:t>RILKYN</a:t>
            </a:r>
            <a:endParaRPr lang="en-US" sz="2400" dirty="0" smtClean="0"/>
          </a:p>
          <a:p>
            <a:pPr fontAlgn="base"/>
            <a:r>
              <a:rPr lang="en-US" sz="2400" cap="all" dirty="0" smtClean="0"/>
              <a:t>MONTAK / MANTAK (FIRST CHEWING GUM</a:t>
            </a:r>
            <a:r>
              <a:rPr lang="ru-RU" sz="2400" cap="all" dirty="0" smtClean="0"/>
              <a:t>)</a:t>
            </a:r>
            <a:endParaRPr lang="en-US" sz="2400" dirty="0" smtClean="0"/>
          </a:p>
          <a:p>
            <a:pPr fontAlgn="base"/>
            <a:r>
              <a:rPr lang="en-US" sz="2400" cap="all" dirty="0" smtClean="0"/>
              <a:t>RILKEIL</a:t>
            </a:r>
            <a:endParaRPr lang="en-US" sz="2400" dirty="0" smtClean="0"/>
          </a:p>
          <a:p>
            <a:pPr fontAlgn="base"/>
            <a:r>
              <a:rPr lang="en-US" sz="2400" cap="all" dirty="0" smtClean="0"/>
              <a:t>KOLOBKI OR TOLKUSHA</a:t>
            </a:r>
            <a:endParaRPr lang="en-US" sz="2400" dirty="0" smtClean="0"/>
          </a:p>
          <a:p>
            <a:pPr fontAlgn="base"/>
            <a:r>
              <a:rPr lang="en-US" sz="2400" cap="all" dirty="0" smtClean="0"/>
              <a:t>KIVIAK</a:t>
            </a:r>
            <a:endParaRPr lang="en-US" sz="2400" dirty="0" smtClean="0"/>
          </a:p>
          <a:p>
            <a:pPr fontAlgn="base"/>
            <a:r>
              <a:rPr lang="en-US" sz="2400" cap="all" dirty="0" smtClean="0"/>
              <a:t>SECRET DISH “FOOD FOR LOVERS”</a:t>
            </a:r>
          </a:p>
          <a:p>
            <a:pPr fontAlgn="base"/>
            <a:endParaRPr lang="en-US" sz="2400" dirty="0" smtClean="0"/>
          </a:p>
          <a:p>
            <a:endParaRPr lang="en-US" sz="2400" dirty="0" smtClean="0"/>
          </a:p>
          <a:p>
            <a:endParaRPr lang="en-US" dirty="0" smtClean="0"/>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Fresh reindeer meat and blood</a:t>
            </a:r>
            <a:r>
              <a:rPr lang="ru-RU" dirty="0" smtClean="0"/>
              <a:t> (</a:t>
            </a:r>
            <a:r>
              <a:rPr lang="en-US" dirty="0" smtClean="0"/>
              <a:t>“</a:t>
            </a:r>
            <a:r>
              <a:rPr lang="en-US" dirty="0" err="1" smtClean="0"/>
              <a:t>uibarat</a:t>
            </a:r>
            <a:r>
              <a:rPr lang="en-US" dirty="0" smtClean="0"/>
              <a:t>”, “</a:t>
            </a:r>
            <a:r>
              <a:rPr lang="en-US" dirty="0" err="1" smtClean="0"/>
              <a:t>aiburdat</a:t>
            </a:r>
            <a:r>
              <a:rPr lang="en-US" dirty="0" smtClean="0"/>
              <a:t>”)</a:t>
            </a:r>
            <a:endParaRPr lang="ru-RU" dirty="0"/>
          </a:p>
        </p:txBody>
      </p:sp>
      <p:pic>
        <p:nvPicPr>
          <p:cNvPr id="2050" name="Picture 2"/>
          <p:cNvPicPr>
            <a:picLocks noGrp="1" noChangeAspect="1" noChangeArrowheads="1"/>
          </p:cNvPicPr>
          <p:nvPr>
            <p:ph idx="1"/>
          </p:nvPr>
        </p:nvPicPr>
        <p:blipFill>
          <a:blip r:embed="rId3"/>
          <a:srcRect/>
          <a:stretch>
            <a:fillRect/>
          </a:stretch>
        </p:blipFill>
        <p:spPr bwMode="auto">
          <a:xfrm>
            <a:off x="670300" y="1706137"/>
            <a:ext cx="6584170" cy="4371278"/>
          </a:xfrm>
          <a:prstGeom prst="rect">
            <a:avLst/>
          </a:prstGeom>
          <a:noFill/>
          <a:ln w="9525">
            <a:noFill/>
            <a:miter lim="800000"/>
            <a:headEnd/>
            <a:tailEnd/>
          </a:ln>
        </p:spPr>
      </p:pic>
      <p:sp>
        <p:nvSpPr>
          <p:cNvPr id="4" name="TextBox 3"/>
          <p:cNvSpPr txBox="1"/>
          <p:nvPr/>
        </p:nvSpPr>
        <p:spPr>
          <a:xfrm>
            <a:off x="3980985" y="6434254"/>
            <a:ext cx="1345240" cy="246221"/>
          </a:xfrm>
          <a:prstGeom prst="rect">
            <a:avLst/>
          </a:prstGeom>
          <a:noFill/>
        </p:spPr>
        <p:txBody>
          <a:bodyPr wrap="none" rtlCol="0">
            <a:spAutoFit/>
          </a:bodyPr>
          <a:lstStyle/>
          <a:p>
            <a:r>
              <a:rPr lang="en-US" sz="1000" dirty="0" smtClean="0"/>
              <a:t>Source: Barents Photo</a:t>
            </a:r>
            <a:endParaRPr lang="ru-RU"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Fermented and stored reindeer meat, seal or walrus</a:t>
            </a:r>
            <a:r>
              <a:rPr lang="en-US" b="0" dirty="0" smtClean="0"/>
              <a:t> </a:t>
            </a:r>
            <a:r>
              <a:rPr lang="en-US" dirty="0" smtClean="0"/>
              <a:t>“</a:t>
            </a:r>
            <a:r>
              <a:rPr lang="en-US" dirty="0" err="1" smtClean="0"/>
              <a:t>Kopalkhen</a:t>
            </a:r>
            <a:r>
              <a:rPr lang="en-US" dirty="0" smtClean="0"/>
              <a:t>”</a:t>
            </a:r>
            <a:r>
              <a:rPr lang="ru-RU" dirty="0" smtClean="0"/>
              <a:t> (</a:t>
            </a:r>
            <a:r>
              <a:rPr lang="en-US" dirty="0" smtClean="0"/>
              <a:t>contain of cadaveric </a:t>
            </a:r>
            <a:r>
              <a:rPr lang="en-US" dirty="0" err="1" smtClean="0"/>
              <a:t>alcahoids</a:t>
            </a:r>
            <a:r>
              <a:rPr lang="en-US" dirty="0" smtClean="0"/>
              <a:t> – </a:t>
            </a:r>
            <a:r>
              <a:rPr lang="en-US" dirty="0" err="1" smtClean="0"/>
              <a:t>ptomains</a:t>
            </a:r>
            <a:r>
              <a:rPr lang="en-US" dirty="0" smtClean="0"/>
              <a:t>!)</a:t>
            </a:r>
            <a:endParaRPr lang="ru-RU" dirty="0"/>
          </a:p>
        </p:txBody>
      </p:sp>
      <p:pic>
        <p:nvPicPr>
          <p:cNvPr id="1027" name="Picture 3"/>
          <p:cNvPicPr>
            <a:picLocks noChangeAspect="1" noChangeArrowheads="1"/>
          </p:cNvPicPr>
          <p:nvPr/>
        </p:nvPicPr>
        <p:blipFill>
          <a:blip r:embed="rId2"/>
          <a:srcRect/>
          <a:stretch>
            <a:fillRect/>
          </a:stretch>
        </p:blipFill>
        <p:spPr bwMode="auto">
          <a:xfrm>
            <a:off x="670300" y="3802565"/>
            <a:ext cx="4045491" cy="2600673"/>
          </a:xfrm>
          <a:prstGeom prst="rect">
            <a:avLst/>
          </a:prstGeom>
          <a:noFill/>
          <a:ln w="9525">
            <a:noFill/>
            <a:miter lim="800000"/>
            <a:headEnd/>
            <a:tailEnd/>
          </a:ln>
        </p:spPr>
      </p:pic>
      <p:pic>
        <p:nvPicPr>
          <p:cNvPr id="1028" name="Picture 4"/>
          <p:cNvPicPr>
            <a:picLocks noGrp="1" noChangeAspect="1" noChangeArrowheads="1"/>
          </p:cNvPicPr>
          <p:nvPr>
            <p:ph idx="1"/>
          </p:nvPr>
        </p:nvPicPr>
        <p:blipFill>
          <a:blip r:embed="rId3"/>
          <a:srcRect/>
          <a:stretch>
            <a:fillRect/>
          </a:stretch>
        </p:blipFill>
        <p:spPr bwMode="auto">
          <a:xfrm>
            <a:off x="670300" y="1821714"/>
            <a:ext cx="3178804" cy="1780130"/>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4460488" y="2085846"/>
            <a:ext cx="4381964" cy="2741857"/>
          </a:xfrm>
          <a:prstGeom prst="rect">
            <a:avLst/>
          </a:prstGeom>
          <a:noFill/>
          <a:ln w="9525">
            <a:noFill/>
            <a:miter lim="800000"/>
            <a:headEnd/>
            <a:tailEnd/>
          </a:ln>
        </p:spPr>
      </p:pic>
      <p:sp>
        <p:nvSpPr>
          <p:cNvPr id="6" name="Прямоугольник 5"/>
          <p:cNvSpPr/>
          <p:nvPr/>
        </p:nvSpPr>
        <p:spPr>
          <a:xfrm>
            <a:off x="4884234" y="4827703"/>
            <a:ext cx="3958218" cy="1600438"/>
          </a:xfrm>
          <a:prstGeom prst="rect">
            <a:avLst/>
          </a:prstGeom>
        </p:spPr>
        <p:txBody>
          <a:bodyPr wrap="square">
            <a:spAutoFit/>
          </a:bodyPr>
          <a:lstStyle/>
          <a:p>
            <a:r>
              <a:rPr lang="en-US" sz="1400" dirty="0" smtClean="0">
                <a:solidFill>
                  <a:prstClr val="black"/>
                </a:solidFill>
                <a:latin typeface="Arial" pitchFamily="34" charset="0"/>
                <a:ea typeface="+mj-ea"/>
                <a:cs typeface="Arial" pitchFamily="34" charset="0"/>
              </a:rPr>
              <a:t>Caught seal or walrus are cut into large chunks with the skin (up to 80 kg) and is dug into the ground. The pit is preliminarily layered with plants that add flavor to the dish. In six months the dish is ready (Chukchi). </a:t>
            </a:r>
          </a:p>
          <a:p>
            <a:r>
              <a:rPr lang="en-US" sz="1400" dirty="0" smtClean="0">
                <a:solidFill>
                  <a:prstClr val="black"/>
                </a:solidFill>
                <a:latin typeface="Arial" pitchFamily="34" charset="0"/>
                <a:ea typeface="+mj-ea"/>
                <a:cs typeface="Arial" pitchFamily="34" charset="0"/>
              </a:rPr>
              <a:t>Reindeer Is usually stored into the deep swamp.</a:t>
            </a:r>
            <a:endParaRPr lang="ru-RU"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Fresh frozen fish and meat “</a:t>
            </a:r>
            <a:r>
              <a:rPr lang="en-US" dirty="0" err="1" smtClean="0"/>
              <a:t>Stroganina</a:t>
            </a:r>
            <a:r>
              <a:rPr lang="en-US" dirty="0" smtClean="0"/>
              <a:t>” (contain parasites</a:t>
            </a:r>
            <a:r>
              <a:rPr lang="ru-RU" dirty="0" smtClean="0"/>
              <a:t>!) </a:t>
            </a:r>
            <a:r>
              <a:rPr lang="en-US" dirty="0" smtClean="0"/>
              <a:t>- 172 </a:t>
            </a:r>
            <a:r>
              <a:rPr lang="en-US" dirty="0" err="1" smtClean="0"/>
              <a:t>kkal</a:t>
            </a:r>
            <a:r>
              <a:rPr lang="en-US" dirty="0" smtClean="0"/>
              <a:t>/100 g</a:t>
            </a:r>
            <a:endParaRPr lang="ru-RU" dirty="0"/>
          </a:p>
        </p:txBody>
      </p:sp>
      <p:pic>
        <p:nvPicPr>
          <p:cNvPr id="2050" name="Picture 2"/>
          <p:cNvPicPr>
            <a:picLocks noGrp="1" noChangeAspect="1" noChangeArrowheads="1"/>
          </p:cNvPicPr>
          <p:nvPr>
            <p:ph idx="1"/>
          </p:nvPr>
        </p:nvPicPr>
        <p:blipFill>
          <a:blip r:embed="rId2"/>
          <a:srcRect/>
          <a:stretch>
            <a:fillRect/>
          </a:stretch>
        </p:blipFill>
        <p:spPr bwMode="auto">
          <a:xfrm>
            <a:off x="804069" y="1662683"/>
            <a:ext cx="3810000" cy="28067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4614069" y="3403882"/>
            <a:ext cx="4055327" cy="2995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Other examples</a:t>
            </a:r>
            <a:endParaRPr lang="ru-RU" dirty="0"/>
          </a:p>
        </p:txBody>
      </p:sp>
      <p:pic>
        <p:nvPicPr>
          <p:cNvPr id="1026" name="Picture 2"/>
          <p:cNvPicPr>
            <a:picLocks noGrp="1" noChangeAspect="1" noChangeArrowheads="1"/>
          </p:cNvPicPr>
          <p:nvPr>
            <p:ph idx="1"/>
          </p:nvPr>
        </p:nvPicPr>
        <p:blipFill>
          <a:blip r:embed="rId3"/>
          <a:srcRect/>
          <a:stretch>
            <a:fillRect/>
          </a:stretch>
        </p:blipFill>
        <p:spPr bwMode="auto">
          <a:xfrm>
            <a:off x="5102526" y="1672682"/>
            <a:ext cx="3733189" cy="4977587"/>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1" y="2936914"/>
            <a:ext cx="4951140" cy="371335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Health impact and food changes </a:t>
            </a:r>
            <a:endParaRPr lang="ru-RU" dirty="0"/>
          </a:p>
        </p:txBody>
      </p:sp>
      <p:sp>
        <p:nvSpPr>
          <p:cNvPr id="3" name="Содержимое 2"/>
          <p:cNvSpPr>
            <a:spLocks noGrp="1"/>
          </p:cNvSpPr>
          <p:nvPr>
            <p:ph idx="1"/>
          </p:nvPr>
        </p:nvSpPr>
        <p:spPr/>
        <p:txBody>
          <a:bodyPr/>
          <a:lstStyle/>
          <a:p>
            <a:r>
              <a:rPr lang="en-US" sz="2400" dirty="0" smtClean="0"/>
              <a:t>Obesity (fast food, high consumption of CH)</a:t>
            </a:r>
          </a:p>
          <a:p>
            <a:r>
              <a:rPr lang="en-US" sz="2400" dirty="0" smtClean="0"/>
              <a:t>Diabetes (refined sugars and high consumption of CH)</a:t>
            </a:r>
          </a:p>
          <a:p>
            <a:r>
              <a:rPr lang="en-US" sz="2400" dirty="0" smtClean="0"/>
              <a:t>Alcohol abuse( supported by high consumption of CH, low consumption of non-processed meat and fish)</a:t>
            </a:r>
          </a:p>
          <a:p>
            <a:r>
              <a:rPr lang="en-US" sz="2400" dirty="0" smtClean="0"/>
              <a:t>Urban life (economic, cultural and mental deprivation,  hypo-dynamics, obesity, stress, depression  alcohol and drug abuse, suicidal behavior). </a:t>
            </a:r>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Indigenous </a:t>
            </a:r>
            <a:r>
              <a:rPr lang="nb-NO" dirty="0" err="1" smtClean="0"/>
              <a:t>peoples</a:t>
            </a:r>
            <a:r>
              <a:rPr lang="nb-NO" dirty="0" smtClean="0"/>
              <a:t> </a:t>
            </a:r>
            <a:r>
              <a:rPr lang="nb-NO" dirty="0" err="1" smtClean="0"/>
              <a:t>of</a:t>
            </a:r>
            <a:r>
              <a:rPr lang="nb-NO" dirty="0" smtClean="0"/>
              <a:t> the World</a:t>
            </a:r>
            <a:endParaRPr lang="nb-NO" dirty="0"/>
          </a:p>
        </p:txBody>
      </p:sp>
      <p:pic>
        <p:nvPicPr>
          <p:cNvPr id="4" name="Content Placeholder 3"/>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0" y="1825670"/>
            <a:ext cx="9144000" cy="5032330"/>
          </a:xfrm>
        </p:spPr>
      </p:pic>
      <p:sp>
        <p:nvSpPr>
          <p:cNvPr id="3" name="Rectangle 2"/>
          <p:cNvSpPr/>
          <p:nvPr/>
        </p:nvSpPr>
        <p:spPr>
          <a:xfrm>
            <a:off x="3149599" y="5454133"/>
            <a:ext cx="3801534" cy="369332"/>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5000 groups, 370 million people </a:t>
            </a:r>
            <a:endParaRPr lang="en-US"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48967F36-0B61-F749-ACDB-F36D75792314}" type="slidenum">
              <a:rPr lang="en-US" noProof="0" smtClean="0"/>
              <a:pPr/>
              <a:t>2</a:t>
            </a:fld>
            <a:endParaRPr lang="en-US" noProof="0" dirty="0"/>
          </a:p>
        </p:txBody>
      </p:sp>
    </p:spTree>
    <p:extLst>
      <p:ext uri="{BB962C8B-B14F-4D97-AF65-F5344CB8AC3E}">
        <p14:creationId xmlns="" xmlns:p14="http://schemas.microsoft.com/office/powerpoint/2010/main" val="355297998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a:t>
            </a:r>
            <a:endParaRPr lang="ru-RU" dirty="0"/>
          </a:p>
        </p:txBody>
      </p:sp>
      <p:sp>
        <p:nvSpPr>
          <p:cNvPr id="3" name="Content Placeholder 2"/>
          <p:cNvSpPr>
            <a:spLocks noGrp="1"/>
          </p:cNvSpPr>
          <p:nvPr>
            <p:ph idx="1"/>
          </p:nvPr>
        </p:nvSpPr>
        <p:spPr>
          <a:xfrm>
            <a:off x="670300" y="1751182"/>
            <a:ext cx="7888582" cy="4605167"/>
          </a:xfrm>
        </p:spPr>
        <p:txBody>
          <a:bodyPr>
            <a:normAutofit/>
          </a:bodyPr>
          <a:lstStyle/>
          <a:p>
            <a:r>
              <a:rPr lang="en-US" sz="1600" dirty="0" smtClean="0"/>
              <a:t>Encyclopedia of Indigenous Peoples of the North, Siberia and the Far East of the Russian Federation. </a:t>
            </a:r>
            <a:r>
              <a:rPr lang="ru-RU" sz="1600" dirty="0" err="1" smtClean="0"/>
              <a:t>Translated</a:t>
            </a:r>
            <a:r>
              <a:rPr lang="ru-RU" sz="1600" dirty="0" smtClean="0"/>
              <a:t> </a:t>
            </a:r>
            <a:r>
              <a:rPr lang="ru-RU" sz="1600" dirty="0" err="1" smtClean="0"/>
              <a:t>from</a:t>
            </a:r>
            <a:r>
              <a:rPr lang="ru-RU" sz="1600" dirty="0" smtClean="0"/>
              <a:t> </a:t>
            </a:r>
            <a:r>
              <a:rPr lang="ru-RU" sz="1600" dirty="0" err="1" smtClean="0"/>
              <a:t>Russian</a:t>
            </a:r>
            <a:r>
              <a:rPr lang="ru-RU" sz="1600" dirty="0" smtClean="0"/>
              <a:t> </a:t>
            </a:r>
            <a:r>
              <a:rPr lang="ru-RU" sz="1600" dirty="0" err="1" smtClean="0"/>
              <a:t>by</a:t>
            </a:r>
            <a:r>
              <a:rPr lang="ru-RU" sz="1600" dirty="0" smtClean="0"/>
              <a:t> </a:t>
            </a:r>
            <a:r>
              <a:rPr lang="ru-RU" sz="1600" dirty="0" err="1" smtClean="0"/>
              <a:t>Jennifer</a:t>
            </a:r>
            <a:r>
              <a:rPr lang="ru-RU" sz="1600" dirty="0" smtClean="0"/>
              <a:t> </a:t>
            </a:r>
            <a:r>
              <a:rPr lang="ru-RU" sz="1600" dirty="0" err="1" smtClean="0"/>
              <a:t>Castner.Edited</a:t>
            </a:r>
            <a:r>
              <a:rPr lang="ru-RU" sz="1600" dirty="0" smtClean="0"/>
              <a:t> </a:t>
            </a:r>
            <a:r>
              <a:rPr lang="ru-RU" sz="1600" dirty="0" err="1" smtClean="0"/>
              <a:t>by</a:t>
            </a:r>
            <a:r>
              <a:rPr lang="ru-RU" sz="1600" dirty="0" smtClean="0"/>
              <a:t> </a:t>
            </a:r>
            <a:r>
              <a:rPr lang="ru-RU" sz="1600" dirty="0" err="1" smtClean="0"/>
              <a:t>Nikita</a:t>
            </a:r>
            <a:r>
              <a:rPr lang="ru-RU" sz="1600" dirty="0" smtClean="0"/>
              <a:t> </a:t>
            </a:r>
            <a:r>
              <a:rPr lang="ru-RU" sz="1600" dirty="0" err="1" smtClean="0"/>
              <a:t>Vronski</a:t>
            </a:r>
            <a:r>
              <a:rPr lang="ru-RU" sz="1600" dirty="0" smtClean="0"/>
              <a:t>. M, 2011, </a:t>
            </a:r>
            <a:r>
              <a:rPr lang="ru-RU" sz="1600" dirty="0" err="1" smtClean="0"/>
              <a:t>pp</a:t>
            </a:r>
            <a:r>
              <a:rPr lang="ru-RU" sz="1600" dirty="0" smtClean="0"/>
              <a:t>. 471.</a:t>
            </a:r>
          </a:p>
          <a:p>
            <a:r>
              <a:rPr lang="ru-RU" sz="1600" dirty="0" err="1" smtClean="0"/>
              <a:t>Traditional</a:t>
            </a:r>
            <a:r>
              <a:rPr lang="ru-RU" sz="1600" dirty="0" smtClean="0"/>
              <a:t> </a:t>
            </a:r>
            <a:r>
              <a:rPr lang="ru-RU" sz="1600" dirty="0" err="1" smtClean="0"/>
              <a:t>Knowledge</a:t>
            </a:r>
            <a:r>
              <a:rPr lang="ru-RU" sz="1600" dirty="0" smtClean="0"/>
              <a:t>, </a:t>
            </a:r>
            <a:r>
              <a:rPr lang="ru-RU" sz="1600" dirty="0" err="1" smtClean="0"/>
              <a:t>Culture</a:t>
            </a:r>
            <a:r>
              <a:rPr lang="ru-RU" sz="1600" dirty="0" smtClean="0"/>
              <a:t> </a:t>
            </a:r>
            <a:r>
              <a:rPr lang="ru-RU" sz="1600" dirty="0" err="1" smtClean="0"/>
              <a:t>and</a:t>
            </a:r>
            <a:r>
              <a:rPr lang="ru-RU" sz="1600" dirty="0" smtClean="0"/>
              <a:t> </a:t>
            </a:r>
            <a:r>
              <a:rPr lang="ru-RU" sz="1600" dirty="0" err="1" smtClean="0"/>
              <a:t>Nature</a:t>
            </a:r>
            <a:r>
              <a:rPr lang="ru-RU" sz="1600" dirty="0" smtClean="0"/>
              <a:t> </a:t>
            </a:r>
            <a:r>
              <a:rPr lang="ru-RU" sz="1600" dirty="0" err="1" smtClean="0"/>
              <a:t>Use</a:t>
            </a:r>
            <a:r>
              <a:rPr lang="ru-RU" sz="1600" dirty="0" smtClean="0"/>
              <a:t> </a:t>
            </a:r>
            <a:r>
              <a:rPr lang="ru-RU" sz="1600" dirty="0" err="1" smtClean="0"/>
              <a:t>of</a:t>
            </a:r>
            <a:r>
              <a:rPr lang="ru-RU" sz="1600" dirty="0" smtClean="0"/>
              <a:t> </a:t>
            </a:r>
            <a:r>
              <a:rPr lang="ru-RU" sz="1600" dirty="0" err="1" smtClean="0"/>
              <a:t>the</a:t>
            </a:r>
            <a:r>
              <a:rPr lang="ru-RU" sz="1600" dirty="0" smtClean="0"/>
              <a:t> </a:t>
            </a:r>
            <a:r>
              <a:rPr lang="ru-RU" sz="1600" dirty="0" err="1" smtClean="0"/>
              <a:t>Northen</a:t>
            </a:r>
            <a:r>
              <a:rPr lang="ru-RU" sz="1600" dirty="0" smtClean="0"/>
              <a:t> </a:t>
            </a:r>
            <a:r>
              <a:rPr lang="ru-RU" sz="1600" dirty="0" err="1" smtClean="0"/>
              <a:t>Peoples</a:t>
            </a:r>
            <a:r>
              <a:rPr lang="ru-RU" sz="1600" dirty="0" smtClean="0"/>
              <a:t>. </a:t>
            </a:r>
            <a:r>
              <a:rPr lang="ru-RU" sz="1600" dirty="0" err="1" smtClean="0"/>
              <a:t>Moscow</a:t>
            </a:r>
            <a:r>
              <a:rPr lang="ru-RU" sz="1600" dirty="0" smtClean="0"/>
              <a:t>. RAIPON, 2005. P. 116</a:t>
            </a:r>
          </a:p>
          <a:p>
            <a:r>
              <a:rPr lang="en-US" sz="1600" dirty="0" smtClean="0"/>
              <a:t>Hassan AA, </a:t>
            </a:r>
            <a:r>
              <a:rPr lang="en-US" sz="1600" dirty="0" err="1" smtClean="0"/>
              <a:t>Sandanger</a:t>
            </a:r>
            <a:r>
              <a:rPr lang="en-US" sz="1600" dirty="0" smtClean="0"/>
              <a:t> TM, </a:t>
            </a:r>
            <a:r>
              <a:rPr lang="en-US" sz="1600" dirty="0" err="1" smtClean="0"/>
              <a:t>Brustad</a:t>
            </a:r>
            <a:r>
              <a:rPr lang="en-US" sz="1600" dirty="0" smtClean="0"/>
              <a:t> M. Level of selected nutrients in meat, liver, tallow and bone marrow from </a:t>
            </a:r>
            <a:r>
              <a:rPr lang="en-US" sz="1600" dirty="0" err="1" smtClean="0"/>
              <a:t>semidomesticated</a:t>
            </a:r>
            <a:r>
              <a:rPr lang="en-US" sz="1600" dirty="0" smtClean="0"/>
              <a:t> reindeer (</a:t>
            </a:r>
            <a:r>
              <a:rPr lang="en-US" sz="1600" dirty="0" err="1" smtClean="0"/>
              <a:t>Rangifer</a:t>
            </a:r>
            <a:r>
              <a:rPr lang="en-US" sz="1600" dirty="0" smtClean="0"/>
              <a:t> t. </a:t>
            </a:r>
            <a:r>
              <a:rPr lang="en-US" sz="1600" dirty="0" err="1" smtClean="0"/>
              <a:t>tarandus</a:t>
            </a:r>
            <a:r>
              <a:rPr lang="en-US" sz="1600" dirty="0" smtClean="0"/>
              <a:t> L.), International Journal of Circumpolar Health (2012), 71:17997</a:t>
            </a:r>
          </a:p>
          <a:p>
            <a:r>
              <a:rPr lang="en-US" sz="1600" dirty="0" err="1" smtClean="0"/>
              <a:t>Burtseva</a:t>
            </a:r>
            <a:r>
              <a:rPr lang="en-US" sz="1600" dirty="0" smtClean="0"/>
              <a:t> TE, </a:t>
            </a:r>
            <a:r>
              <a:rPr lang="en-US" sz="1600" dirty="0" err="1" smtClean="0"/>
              <a:t>Uvarova</a:t>
            </a:r>
            <a:r>
              <a:rPr lang="en-US" sz="1600" dirty="0" smtClean="0"/>
              <a:t> TE, </a:t>
            </a:r>
            <a:r>
              <a:rPr lang="en-US" sz="1600" dirty="0" err="1" smtClean="0"/>
              <a:t>Tomsky</a:t>
            </a:r>
            <a:r>
              <a:rPr lang="en-US" sz="1600" dirty="0" smtClean="0"/>
              <a:t> MI, </a:t>
            </a:r>
            <a:r>
              <a:rPr lang="en-US" sz="1600" dirty="0" err="1" smtClean="0"/>
              <a:t>Odland</a:t>
            </a:r>
            <a:r>
              <a:rPr lang="en-US" sz="1600" dirty="0" smtClean="0"/>
              <a:t> JØ. The health of populations living in the indigenous minority settlements of northern </a:t>
            </a:r>
            <a:r>
              <a:rPr lang="en-US" sz="1600" dirty="0" err="1" smtClean="0"/>
              <a:t>Yakutia</a:t>
            </a:r>
            <a:r>
              <a:rPr lang="en-US" sz="1600" dirty="0" smtClean="0"/>
              <a:t>. </a:t>
            </a:r>
            <a:r>
              <a:rPr lang="en-US" sz="1600" i="1" dirty="0" smtClean="0"/>
              <a:t>International Journal of Circumpolar Health</a:t>
            </a:r>
            <a:r>
              <a:rPr lang="en-US" sz="1600" dirty="0" smtClean="0"/>
              <a:t>. 2014;73:10.3402/ijch.v73.25758. </a:t>
            </a:r>
          </a:p>
          <a:p>
            <a:r>
              <a:rPr lang="en-US" sz="1600" dirty="0" err="1" smtClean="0"/>
              <a:t>Sarkar</a:t>
            </a:r>
            <a:r>
              <a:rPr lang="en-US" sz="1600" dirty="0" smtClean="0"/>
              <a:t> A, </a:t>
            </a:r>
            <a:r>
              <a:rPr lang="en-US" sz="1600" dirty="0" err="1" smtClean="0"/>
              <a:t>Hanrahan</a:t>
            </a:r>
            <a:r>
              <a:rPr lang="en-US" sz="1600" dirty="0" smtClean="0"/>
              <a:t> M, Hudson A. Water insecurity in Canadian Indigenous communities: some inconvenient truths. Rural Remote Health. 2015 Oct-Dec;15(4):3354.</a:t>
            </a:r>
            <a:endParaRPr lang="ru-RU" sz="1600" dirty="0"/>
          </a:p>
          <a:p>
            <a:r>
              <a:rPr lang="en-US" sz="1600" dirty="0" err="1" smtClean="0"/>
              <a:t>Sumarokov</a:t>
            </a:r>
            <a:r>
              <a:rPr lang="en-US" sz="1600" dirty="0" smtClean="0"/>
              <a:t> YA, </a:t>
            </a:r>
            <a:r>
              <a:rPr lang="en-US" sz="1600" dirty="0" err="1" smtClean="0"/>
              <a:t>Brenn</a:t>
            </a:r>
            <a:r>
              <a:rPr lang="en-US" sz="1600" dirty="0" smtClean="0"/>
              <a:t> T, </a:t>
            </a:r>
            <a:r>
              <a:rPr lang="en-US" sz="1600" dirty="0" err="1" smtClean="0"/>
              <a:t>Kudryavtsev</a:t>
            </a:r>
            <a:r>
              <a:rPr lang="en-US" sz="1600" dirty="0" smtClean="0"/>
              <a:t> AV, </a:t>
            </a:r>
            <a:r>
              <a:rPr lang="en-US" sz="1600" dirty="0" err="1" smtClean="0"/>
              <a:t>Sidorenkov</a:t>
            </a:r>
            <a:r>
              <a:rPr lang="en-US" sz="1600" dirty="0" smtClean="0"/>
              <a:t> O, </a:t>
            </a:r>
            <a:r>
              <a:rPr lang="en-US" sz="1600" dirty="0" err="1" smtClean="0"/>
              <a:t>Nilssen</a:t>
            </a:r>
            <a:r>
              <a:rPr lang="en-US" sz="1600" dirty="0" smtClean="0"/>
              <a:t> O. Alcohol and suicides in the Nenets Autonomous </a:t>
            </a:r>
            <a:r>
              <a:rPr lang="en-US" sz="1600" dirty="0" err="1" smtClean="0"/>
              <a:t>Okrug</a:t>
            </a:r>
            <a:r>
              <a:rPr lang="en-US" sz="1600" dirty="0" smtClean="0"/>
              <a:t> and Arkhangelsk Oblast, Russia. </a:t>
            </a:r>
            <a:r>
              <a:rPr lang="en-US" sz="1600" dirty="0" err="1" smtClean="0"/>
              <a:t>Int</a:t>
            </a:r>
            <a:r>
              <a:rPr lang="en-US" sz="1600" dirty="0" smtClean="0"/>
              <a:t> J Circumpolar Health 2016;</a:t>
            </a:r>
            <a:r>
              <a:rPr lang="en-US" sz="1600" dirty="0" smtClean="0">
                <a:ea typeface="Calibri" panose="020F0502020204030204" pitchFamily="34" charset="0"/>
              </a:rPr>
              <a:t>75:30965</a:t>
            </a:r>
            <a:endParaRPr lang="ru-RU" sz="1600" dirty="0" smtClean="0">
              <a:ea typeface="Calibri" panose="020F0502020204030204" pitchFamily="34" charset="0"/>
            </a:endParaRPr>
          </a:p>
          <a:p>
            <a:pPr marL="0" indent="0">
              <a:buNone/>
            </a:pPr>
            <a:endParaRPr lang="ru-RU" sz="1600" b="1" dirty="0" smtClean="0">
              <a:ea typeface="Calibri" panose="020F0502020204030204" pitchFamily="34" charset="0"/>
            </a:endParaRPr>
          </a:p>
          <a:p>
            <a:pPr>
              <a:buNone/>
            </a:pPr>
            <a:endParaRPr lang="ru-RU" b="1"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967F36-0B61-F749-ACDB-F36D75792314}"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1871780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33705" y="-60145"/>
            <a:ext cx="10418447" cy="6945632"/>
          </a:xfrm>
        </p:spPr>
      </p:pic>
      <p:sp>
        <p:nvSpPr>
          <p:cNvPr id="6" name="Rectangle 5"/>
          <p:cNvSpPr/>
          <p:nvPr/>
        </p:nvSpPr>
        <p:spPr>
          <a:xfrm>
            <a:off x="-375712" y="2772483"/>
            <a:ext cx="4572000" cy="1705082"/>
          </a:xfrm>
          <a:prstGeom prst="rect">
            <a:avLst/>
          </a:prstGeom>
        </p:spPr>
        <p:txBody>
          <a:bodyPr>
            <a:spAutoFit/>
          </a:bodyPr>
          <a:lstStyle/>
          <a:p>
            <a:pPr lvl="0" algn="ctr">
              <a:spcBef>
                <a:spcPct val="20000"/>
              </a:spcBef>
            </a:pPr>
            <a:r>
              <a:rPr lang="en-US" sz="2800" b="1" dirty="0" smtClean="0">
                <a:solidFill>
                  <a:prstClr val="black"/>
                </a:solidFill>
                <a:latin typeface="Arial" pitchFamily="34" charset="0"/>
                <a:cs typeface="Arial" pitchFamily="34" charset="0"/>
              </a:rPr>
              <a:t>Thank </a:t>
            </a:r>
            <a:r>
              <a:rPr lang="en-US" sz="2800" b="1" smtClean="0">
                <a:solidFill>
                  <a:prstClr val="black"/>
                </a:solidFill>
                <a:latin typeface="Arial" pitchFamily="34" charset="0"/>
                <a:cs typeface="Arial" pitchFamily="34" charset="0"/>
              </a:rPr>
              <a:t>you </a:t>
            </a:r>
          </a:p>
          <a:p>
            <a:pPr lvl="0" algn="ctr">
              <a:spcBef>
                <a:spcPct val="20000"/>
              </a:spcBef>
            </a:pPr>
            <a:r>
              <a:rPr lang="en-US" sz="2800" b="1" smtClean="0">
                <a:solidFill>
                  <a:prstClr val="black"/>
                </a:solidFill>
                <a:latin typeface="Arial" pitchFamily="34" charset="0"/>
                <a:cs typeface="Arial" pitchFamily="34" charset="0"/>
              </a:rPr>
              <a:t>for </a:t>
            </a:r>
            <a:r>
              <a:rPr lang="en-US" sz="2800" b="1" dirty="0" smtClean="0">
                <a:solidFill>
                  <a:prstClr val="black"/>
                </a:solidFill>
                <a:latin typeface="Arial" pitchFamily="34" charset="0"/>
                <a:cs typeface="Arial" pitchFamily="34" charset="0"/>
              </a:rPr>
              <a:t>attention!</a:t>
            </a:r>
            <a:endParaRPr lang="en-US" sz="2800" b="1" dirty="0">
              <a:solidFill>
                <a:prstClr val="black"/>
              </a:solidFill>
              <a:latin typeface="Arial" pitchFamily="34" charset="0"/>
              <a:cs typeface="Arial" pitchFamily="34" charset="0"/>
            </a:endParaRPr>
          </a:p>
          <a:p>
            <a:pPr lvl="0" algn="ctr">
              <a:spcBef>
                <a:spcPct val="20000"/>
              </a:spcBef>
            </a:pPr>
            <a:endParaRPr lang="en-US" sz="3600" b="1" dirty="0">
              <a:solidFill>
                <a:prstClr val="black"/>
              </a:solidFill>
              <a:latin typeface="Arial" pitchFamily="34" charset="0"/>
              <a:cs typeface="Arial" pitchFamily="34" charset="0"/>
            </a:endParaRPr>
          </a:p>
        </p:txBody>
      </p:sp>
      <p:sp>
        <p:nvSpPr>
          <p:cNvPr id="7" name="Rectangle 6"/>
          <p:cNvSpPr/>
          <p:nvPr/>
        </p:nvSpPr>
        <p:spPr>
          <a:xfrm>
            <a:off x="7037516" y="5088885"/>
            <a:ext cx="1896673" cy="1034129"/>
          </a:xfrm>
          <a:prstGeom prst="rect">
            <a:avLst/>
          </a:prstGeom>
        </p:spPr>
        <p:txBody>
          <a:bodyPr wrap="none">
            <a:spAutoFit/>
          </a:bodyPr>
          <a:lstStyle/>
          <a:p>
            <a:pPr lvl="0" algn="ctr">
              <a:spcBef>
                <a:spcPct val="20000"/>
              </a:spcBef>
            </a:pPr>
            <a:endParaRPr lang="ru-RU" b="1" dirty="0" smtClean="0">
              <a:solidFill>
                <a:prstClr val="black"/>
              </a:solidFill>
              <a:latin typeface="Arial" pitchFamily="34" charset="0"/>
              <a:cs typeface="Arial" pitchFamily="34" charset="0"/>
              <a:hlinkClick r:id="rId4"/>
            </a:endParaRPr>
          </a:p>
          <a:p>
            <a:pPr lvl="0" algn="ctr">
              <a:spcBef>
                <a:spcPct val="20000"/>
              </a:spcBef>
            </a:pPr>
            <a:r>
              <a:rPr lang="en-US" b="1" dirty="0" smtClean="0">
                <a:solidFill>
                  <a:prstClr val="black"/>
                </a:solidFill>
                <a:latin typeface="Arial" pitchFamily="34" charset="0"/>
                <a:cs typeface="Arial" pitchFamily="34" charset="0"/>
                <a:hlinkClick r:id="rId4"/>
              </a:rPr>
              <a:t>sioury@mail.ru</a:t>
            </a:r>
            <a:endParaRPr lang="ru-RU" b="1" dirty="0" smtClean="0">
              <a:solidFill>
                <a:prstClr val="black"/>
              </a:solidFill>
              <a:latin typeface="Arial" pitchFamily="34" charset="0"/>
              <a:cs typeface="Arial" pitchFamily="34" charset="0"/>
            </a:endParaRPr>
          </a:p>
          <a:p>
            <a:pPr lvl="0" algn="ctr">
              <a:spcBef>
                <a:spcPct val="20000"/>
              </a:spcBef>
            </a:pP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81844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Indigenous people </a:t>
            </a:r>
            <a:r>
              <a:rPr lang="nb-NO" dirty="0" smtClean="0"/>
              <a:t>(UN </a:t>
            </a:r>
            <a:r>
              <a:rPr lang="nb-NO" dirty="0" err="1" smtClean="0"/>
              <a:t>definition</a:t>
            </a:r>
            <a:r>
              <a:rPr lang="nb-NO" dirty="0" smtClean="0"/>
              <a:t>)</a:t>
            </a:r>
            <a:endParaRPr lang="en-US" dirty="0"/>
          </a:p>
        </p:txBody>
      </p:sp>
      <p:sp>
        <p:nvSpPr>
          <p:cNvPr id="3" name="Plassholder for innhold 2"/>
          <p:cNvSpPr>
            <a:spLocks noGrp="1"/>
          </p:cNvSpPr>
          <p:nvPr>
            <p:ph idx="1"/>
          </p:nvPr>
        </p:nvSpPr>
        <p:spPr/>
        <p:txBody>
          <a:bodyPr/>
          <a:lstStyle/>
          <a:p>
            <a:r>
              <a:rPr lang="en-US" sz="2000" dirty="0" smtClean="0"/>
              <a:t>Self- </a:t>
            </a:r>
            <a:r>
              <a:rPr lang="en-US" sz="2000" dirty="0"/>
              <a:t>identification as indigenous peoples at the individual level and accepted by the community as their </a:t>
            </a:r>
            <a:r>
              <a:rPr lang="en-US" sz="2000" dirty="0" smtClean="0"/>
              <a:t>member</a:t>
            </a:r>
          </a:p>
          <a:p>
            <a:r>
              <a:rPr lang="en-US" sz="2000" dirty="0" smtClean="0"/>
              <a:t>Historical </a:t>
            </a:r>
            <a:r>
              <a:rPr lang="en-US" sz="2000" dirty="0"/>
              <a:t>continuity with pre-colonial and/or pre-settler societies </a:t>
            </a:r>
            <a:r>
              <a:rPr lang="en-US" sz="2000" dirty="0" smtClean="0"/>
              <a:t> </a:t>
            </a:r>
          </a:p>
          <a:p>
            <a:r>
              <a:rPr lang="en-US" sz="2000" dirty="0" smtClean="0"/>
              <a:t>Strong </a:t>
            </a:r>
            <a:r>
              <a:rPr lang="en-US" sz="2000" dirty="0"/>
              <a:t>link to territories and surrounding natural resources </a:t>
            </a:r>
            <a:endParaRPr lang="en-US" sz="2000" dirty="0" smtClean="0"/>
          </a:p>
          <a:p>
            <a:r>
              <a:rPr lang="en-US" sz="2000" dirty="0" smtClean="0"/>
              <a:t>Distinct </a:t>
            </a:r>
            <a:r>
              <a:rPr lang="en-US" sz="2000" dirty="0"/>
              <a:t>social, economic or political systems </a:t>
            </a:r>
            <a:r>
              <a:rPr lang="en-US" sz="2000" dirty="0" smtClean="0"/>
              <a:t> </a:t>
            </a:r>
          </a:p>
          <a:p>
            <a:r>
              <a:rPr lang="en-US" sz="2000" dirty="0" smtClean="0"/>
              <a:t>Distinct </a:t>
            </a:r>
            <a:r>
              <a:rPr lang="en-US" sz="2000" dirty="0"/>
              <a:t>language, culture and beliefs </a:t>
            </a:r>
            <a:r>
              <a:rPr lang="en-US" sz="2000" dirty="0" smtClean="0"/>
              <a:t> </a:t>
            </a:r>
          </a:p>
          <a:p>
            <a:r>
              <a:rPr lang="en-US" sz="2000" dirty="0" smtClean="0"/>
              <a:t>Form </a:t>
            </a:r>
            <a:r>
              <a:rPr lang="en-US" sz="2000" dirty="0"/>
              <a:t>non-dominant groups of society </a:t>
            </a:r>
            <a:endParaRPr lang="en-US" sz="2000" dirty="0" smtClean="0"/>
          </a:p>
          <a:p>
            <a:r>
              <a:rPr lang="en-US" sz="2000" dirty="0" smtClean="0"/>
              <a:t>Resolve </a:t>
            </a:r>
            <a:r>
              <a:rPr lang="en-US" sz="2000" dirty="0"/>
              <a:t>to maintain and reproduce their ancestral environments and systems as distinctive peoples and communities</a:t>
            </a:r>
            <a:r>
              <a:rPr lang="en-US" sz="2000" dirty="0" smtClean="0"/>
              <a:t>.</a:t>
            </a:r>
          </a:p>
          <a:p>
            <a:endParaRPr lang="en-US" dirty="0"/>
          </a:p>
          <a:p>
            <a:pPr marL="0" indent="0">
              <a:buNone/>
            </a:pPr>
            <a:endParaRPr lang="en-US" dirty="0" smtClean="0"/>
          </a:p>
          <a:p>
            <a:pPr marL="0" indent="0">
              <a:buNone/>
            </a:pPr>
            <a:endParaRPr lang="en-US" dirty="0" smtClean="0"/>
          </a:p>
          <a:p>
            <a:pPr marL="0" indent="0">
              <a:buNone/>
            </a:pPr>
            <a:r>
              <a:rPr lang="en-US" sz="800" dirty="0" smtClean="0"/>
              <a:t>Source: </a:t>
            </a:r>
            <a:r>
              <a:rPr lang="en-US" sz="800" dirty="0" smtClean="0">
                <a:hlinkClick r:id="rId3"/>
              </a:rPr>
              <a:t>http</a:t>
            </a:r>
            <a:r>
              <a:rPr lang="en-US" sz="800" dirty="0">
                <a:hlinkClick r:id="rId3"/>
              </a:rPr>
              <a:t>://</a:t>
            </a:r>
            <a:r>
              <a:rPr lang="en-US" sz="800" dirty="0" smtClean="0">
                <a:hlinkClick r:id="rId3"/>
              </a:rPr>
              <a:t>www.un.org/esa/socdev/unpfii/documents/5session_factsheet1.pdf</a:t>
            </a:r>
            <a:endParaRPr lang="en-US" sz="800" dirty="0" smtClean="0"/>
          </a:p>
          <a:p>
            <a:pPr marL="0" indent="0">
              <a:buNone/>
            </a:pPr>
            <a:endParaRPr lang="en-US" sz="1000" dirty="0"/>
          </a:p>
        </p:txBody>
      </p:sp>
      <p:sp>
        <p:nvSpPr>
          <p:cNvPr id="4" name="Slide Number Placeholder 3"/>
          <p:cNvSpPr>
            <a:spLocks noGrp="1"/>
          </p:cNvSpPr>
          <p:nvPr>
            <p:ph type="sldNum" sz="quarter" idx="12"/>
          </p:nvPr>
        </p:nvSpPr>
        <p:spPr/>
        <p:txBody>
          <a:bodyPr/>
          <a:lstStyle/>
          <a:p>
            <a:fld id="{48967F36-0B61-F749-ACDB-F36D75792314}" type="slidenum">
              <a:rPr lang="en-US" noProof="0" smtClean="0"/>
              <a:pPr/>
              <a:t>3</a:t>
            </a:fld>
            <a:endParaRPr lang="en-US" noProof="0" dirty="0"/>
          </a:p>
        </p:txBody>
      </p:sp>
    </p:spTree>
    <p:extLst>
      <p:ext uri="{BB962C8B-B14F-4D97-AF65-F5344CB8AC3E}">
        <p14:creationId xmlns="" xmlns:p14="http://schemas.microsoft.com/office/powerpoint/2010/main" val="167282171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31354" y="33530"/>
            <a:ext cx="8755590" cy="6328769"/>
          </a:xfrm>
        </p:spPr>
      </p:pic>
      <p:sp>
        <p:nvSpPr>
          <p:cNvPr id="2" name="Title 1"/>
          <p:cNvSpPr>
            <a:spLocks noGrp="1"/>
          </p:cNvSpPr>
          <p:nvPr>
            <p:ph type="title"/>
          </p:nvPr>
        </p:nvSpPr>
        <p:spPr>
          <a:xfrm>
            <a:off x="1022495" y="163163"/>
            <a:ext cx="7173308" cy="1216926"/>
          </a:xfrm>
        </p:spPr>
        <p:txBody>
          <a:bodyPr/>
          <a:lstStyle/>
          <a:p>
            <a:pPr algn="ctr"/>
            <a:r>
              <a:rPr lang="en-US" dirty="0" smtClean="0"/>
              <a:t>Indigenous people of the Russian Arctic</a:t>
            </a:r>
            <a:endParaRPr lang="en-US" dirty="0"/>
          </a:p>
        </p:txBody>
      </p:sp>
      <p:sp>
        <p:nvSpPr>
          <p:cNvPr id="3" name="TextBox 2"/>
          <p:cNvSpPr txBox="1"/>
          <p:nvPr/>
        </p:nvSpPr>
        <p:spPr>
          <a:xfrm>
            <a:off x="5515276" y="6362299"/>
            <a:ext cx="1909497"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Source: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hlinkClick r:id="rId4"/>
              </a:rPr>
              <a:t>www.landofmaps.com</a:t>
            </a:r>
            <a:endPar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967F36-0B61-F749-ACDB-F36D75792314}"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379736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values of indigenous people</a:t>
            </a:r>
            <a:endParaRPr lang="en-US" sz="1800" b="0" dirty="0"/>
          </a:p>
        </p:txBody>
      </p:sp>
      <p:graphicFrame>
        <p:nvGraphicFramePr>
          <p:cNvPr id="4" name="Content Placeholder 3"/>
          <p:cNvGraphicFramePr>
            <a:graphicFrameLocks noGrp="1"/>
          </p:cNvGraphicFramePr>
          <p:nvPr>
            <p:ph idx="1"/>
            <p:extLst/>
          </p:nvPr>
        </p:nvGraphicFramePr>
        <p:xfrm>
          <a:off x="670300" y="1972394"/>
          <a:ext cx="7888288" cy="4145280"/>
        </p:xfrm>
        <a:graphic>
          <a:graphicData uri="http://schemas.openxmlformats.org/drawingml/2006/table">
            <a:tbl>
              <a:tblPr firstRow="1" bandRow="1">
                <a:tableStyleId>{5C22544A-7EE6-4342-B048-85BDC9FD1C3A}</a:tableStyleId>
              </a:tblPr>
              <a:tblGrid>
                <a:gridCol w="3944144">
                  <a:extLst>
                    <a:ext uri="{9D8B030D-6E8A-4147-A177-3AD203B41FA5}">
                      <a16:colId xmlns="" xmlns:a16="http://schemas.microsoft.com/office/drawing/2014/main" val="20000"/>
                    </a:ext>
                  </a:extLst>
                </a:gridCol>
                <a:gridCol w="3944144">
                  <a:extLst>
                    <a:ext uri="{9D8B030D-6E8A-4147-A177-3AD203B41FA5}">
                      <a16:colId xmlns="" xmlns:a16="http://schemas.microsoft.com/office/drawing/2014/main" val="20001"/>
                    </a:ext>
                  </a:extLst>
                </a:gridCol>
              </a:tblGrid>
              <a:tr h="370840">
                <a:tc>
                  <a:txBody>
                    <a:bodyPr/>
                    <a:lstStyle/>
                    <a:p>
                      <a:pPr algn="ctr"/>
                      <a:r>
                        <a:rPr lang="en-US" sz="2000" dirty="0" smtClean="0"/>
                        <a:t>Indigenous</a:t>
                      </a:r>
                    </a:p>
                    <a:p>
                      <a:endParaRPr lang="en-US" sz="2000" dirty="0"/>
                    </a:p>
                  </a:txBody>
                  <a:tcPr/>
                </a:tc>
                <a:tc>
                  <a:txBody>
                    <a:bodyPr/>
                    <a:lstStyle/>
                    <a:p>
                      <a:pPr algn="ctr"/>
                      <a:r>
                        <a:rPr lang="en-US" sz="2000" dirty="0" smtClean="0"/>
                        <a:t>Western</a:t>
                      </a:r>
                      <a:endParaRPr lang="en-US" sz="2000" dirty="0"/>
                    </a:p>
                  </a:txBody>
                  <a:tcPr/>
                </a:tc>
                <a:extLst>
                  <a:ext uri="{0D108BD9-81ED-4DB2-BD59-A6C34878D82A}">
                    <a16:rowId xmlns="" xmlns:a16="http://schemas.microsoft.com/office/drawing/2014/main" val="10000"/>
                  </a:ext>
                </a:extLst>
              </a:tr>
              <a:tr h="370840">
                <a:tc>
                  <a:txBody>
                    <a:bodyPr/>
                    <a:lstStyle/>
                    <a:p>
                      <a:pPr marL="457200" indent="-457200">
                        <a:buFont typeface="+mj-lt"/>
                        <a:buAutoNum type="arabicPeriod"/>
                      </a:pPr>
                      <a:r>
                        <a:rPr lang="en-US" sz="2000" dirty="0" smtClean="0"/>
                        <a:t>Harmony with nature</a:t>
                      </a:r>
                    </a:p>
                    <a:p>
                      <a:pPr marL="457200" indent="-457200">
                        <a:buFont typeface="+mj-lt"/>
                        <a:buAutoNum type="arabicPeriod"/>
                      </a:pPr>
                      <a:endParaRPr lang="en-US" sz="2000" dirty="0" smtClean="0"/>
                    </a:p>
                    <a:p>
                      <a:pPr marL="457200" indent="-457200">
                        <a:buFont typeface="+mj-lt"/>
                        <a:buAutoNum type="arabicPeriod"/>
                      </a:pPr>
                      <a:r>
                        <a:rPr lang="en-US" sz="2000" dirty="0" smtClean="0"/>
                        <a:t>Soul and body united</a:t>
                      </a:r>
                    </a:p>
                    <a:p>
                      <a:pPr marL="457200" indent="-457200">
                        <a:buFont typeface="+mj-lt"/>
                        <a:buAutoNum type="arabicPeriod"/>
                      </a:pPr>
                      <a:endParaRPr lang="en-US" sz="2000" dirty="0" smtClean="0"/>
                    </a:p>
                    <a:p>
                      <a:pPr marL="457200" indent="-457200">
                        <a:buFont typeface="+mj-lt"/>
                        <a:buAutoNum type="arabicPeriod"/>
                      </a:pPr>
                      <a:r>
                        <a:rPr lang="en-US" sz="2000" dirty="0" smtClean="0"/>
                        <a:t>Feelings</a:t>
                      </a:r>
                      <a:r>
                        <a:rPr lang="en-US" sz="2000" baseline="0" dirty="0" smtClean="0"/>
                        <a:t> are important</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Education from the elders</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Leaders serve the people</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To be &gt; to have</a:t>
                      </a:r>
                      <a:endParaRPr lang="en-US" sz="2000" dirty="0"/>
                    </a:p>
                  </a:txBody>
                  <a:tcPr/>
                </a:tc>
                <a:tc>
                  <a:txBody>
                    <a:bodyPr/>
                    <a:lstStyle/>
                    <a:p>
                      <a:pPr marL="457200" indent="-457200">
                        <a:buFont typeface="+mj-lt"/>
                        <a:buAutoNum type="arabicPeriod"/>
                      </a:pPr>
                      <a:r>
                        <a:rPr lang="en-US" sz="2000" dirty="0" smtClean="0"/>
                        <a:t>Domination of nature</a:t>
                      </a:r>
                    </a:p>
                    <a:p>
                      <a:pPr marL="457200" indent="-457200">
                        <a:buFont typeface="+mj-lt"/>
                        <a:buAutoNum type="arabicPeriod"/>
                      </a:pPr>
                      <a:endParaRPr lang="en-US" sz="2000" dirty="0" smtClean="0"/>
                    </a:p>
                    <a:p>
                      <a:pPr marL="457200" indent="-457200">
                        <a:buFont typeface="+mj-lt"/>
                        <a:buAutoNum type="arabicPeriod"/>
                      </a:pPr>
                      <a:r>
                        <a:rPr lang="en-US" sz="2000" dirty="0" smtClean="0"/>
                        <a:t>Soul</a:t>
                      </a:r>
                      <a:r>
                        <a:rPr lang="en-US" sz="2000" baseline="0" dirty="0" smtClean="0"/>
                        <a:t> and body are divided</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Feelings must be rationalized</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Educations from the professionals</a:t>
                      </a:r>
                    </a:p>
                    <a:p>
                      <a:pPr marL="457200" indent="-457200">
                        <a:buFont typeface="+mj-lt"/>
                        <a:buAutoNum type="arabicPeriod"/>
                      </a:pPr>
                      <a:r>
                        <a:rPr lang="en-US" sz="2000" baseline="0" dirty="0" smtClean="0"/>
                        <a:t>People serve the leaders</a:t>
                      </a:r>
                    </a:p>
                    <a:p>
                      <a:pPr marL="457200" indent="-457200">
                        <a:buFont typeface="+mj-lt"/>
                        <a:buAutoNum type="arabicPeriod"/>
                      </a:pPr>
                      <a:endParaRPr lang="en-US" sz="2000" baseline="0" dirty="0" smtClean="0"/>
                    </a:p>
                    <a:p>
                      <a:pPr marL="457200" indent="-457200">
                        <a:buFont typeface="+mj-lt"/>
                        <a:buAutoNum type="arabicPeriod"/>
                      </a:pPr>
                      <a:r>
                        <a:rPr lang="en-US" sz="2000" baseline="0" dirty="0" smtClean="0"/>
                        <a:t>To have &gt; to be </a:t>
                      </a:r>
                      <a:endParaRPr lang="en-US" sz="2000" dirty="0"/>
                    </a:p>
                  </a:txBody>
                  <a:tcPr/>
                </a:tc>
                <a:extLst>
                  <a:ext uri="{0D108BD9-81ED-4DB2-BD59-A6C34878D82A}">
                    <a16:rowId xmlns=""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fld id="{48967F36-0B61-F749-ACDB-F36D75792314}" type="slidenum">
              <a:rPr lang="en-US" noProof="0" smtClean="0"/>
              <a:pPr/>
              <a:t>5</a:t>
            </a:fld>
            <a:endParaRPr lang="en-US" noProof="0" dirty="0"/>
          </a:p>
        </p:txBody>
      </p:sp>
      <p:sp>
        <p:nvSpPr>
          <p:cNvPr id="5" name="Rectangle 4"/>
          <p:cNvSpPr/>
          <p:nvPr/>
        </p:nvSpPr>
        <p:spPr>
          <a:xfrm>
            <a:off x="983672" y="6449824"/>
            <a:ext cx="5458691" cy="246221"/>
          </a:xfrm>
          <a:prstGeom prst="rect">
            <a:avLst/>
          </a:prstGeom>
        </p:spPr>
        <p:txBody>
          <a:bodyPr wrap="square">
            <a:spAutoFit/>
          </a:bodyPr>
          <a:lstStyle/>
          <a:p>
            <a:r>
              <a:rPr lang="en-US" sz="1000" dirty="0" smtClean="0">
                <a:latin typeface="Arial" panose="020B0604020202020204" pitchFamily="34" charset="0"/>
                <a:cs typeface="Arial" panose="020B0604020202020204" pitchFamily="34" charset="0"/>
              </a:rPr>
              <a:t>Source: Mulvad G. Circumpolar </a:t>
            </a:r>
            <a:r>
              <a:rPr lang="en-US" sz="1000" dirty="0">
                <a:latin typeface="Arial" panose="020B0604020202020204" pitchFamily="34" charset="0"/>
                <a:cs typeface="Arial" panose="020B0604020202020204" pitchFamily="34" charset="0"/>
              </a:rPr>
              <a:t>Mental Wellness Symposium. Igualuit, Canada. 2015.</a:t>
            </a:r>
          </a:p>
        </p:txBody>
      </p:sp>
    </p:spTree>
    <p:extLst>
      <p:ext uri="{BB962C8B-B14F-4D97-AF65-F5344CB8AC3E}">
        <p14:creationId xmlns="" xmlns:p14="http://schemas.microsoft.com/office/powerpoint/2010/main" val="3815713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Sources of water in the Arctic</a:t>
            </a:r>
            <a:endParaRPr lang="ru-RU" dirty="0"/>
          </a:p>
        </p:txBody>
      </p:sp>
      <p:sp>
        <p:nvSpPr>
          <p:cNvPr id="3" name="Содержимое 2"/>
          <p:cNvSpPr>
            <a:spLocks noGrp="1"/>
          </p:cNvSpPr>
          <p:nvPr>
            <p:ph idx="1"/>
          </p:nvPr>
        </p:nvSpPr>
        <p:spPr/>
        <p:txBody>
          <a:bodyPr>
            <a:normAutofit/>
          </a:bodyPr>
          <a:lstStyle/>
          <a:p>
            <a:r>
              <a:rPr lang="en-US" sz="2400" dirty="0" smtClean="0"/>
              <a:t>Rivers </a:t>
            </a:r>
          </a:p>
          <a:p>
            <a:r>
              <a:rPr lang="en-US" sz="2400" dirty="0" smtClean="0"/>
              <a:t>Lakes</a:t>
            </a:r>
          </a:p>
          <a:p>
            <a:r>
              <a:rPr lang="en-US" sz="2400" dirty="0" smtClean="0"/>
              <a:t>Snow and ice</a:t>
            </a:r>
          </a:p>
          <a:p>
            <a:r>
              <a:rPr lang="en-US" sz="2400" dirty="0" smtClean="0"/>
              <a:t>Rains</a:t>
            </a:r>
          </a:p>
          <a:p>
            <a:endParaRPr lang="ru-RU" sz="3200" dirty="0"/>
          </a:p>
        </p:txBody>
      </p:sp>
      <p:pic>
        <p:nvPicPr>
          <p:cNvPr id="25602" name="Picture 2" descr="ÐÐ¾ÑÐ¾Ð¶ÐµÐµ Ð¸Ð·Ð¾Ð±ÑÐ°Ð¶ÐµÐ½Ð¸Ðµ"/>
          <p:cNvPicPr>
            <a:picLocks noChangeAspect="1" noChangeArrowheads="1"/>
          </p:cNvPicPr>
          <p:nvPr/>
        </p:nvPicPr>
        <p:blipFill>
          <a:blip r:embed="rId2"/>
          <a:srcRect/>
          <a:stretch>
            <a:fillRect/>
          </a:stretch>
        </p:blipFill>
        <p:spPr bwMode="auto">
          <a:xfrm>
            <a:off x="512413" y="3782504"/>
            <a:ext cx="4472181" cy="275211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Sources of drinking water in the Arctic</a:t>
            </a:r>
            <a:endParaRPr lang="ru-RU" dirty="0"/>
          </a:p>
        </p:txBody>
      </p:sp>
      <p:pic>
        <p:nvPicPr>
          <p:cNvPr id="3074" name="Picture 2"/>
          <p:cNvPicPr>
            <a:picLocks noGrp="1" noChangeAspect="1" noChangeArrowheads="1"/>
          </p:cNvPicPr>
          <p:nvPr>
            <p:ph idx="1"/>
          </p:nvPr>
        </p:nvPicPr>
        <p:blipFill>
          <a:blip r:embed="rId2"/>
          <a:srcRect/>
          <a:stretch>
            <a:fillRect/>
          </a:stretch>
        </p:blipFill>
        <p:spPr bwMode="auto">
          <a:xfrm>
            <a:off x="670300" y="1754420"/>
            <a:ext cx="3232150" cy="267335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884234" y="1754420"/>
            <a:ext cx="3913612" cy="2610939"/>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2895599" y="3958683"/>
            <a:ext cx="3580007" cy="2685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Indigenous values of water  </a:t>
            </a:r>
            <a:endParaRPr lang="ru-RU" dirty="0"/>
          </a:p>
        </p:txBody>
      </p:sp>
      <p:sp>
        <p:nvSpPr>
          <p:cNvPr id="3" name="Содержимое 2"/>
          <p:cNvSpPr>
            <a:spLocks noGrp="1"/>
          </p:cNvSpPr>
          <p:nvPr>
            <p:ph idx="1"/>
          </p:nvPr>
        </p:nvSpPr>
        <p:spPr/>
        <p:txBody>
          <a:bodyPr>
            <a:normAutofit/>
          </a:bodyPr>
          <a:lstStyle/>
          <a:p>
            <a:r>
              <a:rPr lang="en-US" sz="2400" dirty="0" smtClean="0"/>
              <a:t>Water is source of life and food </a:t>
            </a:r>
          </a:p>
          <a:p>
            <a:r>
              <a:rPr lang="en-US" sz="2400" dirty="0" smtClean="0"/>
              <a:t>Water is health </a:t>
            </a:r>
          </a:p>
          <a:p>
            <a:r>
              <a:rPr lang="en-US" sz="2400" dirty="0" smtClean="0"/>
              <a:t>Water is communication (logistics)</a:t>
            </a:r>
          </a:p>
          <a:p>
            <a:r>
              <a:rPr lang="en-US" sz="2400" dirty="0" smtClean="0"/>
              <a:t>Water is home of spirits (religion and spiritual value)</a:t>
            </a:r>
            <a:endParaRPr lang="ru-RU"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ru-RU" sz="3100" dirty="0" smtClean="0"/>
              <a:t> </a:t>
            </a:r>
            <a:r>
              <a:rPr lang="en-US" sz="3100" dirty="0" smtClean="0"/>
              <a:t/>
            </a:r>
            <a:br>
              <a:rPr lang="en-US" sz="3100" dirty="0" smtClean="0"/>
            </a:br>
            <a:r>
              <a:rPr lang="en-US" sz="3100" dirty="0" smtClean="0"/>
              <a:t>Role of sacred places</a:t>
            </a:r>
            <a:endParaRPr lang="ru-RU" sz="3100" dirty="0"/>
          </a:p>
        </p:txBody>
      </p:sp>
      <p:sp>
        <p:nvSpPr>
          <p:cNvPr id="3" name="Содержимое 2"/>
          <p:cNvSpPr>
            <a:spLocks noGrp="1"/>
          </p:cNvSpPr>
          <p:nvPr>
            <p:ph idx="1"/>
          </p:nvPr>
        </p:nvSpPr>
        <p:spPr>
          <a:xfrm>
            <a:off x="387802" y="1751182"/>
            <a:ext cx="4035515" cy="5106817"/>
          </a:xfrm>
        </p:spPr>
        <p:txBody>
          <a:bodyPr>
            <a:normAutofit lnSpcReduction="10000"/>
          </a:bodyPr>
          <a:lstStyle/>
          <a:p>
            <a:pPr>
              <a:buNone/>
            </a:pPr>
            <a:r>
              <a:rPr lang="en-US" dirty="0" smtClean="0"/>
              <a:t>1) Places of sacrifice to the gods near the settlements</a:t>
            </a:r>
          </a:p>
          <a:p>
            <a:pPr>
              <a:buNone/>
            </a:pPr>
            <a:r>
              <a:rPr lang="en-US" dirty="0" smtClean="0"/>
              <a:t>2) Revered hills</a:t>
            </a:r>
          </a:p>
          <a:p>
            <a:pPr>
              <a:buNone/>
            </a:pPr>
            <a:r>
              <a:rPr lang="en-US" dirty="0" smtClean="0"/>
              <a:t>3) The revered islands, including temporary ones (with a decrease in the water level in the river)</a:t>
            </a:r>
          </a:p>
          <a:p>
            <a:pPr>
              <a:buNone/>
            </a:pPr>
            <a:r>
              <a:rPr lang="en-US" dirty="0" smtClean="0"/>
              <a:t>4) Sacred sites of rivers (a whirlpool where the “spirits-owners” live)</a:t>
            </a:r>
          </a:p>
          <a:p>
            <a:pPr>
              <a:buNone/>
            </a:pPr>
            <a:r>
              <a:rPr lang="en-US" dirty="0" smtClean="0"/>
              <a:t>5) Forbidden territories (where “spirits dangerous for people” live), incl. water reservoirs. There you can not walk, harvest, make noise, fish and hunt, go ashore. </a:t>
            </a:r>
          </a:p>
          <a:p>
            <a:pPr>
              <a:buNone/>
            </a:pPr>
            <a:endParaRPr lang="ru-RU" dirty="0" smtClean="0"/>
          </a:p>
          <a:p>
            <a:pPr>
              <a:buNone/>
            </a:pPr>
            <a:r>
              <a:rPr lang="en-US" dirty="0" smtClean="0"/>
              <a:t>We know </a:t>
            </a:r>
            <a:r>
              <a:rPr lang="ru-RU" dirty="0" smtClean="0"/>
              <a:t>718</a:t>
            </a:r>
            <a:r>
              <a:rPr lang="en-US" dirty="0" smtClean="0"/>
              <a:t> sacred places in Arctic Russia</a:t>
            </a:r>
            <a:r>
              <a:rPr lang="ru-RU" dirty="0" smtClean="0"/>
              <a:t>, </a:t>
            </a:r>
            <a:r>
              <a:rPr lang="en-US" dirty="0" smtClean="0"/>
              <a:t>including </a:t>
            </a:r>
            <a:r>
              <a:rPr lang="ru-RU" dirty="0" smtClean="0"/>
              <a:t>87 </a:t>
            </a:r>
            <a:r>
              <a:rPr lang="en-US" dirty="0" smtClean="0"/>
              <a:t>burial places,</a:t>
            </a:r>
            <a:endParaRPr lang="ru-RU" dirty="0" smtClean="0"/>
          </a:p>
          <a:p>
            <a:pPr>
              <a:buNone/>
            </a:pPr>
            <a:r>
              <a:rPr lang="ru-RU" dirty="0" smtClean="0"/>
              <a:t>177 </a:t>
            </a:r>
            <a:r>
              <a:rPr lang="en-US" dirty="0" smtClean="0"/>
              <a:t>places are protected by the state. </a:t>
            </a:r>
            <a:r>
              <a:rPr lang="ru-RU" dirty="0" smtClean="0"/>
              <a:t> </a:t>
            </a:r>
            <a:endParaRPr lang="ru-RU" dirty="0"/>
          </a:p>
        </p:txBody>
      </p:sp>
      <p:pic>
        <p:nvPicPr>
          <p:cNvPr id="1026" name="Picture 2"/>
          <p:cNvPicPr>
            <a:picLocks noChangeAspect="1" noChangeArrowheads="1"/>
          </p:cNvPicPr>
          <p:nvPr/>
        </p:nvPicPr>
        <p:blipFill>
          <a:blip r:embed="rId3"/>
          <a:srcRect/>
          <a:stretch>
            <a:fillRect/>
          </a:stretch>
        </p:blipFill>
        <p:spPr bwMode="auto">
          <a:xfrm>
            <a:off x="4423317" y="1751183"/>
            <a:ext cx="4267200"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l_bilde_engelsk (1)">
  <a:themeElements>
    <a:clrScheme name="Egendefinert 5">
      <a:dk1>
        <a:sysClr val="windowText" lastClr="000000"/>
      </a:dk1>
      <a:lt1>
        <a:sysClr val="window" lastClr="FFFFFF"/>
      </a:lt1>
      <a:dk2>
        <a:srgbClr val="00617F"/>
      </a:dk2>
      <a:lt2>
        <a:srgbClr val="EEECE1"/>
      </a:lt2>
      <a:accent1>
        <a:srgbClr val="00617F"/>
      </a:accent1>
      <a:accent2>
        <a:srgbClr val="CB343B"/>
      </a:accent2>
      <a:accent3>
        <a:srgbClr val="15718F"/>
      </a:accent3>
      <a:accent4>
        <a:srgbClr val="59A1A2"/>
      </a:accent4>
      <a:accent5>
        <a:srgbClr val="26828C"/>
      </a:accent5>
      <a:accent6>
        <a:srgbClr val="DE7C00"/>
      </a:accent6>
      <a:hlink>
        <a:srgbClr val="007396"/>
      </a:hlink>
      <a:folHlink>
        <a:srgbClr val="A6BB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Mal_bilde_engelsk (1)</Template>
  <TotalTime>1458</TotalTime>
  <Words>2316</Words>
  <Application>Microsoft Office PowerPoint</Application>
  <PresentationFormat>Экран (4:3)</PresentationFormat>
  <Paragraphs>241</Paragraphs>
  <Slides>21</Slides>
  <Notes>14</Notes>
  <HiddenSlides>2</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Mal_bilde_engelsk (1)</vt:lpstr>
      <vt:lpstr>WATER, FOOD AND INDIGENOUS CULTURE</vt:lpstr>
      <vt:lpstr>Indigenous peoples of the World</vt:lpstr>
      <vt:lpstr>Indigenous people (UN definition)</vt:lpstr>
      <vt:lpstr>Indigenous people of the Russian Arctic</vt:lpstr>
      <vt:lpstr>Cultural values of indigenous people</vt:lpstr>
      <vt:lpstr>Sources of water in the Arctic</vt:lpstr>
      <vt:lpstr>Sources of drinking water in the Arctic</vt:lpstr>
      <vt:lpstr>Indigenous values of water  </vt:lpstr>
      <vt:lpstr>       Role of sacred places</vt:lpstr>
      <vt:lpstr>Food values of Arctic indigenous people</vt:lpstr>
      <vt:lpstr>Two types of diet</vt:lpstr>
      <vt:lpstr>Use of natural plants </vt:lpstr>
      <vt:lpstr>Risks of infectious and parasitic diseases</vt:lpstr>
      <vt:lpstr>Exotic and unsafe examples of Arctic indigenous food (“calorizators”)</vt:lpstr>
      <vt:lpstr>Fresh reindeer meat and blood (“uibarat”, “aiburdat”)</vt:lpstr>
      <vt:lpstr>Fermented and stored reindeer meat, seal or walrus “Kopalkhen” (contain of cadaveric alcahoids – ptomains!)</vt:lpstr>
      <vt:lpstr>Fresh frozen fish and meat “Stroganina” (contain parasites!) - 172 kkal/100 g</vt:lpstr>
      <vt:lpstr>Other examples</vt:lpstr>
      <vt:lpstr>Health impact and food changes </vt:lpstr>
      <vt:lpstr>Literature</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asus</cp:lastModifiedBy>
  <cp:revision>172</cp:revision>
  <dcterms:created xsi:type="dcterms:W3CDTF">2014-05-21T14:30:19Z</dcterms:created>
  <dcterms:modified xsi:type="dcterms:W3CDTF">2018-06-20T13:11:15Z</dcterms:modified>
</cp:coreProperties>
</file>