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2" r:id="rId1"/>
  </p:sldMasterIdLst>
  <p:notesMasterIdLst>
    <p:notesMasterId r:id="rId13"/>
  </p:notesMasterIdLst>
  <p:handoutMasterIdLst>
    <p:handoutMasterId r:id="rId14"/>
  </p:handoutMasterIdLst>
  <p:sldIdLst>
    <p:sldId id="339" r:id="rId2"/>
    <p:sldId id="363" r:id="rId3"/>
    <p:sldId id="354" r:id="rId4"/>
    <p:sldId id="355" r:id="rId5"/>
    <p:sldId id="362" r:id="rId6"/>
    <p:sldId id="358" r:id="rId7"/>
    <p:sldId id="359" r:id="rId8"/>
    <p:sldId id="357" r:id="rId9"/>
    <p:sldId id="360" r:id="rId10"/>
    <p:sldId id="356" r:id="rId11"/>
    <p:sldId id="364" r:id="rId12"/>
  </p:sldIdLst>
  <p:sldSz cx="12190413" cy="6858000"/>
  <p:notesSz cx="6858000" cy="9144000"/>
  <p:custDataLst>
    <p:tags r:id="rId15"/>
  </p:custDataLst>
  <p:defaultTextStyle>
    <a:defPPr>
      <a:defRPr lang="da-DK"/>
    </a:defPPr>
    <a:lvl1pPr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12">
          <p15:clr>
            <a:srgbClr val="A4A3A4"/>
          </p15:clr>
        </p15:guide>
        <p15:guide id="2" orient="horz" pos="3884">
          <p15:clr>
            <a:srgbClr val="A4A3A4"/>
          </p15:clr>
        </p15:guide>
        <p15:guide id="3" pos="385">
          <p15:clr>
            <a:srgbClr val="A4A3A4"/>
          </p15:clr>
        </p15:guide>
        <p15:guide id="4" pos="2789">
          <p15:clr>
            <a:srgbClr val="A4A3A4"/>
          </p15:clr>
        </p15:guide>
        <p15:guide id="5" pos="2880">
          <p15:clr>
            <a:srgbClr val="A4A3A4"/>
          </p15:clr>
        </p15:guide>
        <p15:guide id="6" pos="5281">
          <p15:clr>
            <a:srgbClr val="A4A3A4"/>
          </p15:clr>
        </p15:guide>
        <p15:guide id="7" orient="horz" pos="913">
          <p15:clr>
            <a:srgbClr val="A4A3A4"/>
          </p15:clr>
        </p15:guide>
        <p15:guide id="8" orient="horz" pos="3929">
          <p15:clr>
            <a:srgbClr val="A4A3A4"/>
          </p15:clr>
        </p15:guide>
        <p15:guide id="9" pos="392">
          <p15:clr>
            <a:srgbClr val="A4A3A4"/>
          </p15:clr>
        </p15:guide>
        <p15:guide id="10" pos="3771">
          <p15:clr>
            <a:srgbClr val="A4A3A4"/>
          </p15:clr>
        </p15:guide>
        <p15:guide id="11" pos="3954">
          <p15:clr>
            <a:srgbClr val="A4A3A4"/>
          </p15:clr>
        </p15:guide>
        <p15:guide id="12" pos="7040">
          <p15:clr>
            <a:srgbClr val="A4A3A4"/>
          </p15:clr>
        </p15:guide>
        <p15:guide id="13" pos="73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FFCC00"/>
    <a:srgbClr val="FF6600"/>
    <a:srgbClr val="FF0000"/>
    <a:srgbClr val="990000"/>
    <a:srgbClr val="FF0099"/>
    <a:srgbClr val="CC3399"/>
    <a:srgbClr val="660066"/>
    <a:srgbClr val="66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5" autoAdjust="0"/>
  </p:normalViewPr>
  <p:slideViewPr>
    <p:cSldViewPr showGuides="1">
      <p:cViewPr varScale="1">
        <p:scale>
          <a:sx n="67" d="100"/>
          <a:sy n="67" d="100"/>
        </p:scale>
        <p:origin x="124" y="44"/>
      </p:cViewPr>
      <p:guideLst>
        <p:guide orient="horz" pos="1012"/>
        <p:guide orient="horz" pos="3884"/>
        <p:guide pos="385"/>
        <p:guide pos="2789"/>
        <p:guide pos="2880"/>
        <p:guide pos="5281"/>
        <p:guide orient="horz" pos="913"/>
        <p:guide orient="horz" pos="3929"/>
        <p:guide pos="392"/>
        <p:guide pos="3771"/>
        <p:guide pos="3954"/>
        <p:guide pos="7040"/>
        <p:guide pos="73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491ECFBD-4A0D-4BCF-98A8-E205F44719BF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72809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C734BB09-483B-4C4B-A5A4-C02A22055B01}" type="slidenum">
              <a:rPr lang="da-DK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7783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71119-0B01-42D3-82D2-42321AAABEF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131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5207" y="6477000"/>
            <a:ext cx="3959769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2694" y="6477000"/>
            <a:ext cx="407947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-14069"/>
            <a:ext cx="12190413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2300" y="1295400"/>
            <a:ext cx="8725800" cy="838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 err="1"/>
              <a:t>Click</a:t>
            </a:r>
            <a:r>
              <a:rPr lang="en-GB" noProof="0" dirty="0"/>
              <a:t> to </a:t>
            </a:r>
            <a:r>
              <a:rPr lang="en-GB" noProof="0" dirty="0" err="1"/>
              <a:t>edit</a:t>
            </a:r>
            <a:r>
              <a:rPr lang="en-GB" noProof="0" dirty="0"/>
              <a:t> Master </a:t>
            </a:r>
            <a:r>
              <a:rPr lang="en-GB" noProof="0" dirty="0" err="1"/>
              <a:t>title</a:t>
            </a:r>
            <a:r>
              <a:rPr lang="en-GB" noProof="0" dirty="0"/>
              <a:t> style</a:t>
            </a:r>
            <a:endParaRPr lang="en-GB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2300" y="2286000"/>
            <a:ext cx="8723683" cy="17526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 err="1"/>
              <a:t>Click</a:t>
            </a:r>
            <a:r>
              <a:rPr lang="en-GB" noProof="0" dirty="0"/>
              <a:t> to </a:t>
            </a:r>
            <a:r>
              <a:rPr lang="en-GB" noProof="0" dirty="0" err="1"/>
              <a:t>edit</a:t>
            </a:r>
            <a:r>
              <a:rPr lang="en-GB" noProof="0" dirty="0"/>
              <a:t> Master </a:t>
            </a:r>
            <a:r>
              <a:rPr lang="en-GB" noProof="0" dirty="0" err="1"/>
              <a:t>subtitle</a:t>
            </a:r>
            <a:r>
              <a:rPr lang="en-GB" noProof="0" dirty="0"/>
              <a:t> style</a:t>
            </a:r>
            <a:endParaRPr lang="en-GB"/>
          </a:p>
        </p:txBody>
      </p:sp>
      <p:pic>
        <p:nvPicPr>
          <p:cNvPr id="1290510879" name="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800" y="6030000"/>
            <a:ext cx="5112617" cy="626400"/>
          </a:xfrm>
          <a:prstGeom prst="rect">
            <a:avLst/>
          </a:prstGeom>
        </p:spPr>
      </p:pic>
      <p:pic>
        <p:nvPicPr>
          <p:cNvPr id="1207372461" name="Fris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49600" y="3394800"/>
            <a:ext cx="5040000" cy="2340000"/>
          </a:xfrm>
          <a:prstGeom prst="rect">
            <a:avLst/>
          </a:prstGeom>
        </p:spPr>
      </p:pic>
      <p:pic>
        <p:nvPicPr>
          <p:cNvPr id="13" name="Picture 4" descr="DTU Corporate logo_F_A0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465" y="279398"/>
            <a:ext cx="485265" cy="70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214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Click</a:t>
            </a:r>
            <a:r>
              <a:rPr lang="en-GB" dirty="0"/>
              <a:t> to </a:t>
            </a:r>
            <a:r>
              <a:rPr lang="en-GB" dirty="0" err="1"/>
              <a:t>edit</a:t>
            </a:r>
            <a:r>
              <a:rPr lang="en-GB" dirty="0"/>
              <a:t> Master </a:t>
            </a:r>
            <a:r>
              <a:rPr lang="en-GB" dirty="0" err="1"/>
              <a:t>title</a:t>
            </a:r>
            <a:r>
              <a:rPr lang="en-GB" dirty="0"/>
              <a:t>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Edit Master </a:t>
            </a:r>
            <a:r>
              <a:rPr lang="en-GB" dirty="0" err="1"/>
              <a:t>text</a:t>
            </a:r>
            <a:r>
              <a:rPr lang="en-GB" dirty="0"/>
              <a:t> styles</a:t>
            </a:r>
            <a:endParaRPr lang="en-GB"/>
          </a:p>
          <a:p>
            <a:pPr lvl="1"/>
            <a:r>
              <a:rPr lang="en-GB" dirty="0"/>
              <a:t>Second </a:t>
            </a:r>
            <a:r>
              <a:rPr lang="en-GB" dirty="0" err="1"/>
              <a:t>level</a:t>
            </a:r>
            <a:endParaRPr lang="en-GB" dirty="0"/>
          </a:p>
          <a:p>
            <a:pPr lvl="2"/>
            <a:r>
              <a:rPr lang="en-GB" dirty="0"/>
              <a:t>Third </a:t>
            </a:r>
            <a:r>
              <a:rPr lang="en-GB" dirty="0" err="1"/>
              <a:t>level</a:t>
            </a:r>
            <a:endParaRPr lang="en-GB" dirty="0"/>
          </a:p>
          <a:p>
            <a:pPr lvl="3"/>
            <a:r>
              <a:rPr lang="en-GB" dirty="0" err="1"/>
              <a:t>Fourth</a:t>
            </a:r>
            <a:r>
              <a:rPr lang="en-GB" dirty="0"/>
              <a:t> </a:t>
            </a:r>
            <a:r>
              <a:rPr lang="en-GB" dirty="0" err="1"/>
              <a:t>level</a:t>
            </a:r>
            <a:endParaRPr lang="en-GB" dirty="0"/>
          </a:p>
          <a:p>
            <a:pPr lvl="4"/>
            <a:r>
              <a:rPr lang="en-GB" dirty="0"/>
              <a:t>Fifth </a:t>
            </a:r>
            <a:r>
              <a:rPr lang="en-GB" dirty="0" err="1"/>
              <a:t>level</a:t>
            </a:r>
            <a:endParaRPr lang="en-GB" dirty="0"/>
          </a:p>
        </p:txBody>
      </p:sp>
      <p:sp>
        <p:nvSpPr>
          <p:cNvPr id="4" name="Date_CustomB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June 2018</a:t>
            </a:r>
            <a:endParaRPr lang="en-GB" dirty="0"/>
          </a:p>
        </p:txBody>
      </p:sp>
      <p:sp>
        <p:nvSpPr>
          <p:cNvPr id="5" name="FLD_Presentation 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774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48616"/>
            <a:ext cx="10563358" cy="1143000"/>
          </a:xfrm>
        </p:spPr>
        <p:txBody>
          <a:bodyPr/>
          <a:lstStyle/>
          <a:p>
            <a:r>
              <a:rPr lang="en-GB" dirty="0" err="1"/>
              <a:t>Click</a:t>
            </a:r>
            <a:r>
              <a:rPr lang="en-GB" dirty="0"/>
              <a:t> to </a:t>
            </a:r>
            <a:r>
              <a:rPr lang="en-GB" dirty="0" err="1"/>
              <a:t>edit</a:t>
            </a:r>
            <a:r>
              <a:rPr lang="en-GB" dirty="0"/>
              <a:t> Master </a:t>
            </a:r>
            <a:r>
              <a:rPr lang="en-GB" dirty="0" err="1"/>
              <a:t>title</a:t>
            </a:r>
            <a:r>
              <a:rPr lang="en-GB" dirty="0"/>
              <a:t>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2301" y="1449388"/>
            <a:ext cx="5364162" cy="47879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Edit Master </a:t>
            </a:r>
            <a:r>
              <a:rPr lang="en-GB" dirty="0" err="1"/>
              <a:t>text</a:t>
            </a:r>
            <a:r>
              <a:rPr lang="en-GB" dirty="0"/>
              <a:t> styles</a:t>
            </a:r>
            <a:endParaRPr lang="en-GB"/>
          </a:p>
          <a:p>
            <a:pPr lvl="1"/>
            <a:r>
              <a:rPr lang="en-GB" dirty="0"/>
              <a:t>Second </a:t>
            </a:r>
            <a:r>
              <a:rPr lang="en-GB" dirty="0" err="1"/>
              <a:t>level</a:t>
            </a:r>
            <a:endParaRPr lang="en-GB" dirty="0"/>
          </a:p>
          <a:p>
            <a:pPr lvl="2"/>
            <a:r>
              <a:rPr lang="en-GB" dirty="0"/>
              <a:t>Third </a:t>
            </a:r>
            <a:r>
              <a:rPr lang="en-GB" dirty="0" err="1"/>
              <a:t>level</a:t>
            </a:r>
            <a:endParaRPr lang="en-GB" dirty="0"/>
          </a:p>
          <a:p>
            <a:pPr lvl="3"/>
            <a:r>
              <a:rPr lang="en-GB" dirty="0" err="1"/>
              <a:t>Fourth</a:t>
            </a:r>
            <a:r>
              <a:rPr lang="en-GB" dirty="0"/>
              <a:t> </a:t>
            </a:r>
            <a:r>
              <a:rPr lang="en-GB" dirty="0" err="1"/>
              <a:t>level</a:t>
            </a:r>
            <a:endParaRPr lang="en-GB" dirty="0"/>
          </a:p>
          <a:p>
            <a:pPr lvl="4"/>
            <a:r>
              <a:rPr lang="en-GB" dirty="0"/>
              <a:t>Fifth </a:t>
            </a:r>
            <a:r>
              <a:rPr lang="en-GB" dirty="0" err="1"/>
              <a:t>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6974" y="1449388"/>
            <a:ext cx="5362575" cy="47879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Edit Master </a:t>
            </a:r>
            <a:r>
              <a:rPr lang="en-GB" dirty="0" err="1"/>
              <a:t>text</a:t>
            </a:r>
            <a:r>
              <a:rPr lang="en-GB" dirty="0"/>
              <a:t> styles</a:t>
            </a:r>
            <a:endParaRPr lang="en-GB"/>
          </a:p>
          <a:p>
            <a:pPr lvl="1"/>
            <a:r>
              <a:rPr lang="en-GB" dirty="0"/>
              <a:t>Second </a:t>
            </a:r>
            <a:r>
              <a:rPr lang="en-GB" dirty="0" err="1"/>
              <a:t>level</a:t>
            </a:r>
            <a:endParaRPr lang="en-GB" dirty="0"/>
          </a:p>
          <a:p>
            <a:pPr lvl="2"/>
            <a:r>
              <a:rPr lang="en-GB" dirty="0"/>
              <a:t>Third </a:t>
            </a:r>
            <a:r>
              <a:rPr lang="en-GB" dirty="0" err="1"/>
              <a:t>level</a:t>
            </a:r>
            <a:endParaRPr lang="en-GB" dirty="0"/>
          </a:p>
          <a:p>
            <a:pPr lvl="3"/>
            <a:r>
              <a:rPr lang="en-GB" dirty="0" err="1"/>
              <a:t>Fourth</a:t>
            </a:r>
            <a:r>
              <a:rPr lang="en-GB" dirty="0"/>
              <a:t> </a:t>
            </a:r>
            <a:r>
              <a:rPr lang="en-GB" dirty="0" err="1"/>
              <a:t>level</a:t>
            </a:r>
            <a:endParaRPr lang="en-GB" dirty="0"/>
          </a:p>
          <a:p>
            <a:pPr lvl="4"/>
            <a:r>
              <a:rPr lang="en-GB" dirty="0"/>
              <a:t>Fifth </a:t>
            </a:r>
            <a:r>
              <a:rPr lang="en-GB" dirty="0" err="1"/>
              <a:t>level</a:t>
            </a:r>
            <a:endParaRPr lang="en-GB" dirty="0"/>
          </a:p>
        </p:txBody>
      </p:sp>
      <p:sp>
        <p:nvSpPr>
          <p:cNvPr id="5" name="Date_CustomB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June 2018</a:t>
            </a:r>
            <a:endParaRPr lang="en-GB" dirty="0"/>
          </a:p>
        </p:txBody>
      </p:sp>
      <p:sp>
        <p:nvSpPr>
          <p:cNvPr id="6" name="FLD_Presentation 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10" name="Pladsholder til dias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3097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Click</a:t>
            </a:r>
            <a:r>
              <a:rPr lang="en-GB" dirty="0"/>
              <a:t> to </a:t>
            </a:r>
            <a:r>
              <a:rPr lang="en-GB" dirty="0" err="1"/>
              <a:t>edit</a:t>
            </a:r>
            <a:r>
              <a:rPr lang="en-GB" dirty="0"/>
              <a:t> Master </a:t>
            </a:r>
            <a:r>
              <a:rPr lang="en-GB" dirty="0" err="1"/>
              <a:t>title</a:t>
            </a:r>
            <a:r>
              <a:rPr lang="en-GB" dirty="0"/>
              <a:t> style</a:t>
            </a:r>
            <a:endParaRPr lang="en-GB"/>
          </a:p>
        </p:txBody>
      </p:sp>
      <p:sp>
        <p:nvSpPr>
          <p:cNvPr id="3" name="Date_CustomB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June 2018</a:t>
            </a:r>
            <a:endParaRPr lang="en-GB" dirty="0"/>
          </a:p>
        </p:txBody>
      </p:sp>
      <p:sp>
        <p:nvSpPr>
          <p:cNvPr id="4" name="FLD_Presentation 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45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CustomB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June 2018</a:t>
            </a:r>
            <a:endParaRPr lang="en-GB" dirty="0"/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926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CustomB"/>
          <p:cNvSpPr>
            <a:spLocks noGrp="1"/>
          </p:cNvSpPr>
          <p:nvPr>
            <p:ph type="dt" sz="half" idx="2"/>
          </p:nvPr>
        </p:nvSpPr>
        <p:spPr>
          <a:xfrm>
            <a:off x="9726307" y="6476999"/>
            <a:ext cx="19152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14 June 2018</a:t>
            </a:r>
            <a:endParaRPr lang="en-GB" dirty="0"/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3"/>
          </p:nvPr>
        </p:nvSpPr>
        <p:spPr>
          <a:xfrm>
            <a:off x="7420938" y="6477000"/>
            <a:ext cx="2305369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22300" y="6477000"/>
            <a:ext cx="598341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000000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148616"/>
            <a:ext cx="1056335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2300" y="1449388"/>
            <a:ext cx="11017250" cy="479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3676" name="OFF_Workarea"/>
          <p:cNvSpPr>
            <a:spLocks noChangeArrowheads="1"/>
          </p:cNvSpPr>
          <p:nvPr/>
        </p:nvSpPr>
        <p:spPr bwMode="auto">
          <a:xfrm>
            <a:off x="1318511" y="6477000"/>
            <a:ext cx="610884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</a:pPr>
            <a:r>
              <a:rPr lang="en-GB" sz="900" b="1" dirty="0">
                <a:solidFill>
                  <a:srgbClr val="000000"/>
                </a:solidFill>
              </a:rPr>
              <a:t>DTU Civil Engineering, Technical University of Denmark</a:t>
            </a:r>
          </a:p>
        </p:txBody>
      </p:sp>
      <p:pic>
        <p:nvPicPr>
          <p:cNvPr id="23" name="Picture 4" descr="DTU Corporate logo_F_A0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465" y="279398"/>
            <a:ext cx="485265" cy="70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2"/>
          <p:cNvSpPr txBox="1"/>
          <p:nvPr userDrawn="1"/>
        </p:nvSpPr>
        <p:spPr>
          <a:xfrm>
            <a:off x="12425388" y="6244790"/>
            <a:ext cx="24547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1100" noProof="1">
                <a:solidFill>
                  <a:schemeClr val="bg2"/>
                </a:solidFill>
              </a:rPr>
              <a:t>Add or change </a:t>
            </a:r>
            <a:r>
              <a:rPr lang="da-DK" sz="1100" noProof="1">
                <a:solidFill>
                  <a:schemeClr val="bg2"/>
                </a:solidFill>
              </a:rPr>
              <a:t/>
            </a:r>
            <a:br>
              <a:rPr lang="da-DK" sz="1100" noProof="1">
                <a:solidFill>
                  <a:schemeClr val="bg2"/>
                </a:solidFill>
              </a:rPr>
            </a:br>
            <a:r>
              <a:rPr lang="en-GB" sz="1100" noProof="1">
                <a:solidFill>
                  <a:schemeClr val="bg2"/>
                </a:solidFill>
              </a:rPr>
              <a:t>Presentation Title or Date</a:t>
            </a:r>
            <a:endParaRPr lang="en-GB" dirty="0"/>
          </a:p>
          <a:p>
            <a:pPr>
              <a:spcBef>
                <a:spcPts val="0"/>
              </a:spcBef>
            </a:pPr>
            <a:r>
              <a:rPr lang="en-GB" sz="1100" noProof="1">
                <a:solidFill>
                  <a:schemeClr val="bg2"/>
                </a:solidFill>
              </a:rPr>
              <a:t>via ”Insert”; ”Header &amp; Footer”</a:t>
            </a:r>
            <a:endParaRPr lang="en-GB" dirty="0"/>
          </a:p>
        </p:txBody>
      </p:sp>
      <p:cxnSp>
        <p:nvCxnSpPr>
          <p:cNvPr id="11" name="Straight Connector 13"/>
          <p:cNvCxnSpPr/>
          <p:nvPr userDrawn="1"/>
        </p:nvCxnSpPr>
        <p:spPr bwMode="auto">
          <a:xfrm>
            <a:off x="12250613" y="6597352"/>
            <a:ext cx="19197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5470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88913" indent="-188913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rgbClr val="000000"/>
          </a:solidFill>
          <a:latin typeface="+mn-lt"/>
          <a:ea typeface="+mn-ea"/>
          <a:cs typeface="+mn-cs"/>
        </a:defRPr>
      </a:lvl1pPr>
      <a:lvl2pPr marL="574675" indent="-195263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rgbClr val="000000"/>
          </a:solidFill>
          <a:latin typeface="+mn-lt"/>
          <a:ea typeface="+mn-ea"/>
        </a:defRPr>
      </a:lvl2pPr>
      <a:lvl3pPr marL="1279525" indent="-2286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rgbClr val="000000"/>
          </a:solidFill>
          <a:latin typeface="+mn-lt"/>
          <a:ea typeface="+mn-ea"/>
        </a:defRPr>
      </a:lvl3pPr>
      <a:lvl4pPr marL="1698625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rgbClr val="000000"/>
          </a:solidFill>
          <a:latin typeface="+mn-lt"/>
          <a:ea typeface="+mn-ea"/>
        </a:defRPr>
      </a:lvl4pPr>
      <a:lvl5pPr marL="2117725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rgbClr val="000000"/>
          </a:solidFill>
          <a:latin typeface="+mn-lt"/>
          <a:ea typeface="+mn-ea"/>
        </a:defRPr>
      </a:lvl5pPr>
      <a:lvl6pPr marL="25749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21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3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5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tek.byg.dtu.dk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nukissiorfiit.gl/kundeservice/priser/?lang=da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Water supply in the north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Pernille Erland Jensen</a:t>
            </a:r>
          </a:p>
          <a:p>
            <a:r>
              <a:rPr lang="en-GB" dirty="0" smtClean="0"/>
              <a:t>Associate Professor</a:t>
            </a:r>
          </a:p>
          <a:p>
            <a:r>
              <a:rPr lang="en-GB" dirty="0" smtClean="0"/>
              <a:t>Head of studies BEng Arctic Technology</a:t>
            </a:r>
          </a:p>
          <a:p>
            <a:r>
              <a:rPr lang="en-GB" dirty="0" smtClean="0"/>
              <a:t>Department of Civil Engineering</a:t>
            </a:r>
          </a:p>
          <a:p>
            <a:r>
              <a:rPr lang="en-GB" dirty="0" smtClean="0"/>
              <a:t>Technical University of Denmark (DTU)</a:t>
            </a:r>
          </a:p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901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-381000"/>
            <a:ext cx="13008768" cy="813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609431" y="332656"/>
            <a:ext cx="66064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http://www.artek.byg.dtu.dk/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216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756" y="148616"/>
            <a:ext cx="8128812" cy="609660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0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15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supply in the North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1486389"/>
            <a:ext cx="6394449" cy="479583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422" y="2494836"/>
            <a:ext cx="2016224" cy="378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94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Current</a:t>
            </a:r>
            <a:r>
              <a:rPr lang="da-DK" dirty="0" smtClean="0"/>
              <a:t> situation in Greenland</a:t>
            </a:r>
            <a:endParaRPr lang="da-DK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478" y="1556792"/>
            <a:ext cx="11017250" cy="5987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3</a:t>
            </a:fld>
            <a:endParaRPr lang="da-DK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82" y="2155555"/>
            <a:ext cx="11405492" cy="136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74" y="3523875"/>
            <a:ext cx="11452403" cy="20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582" y="2789847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Kingdom of DK</a:t>
            </a:r>
            <a:endParaRPr lang="en-US" sz="1200" b="1" dirty="0"/>
          </a:p>
        </p:txBody>
      </p:sp>
      <p:sp>
        <p:nvSpPr>
          <p:cNvPr id="8" name="Rectangle 7"/>
          <p:cNvSpPr/>
          <p:nvPr/>
        </p:nvSpPr>
        <p:spPr>
          <a:xfrm>
            <a:off x="5907675" y="5721272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Hennessy, T. W., </a:t>
            </a:r>
            <a:r>
              <a:rPr lang="en-US" sz="1200" dirty="0" err="1"/>
              <a:t>Bressler</a:t>
            </a:r>
            <a:r>
              <a:rPr lang="en-US" sz="1200" dirty="0"/>
              <a:t>, J. M., 2017, Results of an Arctic Council survey on water and sanitation services in the Arctic, International Journal of Circumpolar Health, 77: 1421368, </a:t>
            </a:r>
            <a:r>
              <a:rPr lang="en-US" sz="1200" dirty="0" err="1"/>
              <a:t>doi</a:t>
            </a:r>
            <a:r>
              <a:rPr lang="en-US" sz="1200" dirty="0"/>
              <a:t>:  </a:t>
            </a:r>
            <a:r>
              <a:rPr lang="en-US" sz="1200" dirty="0" smtClean="0"/>
              <a:t>10.1080/22423982.2017.1421368.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7094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situation Greenland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Nukisiorfiit</a:t>
            </a:r>
            <a:r>
              <a:rPr lang="en-US" dirty="0" smtClean="0"/>
              <a:t> – a governmental owned company is responsible for water- and energy  supply in all of Greenland.</a:t>
            </a:r>
          </a:p>
          <a:p>
            <a:r>
              <a:rPr lang="en-US" dirty="0" smtClean="0"/>
              <a:t>Price of water has been tried differentiated for a period amongst settlements based on actual production costs, but 1</a:t>
            </a:r>
            <a:r>
              <a:rPr lang="en-US" baseline="30000" dirty="0" smtClean="0"/>
              <a:t>st</a:t>
            </a:r>
            <a:r>
              <a:rPr lang="en-US" dirty="0" smtClean="0"/>
              <a:t> of </a:t>
            </a:r>
            <a:r>
              <a:rPr lang="en-US" dirty="0" err="1" smtClean="0"/>
              <a:t>january</a:t>
            </a:r>
            <a:r>
              <a:rPr lang="en-US" dirty="0" smtClean="0"/>
              <a:t> went back to one-price system (=19DKK for 1000 </a:t>
            </a:r>
            <a:r>
              <a:rPr lang="en-US" dirty="0" err="1" smtClean="0"/>
              <a:t>litres</a:t>
            </a:r>
            <a:r>
              <a:rPr lang="en-US" dirty="0" smtClean="0"/>
              <a:t>).</a:t>
            </a:r>
          </a:p>
          <a:p>
            <a:r>
              <a:rPr lang="en-US" dirty="0" smtClean="0"/>
              <a:t>In the few larger towns having lover production costs than this the fish and seafood processing industry pay the lower cost-based prize (Nuuk, Sisimiut, </a:t>
            </a:r>
            <a:r>
              <a:rPr lang="en-US" dirty="0" err="1" smtClean="0"/>
              <a:t>Aasiaat</a:t>
            </a:r>
            <a:r>
              <a:rPr lang="en-US" dirty="0" smtClean="0"/>
              <a:t>, </a:t>
            </a:r>
            <a:r>
              <a:rPr lang="en-US" dirty="0" err="1" smtClean="0"/>
              <a:t>Ilulissat</a:t>
            </a:r>
            <a:r>
              <a:rPr lang="en-US" dirty="0" smtClean="0"/>
              <a:t>).</a:t>
            </a:r>
          </a:p>
          <a:p>
            <a:r>
              <a:rPr lang="en-US" dirty="0" smtClean="0"/>
              <a:t>All water quality data available online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1200" dirty="0">
                <a:hlinkClick r:id="rId2"/>
              </a:rPr>
              <a:t>https://www.nukissiorfiit.gl/kundeservice/priser/?</a:t>
            </a:r>
            <a:r>
              <a:rPr lang="en-US" sz="1200" dirty="0" smtClean="0">
                <a:hlinkClick r:id="rId2"/>
              </a:rPr>
              <a:t>lang=da</a:t>
            </a:r>
            <a:endParaRPr lang="en-US" sz="1200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230" y="1484784"/>
            <a:ext cx="5089357" cy="381701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494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Typical water supply system in town</a:t>
            </a:r>
            <a:endParaRPr lang="it-IT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600" dirty="0"/>
              <a:t>Only very few homes in larger towns (&gt; 500 people) do not have piped water, and it is being phased </a:t>
            </a:r>
            <a:r>
              <a:rPr lang="en-US" sz="1600" dirty="0" smtClean="0"/>
              <a:t>out.</a:t>
            </a:r>
            <a:endParaRPr lang="en-US" sz="1600" dirty="0"/>
          </a:p>
          <a:p>
            <a:r>
              <a:rPr lang="en-GB" sz="1600" dirty="0" smtClean="0"/>
              <a:t>Water </a:t>
            </a:r>
            <a:r>
              <a:rPr lang="en-GB" sz="1600" dirty="0"/>
              <a:t>production is based on surface water </a:t>
            </a:r>
          </a:p>
          <a:p>
            <a:r>
              <a:rPr lang="en-GB" sz="1600" dirty="0" smtClean="0"/>
              <a:t>Electric </a:t>
            </a:r>
            <a:r>
              <a:rPr lang="en-GB" sz="1600" dirty="0" smtClean="0"/>
              <a:t>heating/bleeding.</a:t>
            </a:r>
          </a:p>
          <a:p>
            <a:r>
              <a:rPr lang="en-GB" sz="1600" dirty="0" smtClean="0"/>
              <a:t>Development into underground piping – less maintenance costs, pays off in the long run.</a:t>
            </a:r>
          </a:p>
          <a:p>
            <a:r>
              <a:rPr lang="en-GB" sz="1600" dirty="0" smtClean="0"/>
              <a:t>(In particular) older people in towns prefer to pick up drinking water in small creeks due to the taste. Not aware of contamination risk.</a:t>
            </a:r>
          </a:p>
          <a:p>
            <a:r>
              <a:rPr lang="en-GB" sz="1600" dirty="0" smtClean="0"/>
              <a:t>Monitoring challenged by irregular </a:t>
            </a:r>
            <a:r>
              <a:rPr lang="en-GB" sz="1600" dirty="0" smtClean="0"/>
              <a:t>transport of samples to lab.</a:t>
            </a:r>
            <a:endParaRPr lang="en-GB" sz="1600" dirty="0" smtClean="0"/>
          </a:p>
          <a:p>
            <a:r>
              <a:rPr lang="en-GB" sz="1600" dirty="0" smtClean="0"/>
              <a:t>Boiling advice happens but not in well functioning places.</a:t>
            </a:r>
          </a:p>
          <a:p>
            <a:r>
              <a:rPr lang="en-GB" sz="1600" dirty="0" smtClean="0"/>
              <a:t>High cost for fish and seafood industry upon contamination.</a:t>
            </a:r>
          </a:p>
          <a:p>
            <a:pPr marL="0" indent="0">
              <a:buNone/>
            </a:pPr>
            <a:endParaRPr lang="en-GB" sz="1600" dirty="0"/>
          </a:p>
          <a:p>
            <a:endParaRPr lang="en-US" sz="16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D22F896-40B5-4ADD-8801-0D06FADFA095}" type="slidenum">
              <a:rPr lang="en-US" smtClean="0"/>
              <a:pPr/>
              <a:t>5</a:t>
            </a:fld>
            <a:r>
              <a:rPr lang="en-US"/>
              <a:t> of 14</a:t>
            </a:r>
            <a:endParaRPr lang="en-US" dirty="0"/>
          </a:p>
        </p:txBody>
      </p:sp>
      <p:pic>
        <p:nvPicPr>
          <p:cNvPr id="1026" name="Picture 2" descr="Bille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180" y="1887117"/>
            <a:ext cx="4824536" cy="361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851340" y="5509155"/>
            <a:ext cx="4573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Changing water pipes in Nuuk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87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supply in Greenland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Only very few people in settlements (&lt;500 people) do have piped water.</a:t>
            </a:r>
          </a:p>
          <a:p>
            <a:r>
              <a:rPr lang="en-US" dirty="0" smtClean="0"/>
              <a:t>Only very few people have water tanks. Those that do often fill the tank by a hose directly to the tap-house – though not according to regulations.</a:t>
            </a:r>
          </a:p>
          <a:p>
            <a:r>
              <a:rPr lang="en-US" dirty="0" smtClean="0"/>
              <a:t>Water is picked up in containers public wash-houses for free.</a:t>
            </a:r>
          </a:p>
          <a:p>
            <a:r>
              <a:rPr lang="en-US" dirty="0" smtClean="0"/>
              <a:t>Some places have plenty high quality surface water.</a:t>
            </a:r>
          </a:p>
          <a:p>
            <a:r>
              <a:rPr lang="en-US" dirty="0" smtClean="0"/>
              <a:t>Others (8 settlements) insufficient and rely on reverse osmosis of seawater and melting of sea ice during periods.</a:t>
            </a:r>
          </a:p>
          <a:p>
            <a:r>
              <a:rPr lang="en-US" dirty="0" smtClean="0"/>
              <a:t>Monitoring HIGHLY challenged by infrastructure.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246" y="1772816"/>
            <a:ext cx="5135760" cy="385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3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and terrain makes hauling and trucking a challenge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4957" y="1807097"/>
            <a:ext cx="5358848" cy="4072481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5206" y="1837653"/>
            <a:ext cx="5811161" cy="328833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11188" y="5839735"/>
            <a:ext cx="36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Photos: Christian Hammeken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077" y="5140101"/>
            <a:ext cx="3920068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4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quality challenge during snow melt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1832296"/>
            <a:ext cx="5364163" cy="402208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954" y="1832649"/>
            <a:ext cx="5688303" cy="402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0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</a:t>
            </a:r>
            <a:r>
              <a:rPr lang="en-US" dirty="0" smtClean="0"/>
              <a:t>modular </a:t>
            </a:r>
            <a:r>
              <a:rPr lang="en-US" dirty="0"/>
              <a:t>based </a:t>
            </a:r>
            <a:r>
              <a:rPr lang="en-US" dirty="0" smtClean="0"/>
              <a:t>water treatment system </a:t>
            </a:r>
            <a:r>
              <a:rPr lang="en-US" dirty="0"/>
              <a:t>being implemented in all </a:t>
            </a:r>
            <a:r>
              <a:rPr lang="en-US" dirty="0" smtClean="0"/>
              <a:t>settlements by 2025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Pumping module (in).</a:t>
            </a:r>
          </a:p>
          <a:p>
            <a:r>
              <a:rPr lang="en-US" dirty="0" smtClean="0"/>
              <a:t>Dual media pH adjusting sand filter</a:t>
            </a:r>
          </a:p>
          <a:p>
            <a:r>
              <a:rPr lang="en-US" dirty="0" smtClean="0"/>
              <a:t>UV-module </a:t>
            </a:r>
          </a:p>
          <a:p>
            <a:r>
              <a:rPr lang="en-US" dirty="0" smtClean="0"/>
              <a:t>Monitoring module for continuous monitoring of pH, conductivity and turbidity.</a:t>
            </a:r>
          </a:p>
          <a:p>
            <a:r>
              <a:rPr lang="en-US" dirty="0" smtClean="0"/>
              <a:t>Storage tank.</a:t>
            </a:r>
          </a:p>
          <a:p>
            <a:r>
              <a:rPr lang="en-US" dirty="0" smtClean="0"/>
              <a:t>Pumping module (out)</a:t>
            </a:r>
          </a:p>
          <a:p>
            <a:r>
              <a:rPr lang="en-US" dirty="0" smtClean="0"/>
              <a:t>Operation module</a:t>
            </a:r>
          </a:p>
          <a:p>
            <a:r>
              <a:rPr lang="en-US" dirty="0" smtClean="0"/>
              <a:t>Chlorination module for emergency (chlorine solution is prepared in nearest town)</a:t>
            </a:r>
          </a:p>
          <a:p>
            <a:r>
              <a:rPr lang="en-US" dirty="0" smtClean="0"/>
              <a:t>RO module for places in need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Developed especially for Greenland in modules easy to ship and handle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76975" y="1943908"/>
            <a:ext cx="5362575" cy="379886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Arctic WASH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905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440089736204341"/>
</p:tagLst>
</file>

<file path=ppt/theme/theme1.xml><?xml version="1.0" encoding="utf-8"?>
<a:theme xmlns:a="http://schemas.openxmlformats.org/drawingml/2006/main" name="Institute">
  <a:themeElements>
    <a:clrScheme name="DTU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99CC33"/>
      </a:accent2>
      <a:accent3>
        <a:srgbClr val="990066"/>
      </a:accent3>
      <a:accent4>
        <a:srgbClr val="3366CC"/>
      </a:accent4>
      <a:accent5>
        <a:srgbClr val="990000"/>
      </a:accent5>
      <a:accent6>
        <a:srgbClr val="999999"/>
      </a:accent6>
      <a:hlink>
        <a:srgbClr val="3366CC"/>
      </a:hlink>
      <a:folHlink>
        <a:srgbClr val="999999"/>
      </a:folHlink>
    </a:clrScheme>
    <a:fontScheme name="DTU Corporate UK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1 DTU Template.potx" id="{DCBB0D47-5BC6-435C-9126-D3D343B0B928}" vid="{2DC669D5-2566-4482-AB47-A5699F5A435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4178</TotalTime>
  <Words>519</Words>
  <Application>Microsoft Office PowerPoint</Application>
  <PresentationFormat>Custom</PresentationFormat>
  <Paragraphs>67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ＭＳ Ｐゴシック</vt:lpstr>
      <vt:lpstr>Verdana</vt:lpstr>
      <vt:lpstr>Institute</vt:lpstr>
      <vt:lpstr>Water supply in the north</vt:lpstr>
      <vt:lpstr>Water supply in the North</vt:lpstr>
      <vt:lpstr>Current situation in Greenland</vt:lpstr>
      <vt:lpstr>Current situation Greenland</vt:lpstr>
      <vt:lpstr>Typical water supply system in town</vt:lpstr>
      <vt:lpstr>Water supply in Greenland </vt:lpstr>
      <vt:lpstr>Climate and terrain makes hauling and trucking a challenge</vt:lpstr>
      <vt:lpstr>Water quality challenge during snow melt</vt:lpstr>
      <vt:lpstr>New modular based water treatment system being implemented in all settlements by 2025</vt:lpstr>
      <vt:lpstr>PowerPoint Presentation</vt:lpstr>
      <vt:lpstr>PowerPoint Presentation</vt:lpstr>
    </vt:vector>
  </TitlesOfParts>
  <Company>DTU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Tanja Weikop</dc:creator>
  <cp:lastModifiedBy>Pernille Erland Jensen</cp:lastModifiedBy>
  <cp:revision>154</cp:revision>
  <dcterms:created xsi:type="dcterms:W3CDTF">2017-07-31T08:31:56Z</dcterms:created>
  <dcterms:modified xsi:type="dcterms:W3CDTF">2018-06-20T12:31:42Z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ustomerId">
    <vt:lpwstr>dtu</vt:lpwstr>
  </property>
  <property fmtid="{D5CDD505-2E9C-101B-9397-08002B2CF9AE}" pid="3" name="TemplateId">
    <vt:lpwstr>636371721948069465</vt:lpwstr>
  </property>
  <property fmtid="{D5CDD505-2E9C-101B-9397-08002B2CF9AE}" pid="4" name="UserProfileId">
    <vt:lpwstr>636510864844959572</vt:lpwstr>
  </property>
</Properties>
</file>