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54"/>
  </p:notesMasterIdLst>
  <p:handoutMasterIdLst>
    <p:handoutMasterId r:id="rId55"/>
  </p:handoutMasterIdLst>
  <p:sldIdLst>
    <p:sldId id="339" r:id="rId2"/>
    <p:sldId id="340" r:id="rId3"/>
    <p:sldId id="257" r:id="rId4"/>
    <p:sldId id="256" r:id="rId5"/>
    <p:sldId id="258" r:id="rId6"/>
    <p:sldId id="269" r:id="rId7"/>
    <p:sldId id="271" r:id="rId8"/>
    <p:sldId id="272" r:id="rId9"/>
    <p:sldId id="273" r:id="rId10"/>
    <p:sldId id="274" r:id="rId11"/>
    <p:sldId id="275" r:id="rId12"/>
    <p:sldId id="277" r:id="rId13"/>
    <p:sldId id="263" r:id="rId14"/>
    <p:sldId id="283" r:id="rId15"/>
    <p:sldId id="280" r:id="rId16"/>
    <p:sldId id="262" r:id="rId17"/>
    <p:sldId id="259" r:id="rId18"/>
    <p:sldId id="281" r:id="rId19"/>
    <p:sldId id="284" r:id="rId20"/>
    <p:sldId id="285" r:id="rId21"/>
    <p:sldId id="286" r:id="rId22"/>
    <p:sldId id="288" r:id="rId23"/>
    <p:sldId id="289" r:id="rId24"/>
    <p:sldId id="291" r:id="rId25"/>
    <p:sldId id="292" r:id="rId26"/>
    <p:sldId id="290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1" r:id="rId45"/>
    <p:sldId id="314" r:id="rId46"/>
    <p:sldId id="326" r:id="rId47"/>
    <p:sldId id="327" r:id="rId48"/>
    <p:sldId id="328" r:id="rId49"/>
    <p:sldId id="329" r:id="rId50"/>
    <p:sldId id="324" r:id="rId51"/>
    <p:sldId id="330" r:id="rId52"/>
    <p:sldId id="261" r:id="rId53"/>
  </p:sldIdLst>
  <p:sldSz cx="12190413" cy="6858000"/>
  <p:notesSz cx="6858000" cy="9144000"/>
  <p:custDataLst>
    <p:tags r:id="rId56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C00"/>
    <a:srgbClr val="FF6600"/>
    <a:srgbClr val="FF0000"/>
    <a:srgbClr val="99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5" autoAdjust="0"/>
  </p:normalViewPr>
  <p:slideViewPr>
    <p:cSldViewPr showGuides="1">
      <p:cViewPr varScale="1">
        <p:scale>
          <a:sx n="67" d="100"/>
          <a:sy n="67" d="100"/>
        </p:scale>
        <p:origin x="124" y="44"/>
      </p:cViewPr>
      <p:guideLst>
        <p:guide orient="horz" pos="1012"/>
        <p:guide orient="horz" pos="3884"/>
        <p:guide pos="385"/>
        <p:guide pos="2789"/>
        <p:guide pos="2880"/>
        <p:guide pos="5281"/>
        <p:guide orient="horz" pos="913"/>
        <p:guide orient="horz" pos="3929"/>
        <p:guide pos="392"/>
        <p:guide pos="3771"/>
        <p:guide pos="3954"/>
        <p:guide pos="7040"/>
        <p:guide pos="73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Red numbers refer to background literature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1FF3-7D52-4BE1-BA73-E5EEF97B2A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4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25D01-38DA-4FD0-B187-AF84110BE83F}" type="slidenum">
              <a:rPr lang="da-DK" smtClean="0"/>
              <a:pPr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778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err="1"/>
              <a:t>Click</a:t>
            </a:r>
            <a:r>
              <a:rPr lang="en-GB" noProof="0" dirty="0"/>
              <a:t> to </a:t>
            </a:r>
            <a:r>
              <a:rPr lang="en-GB" noProof="0" dirty="0" err="1"/>
              <a:t>edit</a:t>
            </a:r>
            <a:r>
              <a:rPr lang="en-GB" noProof="0" dirty="0"/>
              <a:t> Master </a:t>
            </a:r>
            <a:r>
              <a:rPr lang="en-GB" noProof="0" dirty="0" err="1"/>
              <a:t>title</a:t>
            </a:r>
            <a:r>
              <a:rPr lang="en-GB" noProof="0" dirty="0"/>
              <a:t> style</a:t>
            </a:r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err="1"/>
              <a:t>Click</a:t>
            </a:r>
            <a:r>
              <a:rPr lang="en-GB" noProof="0" dirty="0"/>
              <a:t> to </a:t>
            </a:r>
            <a:r>
              <a:rPr lang="en-GB" noProof="0" dirty="0" err="1"/>
              <a:t>edit</a:t>
            </a:r>
            <a:r>
              <a:rPr lang="en-GB" noProof="0" dirty="0"/>
              <a:t> Master </a:t>
            </a:r>
            <a:r>
              <a:rPr lang="en-GB" noProof="0" dirty="0" err="1"/>
              <a:t>subtitle</a:t>
            </a:r>
            <a:r>
              <a:rPr lang="en-GB" noProof="0" dirty="0"/>
              <a:t> style</a:t>
            </a:r>
            <a:endParaRPr lang="en-GB"/>
          </a:p>
        </p:txBody>
      </p:sp>
      <p:pic>
        <p:nvPicPr>
          <p:cNvPr id="1290510879" name="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00" y="6030000"/>
            <a:ext cx="5112617" cy="626400"/>
          </a:xfrm>
          <a:prstGeom prst="rect">
            <a:avLst/>
          </a:prstGeom>
        </p:spPr>
      </p:pic>
      <p:pic>
        <p:nvPicPr>
          <p:cNvPr id="1207372461" name="Fris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9600" y="3394800"/>
            <a:ext cx="5040000" cy="2340000"/>
          </a:xfrm>
          <a:prstGeom prst="rect">
            <a:avLst/>
          </a:prstGeom>
        </p:spPr>
      </p:pic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4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5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6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2"/>
          </p:nvPr>
        </p:nvSpPr>
        <p:spPr>
          <a:xfrm>
            <a:off x="9726307" y="6476999"/>
            <a:ext cx="1915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3676" name="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900" b="1" dirty="0">
                <a:solidFill>
                  <a:srgbClr val="000000"/>
                </a:solidFill>
              </a:rPr>
              <a:t>DTU Civil Engineering, Technical University of Denmark</a:t>
            </a:r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12425388" y="6244790"/>
            <a:ext cx="2454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Add or change </a:t>
            </a:r>
            <a:r>
              <a:rPr lang="da-DK" sz="1100" noProof="1">
                <a:solidFill>
                  <a:schemeClr val="bg2"/>
                </a:solidFill>
              </a:rPr>
              <a:t/>
            </a:r>
            <a:br>
              <a:rPr lang="da-DK" sz="1100" noProof="1">
                <a:solidFill>
                  <a:schemeClr val="bg2"/>
                </a:solidFill>
              </a:rPr>
            </a:br>
            <a:r>
              <a:rPr lang="en-GB" sz="1100" noProof="1">
                <a:solidFill>
                  <a:schemeClr val="bg2"/>
                </a:solidFill>
              </a:rPr>
              <a:t>Presentation Title or Date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via ”Insert”; ”Header &amp; Footer”</a:t>
            </a:r>
            <a:endParaRPr lang="en-GB" dirty="0"/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lovgivning.gl/lov?rid=%7b0D5348FF-3943-4739-B3E9-9897D8B93713%7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artek.byg.dtu.dk/english/-/media/Centre/Artek/artek_english/artek%20events/ARTEK-Event-2016/Presentations_web/Session_1/Maria-Granberg.ashx?la=d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naalakkersuisut.gl/~/media/Nanoq/Files/Kundgoerelser/DK/2015/Bekendtgoerelser/bkg_10%20dk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orbit.dtu.dk/ws/files/140631837/Nordic_Seaweed_Conference_KJKR_poster_final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6027/TN2017-55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.gc.ca/eu-ww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s11356-017-8585-5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Waste water in the north – concerns and treatment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Pernille Erland Jensen</a:t>
            </a:r>
          </a:p>
          <a:p>
            <a:r>
              <a:rPr lang="en-GB" dirty="0" smtClean="0"/>
              <a:t>Associate Professor</a:t>
            </a:r>
          </a:p>
          <a:p>
            <a:r>
              <a:rPr lang="en-GB" dirty="0" smtClean="0"/>
              <a:t>Head of studies BEng Arctic Technology</a:t>
            </a:r>
          </a:p>
          <a:p>
            <a:r>
              <a:rPr lang="en-GB" dirty="0" smtClean="0"/>
              <a:t>Department of Civil Engineering</a:t>
            </a:r>
          </a:p>
          <a:p>
            <a:r>
              <a:rPr lang="en-GB" dirty="0" smtClean="0"/>
              <a:t>Technical University of Denmark (DTU)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0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And the microbiology is more than just coliforms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E. coli – and gram negatives</a:t>
            </a:r>
          </a:p>
          <a:p>
            <a:endParaRPr lang="en-GB" dirty="0" smtClean="0"/>
          </a:p>
          <a:p>
            <a:r>
              <a:rPr lang="en-GB" dirty="0" smtClean="0"/>
              <a:t>Enterococci - and gram positives</a:t>
            </a:r>
          </a:p>
          <a:p>
            <a:endParaRPr lang="en-GB" dirty="0" smtClean="0"/>
          </a:p>
          <a:p>
            <a:r>
              <a:rPr lang="en-GB" dirty="0" smtClean="0"/>
              <a:t>Viruses</a:t>
            </a:r>
          </a:p>
          <a:p>
            <a:endParaRPr lang="en-GB" dirty="0" smtClean="0"/>
          </a:p>
          <a:p>
            <a:r>
              <a:rPr lang="en-GB" dirty="0" err="1" smtClean="0"/>
              <a:t>Helmints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10</a:t>
            </a:fld>
            <a:endParaRPr lang="en-GB" dirty="0"/>
          </a:p>
        </p:txBody>
      </p:sp>
      <p:pic>
        <p:nvPicPr>
          <p:cNvPr id="7" name="Picture 6" descr="E. &lt;strong&gt;coli&lt;/strong&gt; Bacteria | Colorized scanning electron micrograph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51" y="1422527"/>
            <a:ext cx="3121152" cy="2258568"/>
          </a:xfrm>
          <a:prstGeom prst="rect">
            <a:avLst/>
          </a:prstGeom>
        </p:spPr>
      </p:pic>
      <p:pic>
        <p:nvPicPr>
          <p:cNvPr id="8" name="Picture 7" descr="Free picture: large, numbers, gram, positive, enterococcus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1" y="2697272"/>
            <a:ext cx="3259227" cy="2183536"/>
          </a:xfrm>
          <a:prstGeom prst="rect">
            <a:avLst/>
          </a:prstGeom>
        </p:spPr>
      </p:pic>
      <p:pic>
        <p:nvPicPr>
          <p:cNvPr id="9" name="Picture 8" descr="File:Symian virus.pn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33" y="3789040"/>
            <a:ext cx="3408452" cy="2351010"/>
          </a:xfrm>
          <a:prstGeom prst="rect">
            <a:avLst/>
          </a:prstGeom>
        </p:spPr>
      </p:pic>
      <p:pic>
        <p:nvPicPr>
          <p:cNvPr id="10" name="Picture 9" descr="Helminthic therapy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29" y="4030113"/>
            <a:ext cx="3140674" cy="22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does wastewater in the north compare to wastewater other places?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11</a:t>
            </a:fld>
            <a:endParaRPr lang="en-GB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443941"/>
              </p:ext>
            </p:extLst>
          </p:nvPr>
        </p:nvGraphicFramePr>
        <p:xfrm>
          <a:off x="4" y="1602923"/>
          <a:ext cx="12190409" cy="5008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71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54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6432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Typical composition</a:t>
                      </a:r>
                      <a:r>
                        <a:rPr lang="en-GB" b="0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Sisimiut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Kanger-lussuaq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DK limit</a:t>
                      </a:r>
                      <a:r>
                        <a:rPr lang="en-GB" b="0" baseline="300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8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Weak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Medium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Strong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2011</a:t>
                      </a:r>
                      <a:r>
                        <a:rPr lang="en-GB" i="0" baseline="30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GB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2013</a:t>
                      </a:r>
                      <a:r>
                        <a:rPr lang="en-GB" i="0" baseline="30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GB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2013</a:t>
                      </a:r>
                      <a:r>
                        <a:rPr lang="en-GB" i="0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43">
                <a:tc>
                  <a:txBody>
                    <a:bodyPr/>
                    <a:lstStyle/>
                    <a:p>
                      <a:r>
                        <a:rPr lang="en-GB" dirty="0" smtClean="0"/>
                        <a:t>COD (mg/L)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400-700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636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841">
                <a:tc>
                  <a:txBody>
                    <a:bodyPr/>
                    <a:lstStyle/>
                    <a:p>
                      <a:r>
                        <a:rPr lang="en-GB" dirty="0" smtClean="0"/>
                        <a:t>N (mg/L)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46-130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/>
                        <a:t>NA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5-51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GB" baseline="0" dirty="0" smtClean="0"/>
                        <a:t>10-60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841">
                <a:tc>
                  <a:txBody>
                    <a:bodyPr/>
                    <a:lstStyle/>
                    <a:p>
                      <a:r>
                        <a:rPr lang="en-GB" dirty="0" smtClean="0"/>
                        <a:t>P (mg/L)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4-8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10-15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5-13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GB" baseline="0" dirty="0" smtClean="0"/>
                        <a:t>0.4-10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321">
                <a:tc>
                  <a:txBody>
                    <a:bodyPr/>
                    <a:lstStyle/>
                    <a:p>
                      <a:r>
                        <a:rPr lang="en-GB" dirty="0" smtClean="0"/>
                        <a:t>Total coliforms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6</a:t>
                      </a:r>
                      <a:r>
                        <a:rPr lang="en-GB" baseline="0" dirty="0" smtClean="0"/>
                        <a:t> 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7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8</a:t>
                      </a:r>
                      <a:endParaRPr lang="en-GB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8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9</a:t>
                      </a:r>
                      <a:endParaRPr lang="en-GB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5</a:t>
                      </a:r>
                      <a:r>
                        <a:rPr lang="en-GB" baseline="0" dirty="0" smtClean="0"/>
                        <a:t> 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6</a:t>
                      </a:r>
                      <a:r>
                        <a:rPr lang="en-GB" baseline="0" dirty="0" smtClean="0"/>
                        <a:t> 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7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321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Entero</a:t>
                      </a:r>
                      <a:r>
                        <a:rPr lang="en-GB" dirty="0" smtClean="0"/>
                        <a:t>-cocci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4</a:t>
                      </a:r>
                      <a:r>
                        <a:rPr lang="en-GB" baseline="0" dirty="0" smtClean="0"/>
                        <a:t> 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4</a:t>
                      </a:r>
                      <a:r>
                        <a:rPr lang="en-GB" baseline="0" dirty="0" smtClean="0"/>
                        <a:t> -</a:t>
                      </a: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GB" baseline="30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1390" y="6554450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number refer to reference (last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200" dirty="0" err="1" smtClean="0">
                <a:solidFill>
                  <a:srgbClr val="FF0000"/>
                </a:solidFill>
              </a:rPr>
              <a:t>Tchobanoglus</a:t>
            </a:r>
            <a:r>
              <a:rPr lang="en-GB" sz="1200" dirty="0" smtClean="0">
                <a:solidFill>
                  <a:srgbClr val="FF0000"/>
                </a:solidFill>
              </a:rPr>
              <a:t>, G. &amp; Burton, F. Wastewater Engineering, Treatment, Disposal and Reuse, Third Edition, Metcalf and Eddy, Inc., McGraw –Hill, Inc. 1991.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200" dirty="0" err="1" smtClean="0">
                <a:solidFill>
                  <a:srgbClr val="FF0000"/>
                </a:solidFill>
              </a:rPr>
              <a:t>Drastrup</a:t>
            </a:r>
            <a:r>
              <a:rPr lang="en-GB" sz="1200" dirty="0" smtClean="0">
                <a:solidFill>
                  <a:srgbClr val="FF0000"/>
                </a:solidFill>
              </a:rPr>
              <a:t>, E.M., Petersen, S. B., </a:t>
            </a:r>
            <a:r>
              <a:rPr lang="da-DK" sz="1200" dirty="0">
                <a:solidFill>
                  <a:srgbClr val="FF0000"/>
                </a:solidFill>
              </a:rPr>
              <a:t>Evaluering af effekten af </a:t>
            </a:r>
            <a:r>
              <a:rPr lang="da-DK" sz="1200" dirty="0" smtClean="0">
                <a:solidFill>
                  <a:srgbClr val="FF0000"/>
                </a:solidFill>
              </a:rPr>
              <a:t>et mekanisk-kemisk </a:t>
            </a:r>
            <a:r>
              <a:rPr lang="da-DK" sz="1200" dirty="0">
                <a:solidFill>
                  <a:srgbClr val="FF0000"/>
                </a:solidFill>
              </a:rPr>
              <a:t>rensningsanlæg </a:t>
            </a:r>
            <a:r>
              <a:rPr lang="da-DK" sz="1200" dirty="0" smtClean="0">
                <a:solidFill>
                  <a:srgbClr val="FF0000"/>
                </a:solidFill>
              </a:rPr>
              <a:t>i Sisimiut, </a:t>
            </a:r>
            <a:r>
              <a:rPr lang="en-US" sz="1200" dirty="0">
                <a:solidFill>
                  <a:srgbClr val="FF0000"/>
                </a:solidFill>
              </a:rPr>
              <a:t>BSc Thesis (in Danish), ARTEK, DTU, 2013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  <a:endParaRPr lang="en-GB" sz="12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1200" dirty="0" err="1" smtClean="0">
                <a:solidFill>
                  <a:srgbClr val="FF0000"/>
                </a:solidFill>
              </a:rPr>
              <a:t>Martinsen</a:t>
            </a:r>
            <a:r>
              <a:rPr lang="en-GB" sz="1200" dirty="0" smtClean="0">
                <a:solidFill>
                  <a:srgbClr val="FF0000"/>
                </a:solidFill>
              </a:rPr>
              <a:t>, G., </a:t>
            </a:r>
            <a:r>
              <a:rPr lang="en-GB" sz="1200" dirty="0" err="1" smtClean="0">
                <a:solidFill>
                  <a:srgbClr val="FF0000"/>
                </a:solidFill>
              </a:rPr>
              <a:t>Nicolaisen</a:t>
            </a:r>
            <a:r>
              <a:rPr lang="en-GB" sz="1200" dirty="0">
                <a:solidFill>
                  <a:srgbClr val="FF0000"/>
                </a:solidFill>
              </a:rPr>
              <a:t>, </a:t>
            </a:r>
            <a:r>
              <a:rPr lang="en-GB" sz="1200" dirty="0" smtClean="0">
                <a:solidFill>
                  <a:srgbClr val="FF0000"/>
                </a:solidFill>
              </a:rPr>
              <a:t>E.S. , </a:t>
            </a:r>
            <a:r>
              <a:rPr lang="en-GB" sz="1200" dirty="0" err="1" smtClean="0">
                <a:solidFill>
                  <a:srgbClr val="FF0000"/>
                </a:solidFill>
              </a:rPr>
              <a:t>Karakterisering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af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spildevand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i</a:t>
            </a:r>
            <a:r>
              <a:rPr lang="en-GB" sz="1200" dirty="0" smtClean="0">
                <a:solidFill>
                  <a:srgbClr val="FF0000"/>
                </a:solidFill>
              </a:rPr>
              <a:t> Sisimiut, </a:t>
            </a:r>
            <a:r>
              <a:rPr lang="en-GB" sz="1200" dirty="0" err="1" smtClean="0">
                <a:solidFill>
                  <a:srgbClr val="FF0000"/>
                </a:solidFill>
              </a:rPr>
              <a:t>Grønland</a:t>
            </a:r>
            <a:r>
              <a:rPr lang="en-GB" sz="1200" dirty="0" smtClean="0">
                <a:solidFill>
                  <a:srgbClr val="FF0000"/>
                </a:solidFill>
              </a:rPr>
              <a:t>, med </a:t>
            </a:r>
            <a:r>
              <a:rPr lang="en-GB" sz="1200" dirty="0" err="1" smtClean="0">
                <a:solidFill>
                  <a:srgbClr val="FF0000"/>
                </a:solidFill>
              </a:rPr>
              <a:t>særligt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fokus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på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antibiotikaresistente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bakterier</a:t>
            </a:r>
            <a:r>
              <a:rPr lang="en-GB" sz="1200" dirty="0" smtClean="0">
                <a:solidFill>
                  <a:srgbClr val="FF0000"/>
                </a:solidFill>
              </a:rPr>
              <a:t>, </a:t>
            </a:r>
            <a:r>
              <a:rPr lang="en-GB" sz="1200" dirty="0">
                <a:solidFill>
                  <a:srgbClr val="FF0000"/>
                </a:solidFill>
              </a:rPr>
              <a:t>BSc </a:t>
            </a:r>
            <a:r>
              <a:rPr lang="en-GB" sz="1200" dirty="0" smtClean="0">
                <a:solidFill>
                  <a:srgbClr val="FF0000"/>
                </a:solidFill>
              </a:rPr>
              <a:t>Thesis (</a:t>
            </a:r>
            <a:r>
              <a:rPr lang="en-GB" sz="1200" dirty="0">
                <a:solidFill>
                  <a:srgbClr val="FF0000"/>
                </a:solidFill>
              </a:rPr>
              <a:t>in Danish</a:t>
            </a:r>
            <a:r>
              <a:rPr lang="en-GB" sz="1200" dirty="0" smtClean="0">
                <a:solidFill>
                  <a:srgbClr val="FF0000"/>
                </a:solidFill>
              </a:rPr>
              <a:t>), ARTEK, DTU, 2011.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200" dirty="0" smtClean="0">
                <a:solidFill>
                  <a:srgbClr val="FF0000"/>
                </a:solidFill>
              </a:rPr>
              <a:t>Davidsen, S., </a:t>
            </a:r>
            <a:r>
              <a:rPr lang="en-GB" sz="1200" dirty="0" err="1" smtClean="0">
                <a:solidFill>
                  <a:srgbClr val="FF0000"/>
                </a:solidFill>
              </a:rPr>
              <a:t>Toke</a:t>
            </a:r>
            <a:r>
              <a:rPr lang="en-GB" sz="1200" dirty="0" smtClean="0">
                <a:solidFill>
                  <a:srgbClr val="FF0000"/>
                </a:solidFill>
              </a:rPr>
              <a:t>, J. </a:t>
            </a:r>
            <a:r>
              <a:rPr lang="en-GB" sz="1200" dirty="0" err="1" smtClean="0">
                <a:solidFill>
                  <a:srgbClr val="FF0000"/>
                </a:solidFill>
              </a:rPr>
              <a:t>Metoder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til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rensning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og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desinfektion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af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kloakeret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spildevand</a:t>
            </a:r>
            <a:r>
              <a:rPr lang="en-GB" sz="1200" dirty="0" smtClean="0">
                <a:solidFill>
                  <a:srgbClr val="FF0000"/>
                </a:solidFill>
              </a:rPr>
              <a:t> I </a:t>
            </a:r>
            <a:r>
              <a:rPr lang="en-GB" sz="1200" dirty="0" err="1" smtClean="0">
                <a:solidFill>
                  <a:srgbClr val="FF0000"/>
                </a:solidFill>
              </a:rPr>
              <a:t>arktiske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områder</a:t>
            </a:r>
            <a:r>
              <a:rPr lang="en-GB" sz="1200" dirty="0" smtClean="0">
                <a:solidFill>
                  <a:srgbClr val="FF0000"/>
                </a:solidFill>
              </a:rPr>
              <a:t> med </a:t>
            </a:r>
            <a:r>
              <a:rPr lang="en-GB" sz="1200" dirty="0" err="1" smtClean="0">
                <a:solidFill>
                  <a:srgbClr val="FF0000"/>
                </a:solidFill>
              </a:rPr>
              <a:t>få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indbyggere</a:t>
            </a:r>
            <a:r>
              <a:rPr lang="en-GB" sz="1200" dirty="0" smtClean="0">
                <a:solidFill>
                  <a:srgbClr val="FF0000"/>
                </a:solidFill>
              </a:rPr>
              <a:t>, BSc Thesis (in Danish), ARTEK, DTU, 2013.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solidFill>
                  <a:srgbClr val="FF0000"/>
                </a:solidFill>
              </a:rPr>
              <a:t>Miljøministeriet (</a:t>
            </a:r>
            <a:r>
              <a:rPr lang="da-DK" sz="1200" dirty="0" smtClean="0">
                <a:solidFill>
                  <a:srgbClr val="FF0000"/>
                </a:solidFill>
              </a:rPr>
              <a:t>2016) </a:t>
            </a:r>
            <a:r>
              <a:rPr lang="da-DK" sz="1200" dirty="0">
                <a:solidFill>
                  <a:srgbClr val="FF0000"/>
                </a:solidFill>
              </a:rPr>
              <a:t>BEK </a:t>
            </a:r>
            <a:r>
              <a:rPr lang="da-DK" sz="1200" dirty="0" err="1">
                <a:solidFill>
                  <a:srgbClr val="FF0000"/>
                </a:solidFill>
              </a:rPr>
              <a:t>nr</a:t>
            </a:r>
            <a:r>
              <a:rPr lang="da-DK" sz="1200" dirty="0">
                <a:solidFill>
                  <a:srgbClr val="FF0000"/>
                </a:solidFill>
              </a:rPr>
              <a:t> 153 af </a:t>
            </a:r>
            <a:r>
              <a:rPr lang="da-DK" sz="1200" dirty="0" smtClean="0">
                <a:solidFill>
                  <a:srgbClr val="FF0000"/>
                </a:solidFill>
              </a:rPr>
              <a:t>25/02/2016. 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solidFill>
                  <a:srgbClr val="FF0000"/>
                </a:solidFill>
              </a:rPr>
              <a:t>Selvstyrets bekendtgørelse nr. 10 af 12. juni 2015 om bortskaffelse af latrin og </a:t>
            </a:r>
            <a:r>
              <a:rPr lang="da-DK" sz="1200" dirty="0" smtClean="0">
                <a:solidFill>
                  <a:srgbClr val="FF0000"/>
                </a:solidFill>
              </a:rPr>
              <a:t>spildevand </a:t>
            </a:r>
            <a:r>
              <a:rPr lang="en-GB" sz="1200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GB" sz="1200" dirty="0">
                <a:solidFill>
                  <a:srgbClr val="FF0000"/>
                </a:solidFill>
                <a:hlinkClick r:id="rId2"/>
              </a:rPr>
              <a:t>://lovgivning.gl/lov?rid={0D5348FF-3943-4739-B3E9-9897D8B93713</a:t>
            </a:r>
            <a:r>
              <a:rPr lang="en-GB" sz="1200" dirty="0" smtClean="0">
                <a:solidFill>
                  <a:srgbClr val="FF0000"/>
                </a:solidFill>
                <a:hlinkClick r:id="rId2"/>
              </a:rPr>
              <a:t>}</a:t>
            </a:r>
            <a:endParaRPr lang="en-GB" sz="12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1200" dirty="0" smtClean="0">
                <a:solidFill>
                  <a:srgbClr val="FF0000"/>
                </a:solidFill>
              </a:rPr>
              <a:t>COWI Consultants 2006. </a:t>
            </a:r>
            <a:r>
              <a:rPr lang="da-DK" sz="1200" dirty="0">
                <a:solidFill>
                  <a:srgbClr val="FF0000"/>
                </a:solidFill>
              </a:rPr>
              <a:t>Udrednings- og pilotprojekt </a:t>
            </a:r>
            <a:r>
              <a:rPr lang="da-DK" sz="1200" dirty="0" smtClean="0">
                <a:solidFill>
                  <a:srgbClr val="FF0000"/>
                </a:solidFill>
              </a:rPr>
              <a:t>vedr. håndtering </a:t>
            </a:r>
            <a:r>
              <a:rPr lang="da-DK" sz="1200" dirty="0">
                <a:solidFill>
                  <a:srgbClr val="FF0000"/>
                </a:solidFill>
              </a:rPr>
              <a:t>af gråt spildevand i </a:t>
            </a:r>
            <a:r>
              <a:rPr lang="da-DK" sz="1200" dirty="0" smtClean="0">
                <a:solidFill>
                  <a:srgbClr val="FF0000"/>
                </a:solidFill>
              </a:rPr>
              <a:t>de grønlandske </a:t>
            </a:r>
            <a:r>
              <a:rPr lang="da-DK" sz="1200" dirty="0">
                <a:solidFill>
                  <a:srgbClr val="FF0000"/>
                </a:solidFill>
              </a:rPr>
              <a:t>byer og </a:t>
            </a:r>
            <a:r>
              <a:rPr lang="da-DK" sz="1200" dirty="0" smtClean="0">
                <a:solidFill>
                  <a:srgbClr val="FF0000"/>
                </a:solidFill>
              </a:rPr>
              <a:t>bygder, Miljøstyrelsen (Danish EPA).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 smtClean="0">
                <a:solidFill>
                  <a:srgbClr val="FF0000"/>
                </a:solidFill>
              </a:rPr>
              <a:t>Mathiasen, L.V., Rosing Hansen, C.M., Freiberg, T. Analyser af Spildevand i Kangerlussuaq, Student </a:t>
            </a:r>
            <a:r>
              <a:rPr lang="da-DK" sz="1200" dirty="0" err="1" smtClean="0">
                <a:solidFill>
                  <a:srgbClr val="FF0000"/>
                </a:solidFill>
              </a:rPr>
              <a:t>report</a:t>
            </a:r>
            <a:r>
              <a:rPr lang="da-DK" sz="1200" dirty="0" smtClean="0">
                <a:solidFill>
                  <a:srgbClr val="FF0000"/>
                </a:solidFill>
              </a:rPr>
              <a:t> (In Danish), ARTEK</a:t>
            </a:r>
            <a:r>
              <a:rPr lang="da-DK" sz="1200" dirty="0">
                <a:solidFill>
                  <a:srgbClr val="FF0000"/>
                </a:solidFill>
              </a:rPr>
              <a:t>, </a:t>
            </a:r>
            <a:r>
              <a:rPr lang="da-DK" sz="1200" dirty="0" smtClean="0">
                <a:solidFill>
                  <a:srgbClr val="FF0000"/>
                </a:solidFill>
              </a:rPr>
              <a:t>DTU, 2015.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200" dirty="0" smtClean="0">
                <a:solidFill>
                  <a:srgbClr val="FF0000"/>
                </a:solidFill>
              </a:rPr>
              <a:t>Konring, A., Tang, C. </a:t>
            </a:r>
            <a:r>
              <a:rPr lang="en-US" sz="1200" dirty="0">
                <a:solidFill>
                  <a:srgbClr val="FF0000"/>
                </a:solidFill>
              </a:rPr>
              <a:t>Wastewater treatment potentials in Kangerlussuaq: </a:t>
            </a:r>
            <a:r>
              <a:rPr lang="en-US" sz="1200" dirty="0" err="1">
                <a:solidFill>
                  <a:srgbClr val="FF0000"/>
                </a:solidFill>
              </a:rPr>
              <a:t>Characterisation</a:t>
            </a:r>
            <a:r>
              <a:rPr lang="en-US" sz="1200" dirty="0">
                <a:solidFill>
                  <a:srgbClr val="FF0000"/>
                </a:solidFill>
              </a:rPr>
              <a:t> of flow and chemical loadings, Student report (In Danish), ARTEK, DTU, 2015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  <a:endParaRPr lang="en-GB" sz="12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1200" dirty="0" smtClean="0">
                <a:solidFill>
                  <a:srgbClr val="FF0000"/>
                </a:solidFill>
              </a:rPr>
              <a:t>Chhetri, R.; </a:t>
            </a:r>
            <a:r>
              <a:rPr lang="en-GB" sz="1200" dirty="0" err="1" smtClean="0">
                <a:solidFill>
                  <a:srgbClr val="FF0000"/>
                </a:solidFill>
              </a:rPr>
              <a:t>Klupsh</a:t>
            </a:r>
            <a:r>
              <a:rPr lang="en-GB" sz="1200" dirty="0" smtClean="0">
                <a:solidFill>
                  <a:srgbClr val="FF0000"/>
                </a:solidFill>
              </a:rPr>
              <a:t>, E., </a:t>
            </a:r>
            <a:r>
              <a:rPr lang="en-GB" sz="1200" dirty="0">
                <a:solidFill>
                  <a:srgbClr val="FF0000"/>
                </a:solidFill>
              </a:rPr>
              <a:t>Andersen, H.R</a:t>
            </a:r>
            <a:r>
              <a:rPr lang="en-GB" sz="1200" dirty="0" smtClean="0">
                <a:solidFill>
                  <a:srgbClr val="FF0000"/>
                </a:solidFill>
              </a:rPr>
              <a:t>., </a:t>
            </a:r>
            <a:r>
              <a:rPr lang="en-GB" sz="1200" dirty="0">
                <a:solidFill>
                  <a:srgbClr val="FF0000"/>
                </a:solidFill>
              </a:rPr>
              <a:t>Jensen</a:t>
            </a:r>
            <a:r>
              <a:rPr lang="en-GB" sz="1200" dirty="0" smtClean="0">
                <a:solidFill>
                  <a:srgbClr val="FF0000"/>
                </a:solidFill>
              </a:rPr>
              <a:t>, P., </a:t>
            </a:r>
            <a:r>
              <a:rPr lang="en-US" sz="1200" dirty="0" smtClean="0">
                <a:solidFill>
                  <a:srgbClr val="FF0000"/>
                </a:solidFill>
              </a:rPr>
              <a:t>Treatment </a:t>
            </a:r>
            <a:r>
              <a:rPr lang="en-US" sz="1200" dirty="0">
                <a:solidFill>
                  <a:srgbClr val="FF0000"/>
                </a:solidFill>
              </a:rPr>
              <a:t>of Arctic wastewater by chemical coagulation, </a:t>
            </a:r>
            <a:r>
              <a:rPr lang="en-US" sz="1200" dirty="0" smtClean="0">
                <a:solidFill>
                  <a:srgbClr val="FF0000"/>
                </a:solidFill>
              </a:rPr>
              <a:t>UV and </a:t>
            </a:r>
            <a:r>
              <a:rPr lang="en-US" sz="1200" dirty="0" err="1">
                <a:solidFill>
                  <a:srgbClr val="FF0000"/>
                </a:solidFill>
              </a:rPr>
              <a:t>peracetic</a:t>
            </a:r>
            <a:r>
              <a:rPr lang="en-US" sz="1200" dirty="0">
                <a:solidFill>
                  <a:srgbClr val="FF0000"/>
                </a:solidFill>
              </a:rPr>
              <a:t> acid </a:t>
            </a:r>
            <a:r>
              <a:rPr lang="en-US" sz="1200" dirty="0" smtClean="0">
                <a:solidFill>
                  <a:srgbClr val="FF0000"/>
                </a:solidFill>
              </a:rPr>
              <a:t>disinfection, </a:t>
            </a:r>
            <a:r>
              <a:rPr lang="fr-FR" sz="1200" dirty="0">
                <a:solidFill>
                  <a:srgbClr val="FF0000"/>
                </a:solidFill>
              </a:rPr>
              <a:t>Environ </a:t>
            </a:r>
            <a:r>
              <a:rPr lang="fr-FR" sz="1200" dirty="0" err="1" smtClean="0">
                <a:solidFill>
                  <a:srgbClr val="FF0000"/>
                </a:solidFill>
              </a:rPr>
              <a:t>Sci</a:t>
            </a:r>
            <a:r>
              <a:rPr lang="fr-FR" sz="1200" dirty="0" smtClean="0">
                <a:solidFill>
                  <a:srgbClr val="FF0000"/>
                </a:solidFill>
              </a:rPr>
              <a:t>. </a:t>
            </a:r>
            <a:r>
              <a:rPr lang="fr-FR" sz="1200" dirty="0" err="1" smtClean="0">
                <a:solidFill>
                  <a:srgbClr val="FF0000"/>
                </a:solidFill>
              </a:rPr>
              <a:t>Pollut</a:t>
            </a:r>
            <a:r>
              <a:rPr lang="fr-FR" sz="1200" dirty="0" smtClean="0">
                <a:solidFill>
                  <a:srgbClr val="FF0000"/>
                </a:solidFill>
              </a:rPr>
              <a:t>. </a:t>
            </a:r>
            <a:r>
              <a:rPr lang="fr-FR" sz="1200" dirty="0" err="1" smtClean="0">
                <a:solidFill>
                  <a:srgbClr val="FF0000"/>
                </a:solidFill>
              </a:rPr>
              <a:t>Res</a:t>
            </a:r>
            <a:r>
              <a:rPr lang="fr-FR" sz="1200" dirty="0" smtClean="0">
                <a:solidFill>
                  <a:srgbClr val="FF0000"/>
                </a:solidFill>
              </a:rPr>
              <a:t>., DOI 10.1007/s11356-017-8585-5.</a:t>
            </a:r>
            <a:endParaRPr lang="en-GB" sz="1200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78782" y="5589240"/>
            <a:ext cx="8747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All student works may be found here: http</a:t>
            </a:r>
            <a:r>
              <a:rPr lang="en-US" dirty="0"/>
              <a:t>://find.artek.byg.dtu.dk/pubs/frontpage/</a:t>
            </a:r>
          </a:p>
        </p:txBody>
      </p:sp>
    </p:spTree>
    <p:extLst>
      <p:ext uri="{BB962C8B-B14F-4D97-AF65-F5344CB8AC3E}">
        <p14:creationId xmlns:p14="http://schemas.microsoft.com/office/powerpoint/2010/main" val="33732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Observed</a:t>
            </a:r>
            <a:r>
              <a:rPr lang="da-DK" dirty="0" smtClean="0"/>
              <a:t> </a:t>
            </a:r>
            <a:r>
              <a:rPr lang="da-DK" dirty="0" err="1" smtClean="0"/>
              <a:t>environmental</a:t>
            </a:r>
            <a:r>
              <a:rPr lang="da-DK" dirty="0" smtClean="0"/>
              <a:t> </a:t>
            </a:r>
            <a:r>
              <a:rPr lang="da-DK" dirty="0" err="1" smtClean="0"/>
              <a:t>effects</a:t>
            </a:r>
            <a:r>
              <a:rPr lang="da-DK" dirty="0" smtClean="0"/>
              <a:t>: </a:t>
            </a:r>
            <a:r>
              <a:rPr lang="da-DK" dirty="0" err="1" smtClean="0"/>
              <a:t>Visibility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2420888"/>
            <a:ext cx="4974336" cy="3730752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 bwMode="auto">
          <a:xfrm>
            <a:off x="1126654" y="1580052"/>
            <a:ext cx="576064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94" y="3333006"/>
            <a:ext cx="4291984" cy="28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3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Observed environmental effects (no treatment)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Floating items on surface</a:t>
            </a:r>
          </a:p>
          <a:p>
            <a:r>
              <a:rPr lang="en-US" dirty="0" smtClean="0"/>
              <a:t>Eutrophication</a:t>
            </a:r>
          </a:p>
          <a:p>
            <a:r>
              <a:rPr lang="en-US" dirty="0" smtClean="0"/>
              <a:t>Heating</a:t>
            </a:r>
          </a:p>
          <a:p>
            <a:r>
              <a:rPr lang="en-US" dirty="0" smtClean="0"/>
              <a:t>Dead bottom of bay</a:t>
            </a:r>
          </a:p>
          <a:p>
            <a:r>
              <a:rPr lang="en-US" dirty="0" smtClean="0"/>
              <a:t>Ecosystem disturbance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Heavy metal accumulation in sediments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Antibiotic resistance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</a:p>
          <a:p>
            <a:r>
              <a:rPr lang="en-US" dirty="0" smtClean="0"/>
              <a:t>Health effects?</a:t>
            </a:r>
          </a:p>
          <a:p>
            <a:r>
              <a:rPr lang="en-US" dirty="0" smtClean="0"/>
              <a:t>New wastewater regulation implemented in 2015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</a:p>
          <a:p>
            <a:r>
              <a:rPr lang="en-US" dirty="0"/>
              <a:t>Leading out grey water to terrain may be problematic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4281" y="4721562"/>
            <a:ext cx="11593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 smtClean="0"/>
              <a:t>References</a:t>
            </a:r>
          </a:p>
          <a:p>
            <a:r>
              <a:rPr lang="da-DK" sz="1200" dirty="0" smtClean="0"/>
              <a:t>*</a:t>
            </a:r>
            <a:r>
              <a:rPr lang="en-US" sz="1200" dirty="0"/>
              <a:t>Bach, L. and </a:t>
            </a:r>
            <a:r>
              <a:rPr lang="en-US" sz="1200" dirty="0" err="1"/>
              <a:t>Dahllöff</a:t>
            </a:r>
            <a:r>
              <a:rPr lang="en-US" sz="1200" dirty="0"/>
              <a:t>, I. 2012, Local contamination in relation to population genetic diversity and resilience of an arctic marine amphipod. Aquatic Toxicology, 114-115, 58-66</a:t>
            </a:r>
            <a:r>
              <a:rPr lang="en-US" sz="1200" dirty="0" smtClean="0"/>
              <a:t>.*</a:t>
            </a:r>
            <a:r>
              <a:rPr lang="en-US" sz="1200" dirty="0"/>
              <a:t>Bach, L., Fischer, A. and Strand, J. 2010, Local anthropogenic contamination affects the fecundity and reproductive success of an Arctic amphipod. Marine Ecology Progress Series, 419, 121-128.</a:t>
            </a:r>
          </a:p>
          <a:p>
            <a:r>
              <a:rPr lang="en-US" sz="1200" dirty="0"/>
              <a:t>**</a:t>
            </a:r>
            <a:r>
              <a:rPr lang="en-US" sz="1200" dirty="0" err="1"/>
              <a:t>Villumsem,A</a:t>
            </a:r>
            <a:r>
              <a:rPr lang="en-US" sz="1200" dirty="0"/>
              <a:t>. and </a:t>
            </a:r>
            <a:r>
              <a:rPr lang="en-US" sz="1200" dirty="0" err="1"/>
              <a:t>Ottosen,L</a:t>
            </a:r>
            <a:r>
              <a:rPr lang="en-US" sz="1200" dirty="0"/>
              <a:t>. 2006, Heavy metal and TBT contamination in the sediment around Sisimiut, Greenland, Proceedings of ARTEK Event 2006, pp. 21-23.</a:t>
            </a:r>
          </a:p>
          <a:p>
            <a:r>
              <a:rPr lang="en-US" sz="1200" dirty="0"/>
              <a:t>***Maria Granberg</a:t>
            </a:r>
          </a:p>
          <a:p>
            <a:endParaRPr lang="da-DK" dirty="0"/>
          </a:p>
        </p:txBody>
      </p:sp>
      <p:pic>
        <p:nvPicPr>
          <p:cNvPr id="7" name="Picture 6" descr="File:Scheme &lt;strong&gt;eutrophication&lt;/strong&gt;-en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08" y="1415480"/>
            <a:ext cx="4058242" cy="2609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9382" y="402532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Eutrophication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1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Elevated</a:t>
            </a:r>
            <a:r>
              <a:rPr lang="da-DK" dirty="0" smtClean="0"/>
              <a:t> </a:t>
            </a:r>
            <a:r>
              <a:rPr lang="da-DK" dirty="0" err="1" smtClean="0"/>
              <a:t>concentrations</a:t>
            </a:r>
            <a:r>
              <a:rPr lang="da-DK" dirty="0" smtClean="0"/>
              <a:t> of heavy metals and </a:t>
            </a:r>
            <a:r>
              <a:rPr lang="da-DK" dirty="0" err="1" smtClean="0"/>
              <a:t>anthropogenic</a:t>
            </a:r>
            <a:r>
              <a:rPr lang="da-DK" dirty="0" smtClean="0"/>
              <a:t> </a:t>
            </a:r>
            <a:r>
              <a:rPr lang="da-DK" dirty="0" err="1" smtClean="0"/>
              <a:t>compounds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0" y="1321534"/>
            <a:ext cx="7477145" cy="5270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35414" y="5065574"/>
            <a:ext cx="3152729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Pedersen, K. B., Lejon, T., Jensen, P. E., &amp; Ottosen, L. M. (2015). </a:t>
            </a:r>
            <a:r>
              <a:rPr lang="en-US" sz="1200" dirty="0" err="1"/>
              <a:t>Chemometric</a:t>
            </a:r>
            <a:r>
              <a:rPr lang="en-US" sz="1200" dirty="0"/>
              <a:t> Analysis for Pollution Source</a:t>
            </a:r>
          </a:p>
          <a:p>
            <a:r>
              <a:rPr lang="en-US" sz="1200" dirty="0"/>
              <a:t>Assessment of </a:t>
            </a:r>
            <a:r>
              <a:rPr lang="en-US" sz="1200" dirty="0" err="1"/>
              <a:t>Harbour</a:t>
            </a:r>
            <a:r>
              <a:rPr lang="en-US" sz="1200" dirty="0"/>
              <a:t> Sediments in Arctic Locations. Water, Air, and Soil Pollution, 226(5), 1-15. DOI:</a:t>
            </a:r>
          </a:p>
          <a:p>
            <a:r>
              <a:rPr lang="en-US" sz="1200" dirty="0"/>
              <a:t>10.1007/s11270-015-2416-4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073" y="1397366"/>
            <a:ext cx="3626904" cy="3327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49" y="6505005"/>
            <a:ext cx="78602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H4: Sewage outlet, all others harbor activity, H: Hammerfest, S: Sisimiut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Ecosystem</a:t>
            </a:r>
            <a:r>
              <a:rPr lang="da-DK" dirty="0" smtClean="0"/>
              <a:t> </a:t>
            </a:r>
            <a:r>
              <a:rPr lang="da-DK" dirty="0" err="1" smtClean="0"/>
              <a:t>disturbance</a:t>
            </a:r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62" y="1272006"/>
            <a:ext cx="9204912" cy="47958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03118" y="6048233"/>
            <a:ext cx="6092825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200" dirty="0"/>
              <a:t>Bach, L. and </a:t>
            </a:r>
            <a:r>
              <a:rPr lang="en-US" sz="1200" dirty="0" err="1"/>
              <a:t>Dahllöff</a:t>
            </a:r>
            <a:r>
              <a:rPr lang="en-US" sz="1200" dirty="0"/>
              <a:t>, I. 2012, Local contamination in relation to population genetic diversity and resilience of an arctic marine amphipod. Aquatic Toxicology, 114-115, 58-66.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163" y="3468384"/>
            <a:ext cx="4116288" cy="1955786"/>
          </a:xfrm>
          <a:prstGeom prst="rect">
            <a:avLst/>
          </a:prstGeom>
        </p:spPr>
      </p:pic>
      <p:pic>
        <p:nvPicPr>
          <p:cNvPr id="3" name="Picture 2" descr="Amphipoda — Wikipé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10" y="1191391"/>
            <a:ext cx="2619948" cy="19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4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Ecosystem</a:t>
            </a:r>
            <a:r>
              <a:rPr lang="da-DK" dirty="0" smtClean="0"/>
              <a:t> </a:t>
            </a:r>
            <a:r>
              <a:rPr lang="da-DK" dirty="0" err="1" smtClean="0"/>
              <a:t>disturbance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98" y="1122686"/>
            <a:ext cx="5953125" cy="569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68" y="1246764"/>
            <a:ext cx="5981700" cy="5200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43078" y="161856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Bach, L., Fischer, A. and Strand, J. 2010, Local anthropogenic contamination affects the fecundity and reproductive success of an Arctic amphipod. Marine Ecology Progress Series, 419, 121-128.</a:t>
            </a:r>
          </a:p>
        </p:txBody>
      </p:sp>
    </p:spTree>
    <p:extLst>
      <p:ext uri="{BB962C8B-B14F-4D97-AF65-F5344CB8AC3E}">
        <p14:creationId xmlns:p14="http://schemas.microsoft.com/office/powerpoint/2010/main" val="1580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614" y="6002335"/>
            <a:ext cx="11017250" cy="58354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hlinkClick r:id="rId2"/>
              </a:rPr>
              <a:t>http://www.artek.byg.dtu.dk/english/-/</a:t>
            </a:r>
            <a:r>
              <a:rPr lang="en-US" sz="1200" dirty="0" smtClean="0">
                <a:hlinkClick r:id="rId2"/>
              </a:rPr>
              <a:t>media/Centre/Artek/artek_english/artek%20events/ARTEK-Event-2016/Presentations_web/Session_1/Maria-Granberg.ashx?la=da</a:t>
            </a: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52443" y="1296205"/>
            <a:ext cx="100808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There is a difference in resistance patterns between unexposed and exposed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Ciprofloxacin</a:t>
            </a:r>
            <a:r>
              <a:rPr lang="en-US" dirty="0"/>
              <a:t>, </a:t>
            </a:r>
            <a:r>
              <a:rPr lang="en-US" dirty="0" err="1"/>
              <a:t>Tetracyclin</a:t>
            </a:r>
            <a:r>
              <a:rPr lang="en-US" dirty="0"/>
              <a:t> and Macrolide resistance is only found near the </a:t>
            </a:r>
            <a:r>
              <a:rPr lang="en-US" dirty="0" smtClean="0"/>
              <a:t>sewage outlet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β-lactam </a:t>
            </a:r>
            <a:r>
              <a:rPr lang="en-US" dirty="0"/>
              <a:t>resistance is found everywhere as is one type of </a:t>
            </a:r>
            <a:r>
              <a:rPr lang="en-US" dirty="0" smtClean="0"/>
              <a:t>aminoglycoside resistance</a:t>
            </a:r>
            <a:r>
              <a:rPr lang="en-US" dirty="0"/>
              <a:t>. This may be attributed to an extended </a:t>
            </a:r>
            <a:r>
              <a:rPr lang="en-US" dirty="0" smtClean="0"/>
              <a:t>heavy </a:t>
            </a:r>
            <a:r>
              <a:rPr lang="en-US" dirty="0"/>
              <a:t>use of β-lactam </a:t>
            </a:r>
            <a:r>
              <a:rPr lang="en-US" dirty="0" smtClean="0"/>
              <a:t>antibiotics or </a:t>
            </a:r>
            <a:r>
              <a:rPr lang="en-US" dirty="0"/>
              <a:t>natural </a:t>
            </a:r>
            <a:r>
              <a:rPr lang="en-US" dirty="0" smtClean="0"/>
              <a:t>occurrence </a:t>
            </a:r>
            <a:r>
              <a:rPr lang="en-US" dirty="0"/>
              <a:t>of β-lactam and aminoglycoside resistance in nature.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Sediment </a:t>
            </a:r>
            <a:r>
              <a:rPr lang="en-US" dirty="0"/>
              <a:t>bacterial </a:t>
            </a:r>
            <a:r>
              <a:rPr lang="en-US" dirty="0" smtClean="0"/>
              <a:t>communities </a:t>
            </a:r>
            <a:r>
              <a:rPr lang="en-US" dirty="0"/>
              <a:t>from exposed sites differ from and are </a:t>
            </a:r>
            <a:r>
              <a:rPr lang="en-US" dirty="0" smtClean="0"/>
              <a:t>less diverse </a:t>
            </a:r>
            <a:r>
              <a:rPr lang="en-US" dirty="0"/>
              <a:t>than communities from unexposed 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Sediment bacterial community function at the sewage outlet shows signs </a:t>
            </a:r>
            <a:r>
              <a:rPr lang="en-US" dirty="0" smtClean="0"/>
              <a:t>of eutrophication </a:t>
            </a:r>
            <a:r>
              <a:rPr lang="en-US" dirty="0"/>
              <a:t>impact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Bacterial abundance is severely reduced in guts of marine organisms living in </a:t>
            </a:r>
            <a:r>
              <a:rPr lang="en-US" dirty="0" smtClean="0"/>
              <a:t>the vicinity </a:t>
            </a:r>
            <a:r>
              <a:rPr lang="en-US" dirty="0"/>
              <a:t>of the sewage outlet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Resistance patterns are replicated at different trophic levels along the </a:t>
            </a:r>
            <a:r>
              <a:rPr lang="en-US" dirty="0" smtClean="0"/>
              <a:t>exposure gradient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indicates food chain transfer of ARG or resistant bacteria, and may be </a:t>
            </a:r>
            <a:r>
              <a:rPr lang="en-US" dirty="0" smtClean="0"/>
              <a:t>a potential </a:t>
            </a:r>
            <a:r>
              <a:rPr lang="en-US" dirty="0"/>
              <a:t>risk for humans.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38" y="208485"/>
            <a:ext cx="2774306" cy="10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Waste water management in the North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Pernille Erland Jensen</a:t>
            </a:r>
          </a:p>
          <a:p>
            <a:r>
              <a:rPr lang="en-GB" dirty="0" smtClean="0"/>
              <a:t>Associate Professor</a:t>
            </a:r>
          </a:p>
          <a:p>
            <a:r>
              <a:rPr lang="en-GB" dirty="0" smtClean="0"/>
              <a:t>Head of studies BEng Arctic Technology</a:t>
            </a:r>
          </a:p>
          <a:p>
            <a:r>
              <a:rPr lang="en-GB" dirty="0" smtClean="0"/>
              <a:t>Department of Civil Engineering</a:t>
            </a:r>
          </a:p>
          <a:p>
            <a:r>
              <a:rPr lang="en-GB" dirty="0" smtClean="0"/>
              <a:t>Technical University of Denmark (DTU)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3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Wastewater characteristics and concerns</a:t>
            </a:r>
          </a:p>
          <a:p>
            <a:r>
              <a:rPr lang="en-US" sz="3600" dirty="0" smtClean="0"/>
              <a:t>Current wastewater management in he north</a:t>
            </a:r>
          </a:p>
          <a:p>
            <a:r>
              <a:rPr lang="en-US" sz="3600" dirty="0" smtClean="0"/>
              <a:t>Experimental wastewater management in Greenland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920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Lecture</a:t>
            </a:r>
            <a:r>
              <a:rPr lang="da-DK" dirty="0" smtClean="0"/>
              <a:t> </a:t>
            </a:r>
            <a:r>
              <a:rPr lang="da-DK" dirty="0" err="1" smtClean="0"/>
              <a:t>content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200" dirty="0" err="1" smtClean="0"/>
              <a:t>Conventional</a:t>
            </a:r>
            <a:r>
              <a:rPr lang="da-DK" sz="3200" dirty="0" smtClean="0"/>
              <a:t> </a:t>
            </a:r>
            <a:r>
              <a:rPr lang="da-DK" sz="3200" dirty="0" err="1" smtClean="0"/>
              <a:t>treatment</a:t>
            </a:r>
            <a:r>
              <a:rPr lang="da-DK" sz="3200" dirty="0" smtClean="0"/>
              <a:t> </a:t>
            </a:r>
            <a:r>
              <a:rPr lang="da-DK" sz="3200" dirty="0" err="1" smtClean="0"/>
              <a:t>recap</a:t>
            </a:r>
            <a:endParaRPr lang="da-DK" sz="3200" dirty="0" smtClean="0"/>
          </a:p>
          <a:p>
            <a:r>
              <a:rPr lang="da-DK" sz="3200" dirty="0" smtClean="0"/>
              <a:t>Challenges in the </a:t>
            </a:r>
            <a:r>
              <a:rPr lang="da-DK" sz="3200" dirty="0" err="1" smtClean="0"/>
              <a:t>north</a:t>
            </a:r>
            <a:endParaRPr lang="da-DK" sz="3200" dirty="0" smtClean="0"/>
          </a:p>
          <a:p>
            <a:r>
              <a:rPr lang="da-DK" sz="3200" dirty="0" smtClean="0"/>
              <a:t>How is </a:t>
            </a:r>
            <a:r>
              <a:rPr lang="da-DK" sz="3200" dirty="0" err="1" smtClean="0"/>
              <a:t>wastewater</a:t>
            </a:r>
            <a:r>
              <a:rPr lang="da-DK" sz="3200" dirty="0" smtClean="0"/>
              <a:t> </a:t>
            </a:r>
            <a:r>
              <a:rPr lang="da-DK" sz="3200" dirty="0" err="1" smtClean="0"/>
              <a:t>handled</a:t>
            </a:r>
            <a:r>
              <a:rPr lang="da-DK" sz="3200" dirty="0" smtClean="0"/>
              <a:t> </a:t>
            </a:r>
            <a:r>
              <a:rPr lang="da-DK" sz="3200" dirty="0" err="1" smtClean="0"/>
              <a:t>currently</a:t>
            </a:r>
            <a:r>
              <a:rPr lang="da-DK" sz="3200" dirty="0" smtClean="0"/>
              <a:t> in the </a:t>
            </a:r>
            <a:r>
              <a:rPr lang="da-DK" sz="3200" dirty="0" err="1" smtClean="0"/>
              <a:t>north</a:t>
            </a:r>
            <a:r>
              <a:rPr lang="da-DK" sz="3200" dirty="0" smtClean="0"/>
              <a:t>?</a:t>
            </a:r>
          </a:p>
          <a:p>
            <a:r>
              <a:rPr lang="da-DK" sz="3200" dirty="0" err="1" smtClean="0"/>
              <a:t>Effects</a:t>
            </a:r>
            <a:r>
              <a:rPr lang="da-DK" sz="3200" dirty="0" smtClean="0"/>
              <a:t> of </a:t>
            </a:r>
            <a:r>
              <a:rPr lang="da-DK" sz="3200" dirty="0" err="1" smtClean="0"/>
              <a:t>treatments</a:t>
            </a:r>
            <a:endParaRPr lang="da-DK" sz="3200" dirty="0" smtClean="0"/>
          </a:p>
          <a:p>
            <a:pPr lvl="1"/>
            <a:r>
              <a:rPr lang="da-DK" sz="3200" dirty="0" err="1" smtClean="0"/>
              <a:t>Examples</a:t>
            </a:r>
            <a:r>
              <a:rPr lang="da-DK" sz="3200" dirty="0" smtClean="0"/>
              <a:t> from </a:t>
            </a:r>
            <a:r>
              <a:rPr lang="da-DK" sz="3200" dirty="0" err="1" smtClean="0"/>
              <a:t>Iceland</a:t>
            </a:r>
            <a:r>
              <a:rPr lang="da-DK" sz="3200" dirty="0" smtClean="0"/>
              <a:t>, </a:t>
            </a:r>
            <a:r>
              <a:rPr lang="da-DK" sz="3200" dirty="0" err="1" smtClean="0"/>
              <a:t>Faroe</a:t>
            </a:r>
            <a:r>
              <a:rPr lang="da-DK" sz="3200" dirty="0" smtClean="0"/>
              <a:t> Islands, </a:t>
            </a:r>
            <a:r>
              <a:rPr lang="da-DK" sz="3200" dirty="0" err="1" smtClean="0"/>
              <a:t>Norway</a:t>
            </a:r>
            <a:r>
              <a:rPr lang="da-DK" sz="3200" dirty="0" smtClean="0"/>
              <a:t>, Canada and Greenland</a:t>
            </a:r>
            <a:endParaRPr lang="da-DK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25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Conventional treatment recap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96F6-7D4D-4193-80C6-F547FE662CEB}" type="slidenum">
              <a:rPr lang="en-GB" smtClean="0"/>
              <a:t>21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64517"/>
              </p:ext>
            </p:extLst>
          </p:nvPr>
        </p:nvGraphicFramePr>
        <p:xfrm>
          <a:off x="135122" y="1448399"/>
          <a:ext cx="8371335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144">
                  <a:extLst>
                    <a:ext uri="{9D8B030D-6E8A-4147-A177-3AD203B41FA5}">
                      <a16:colId xmlns:a16="http://schemas.microsoft.com/office/drawing/2014/main" val="673266095"/>
                    </a:ext>
                  </a:extLst>
                </a:gridCol>
                <a:gridCol w="2976487">
                  <a:extLst>
                    <a:ext uri="{9D8B030D-6E8A-4147-A177-3AD203B41FA5}">
                      <a16:colId xmlns:a16="http://schemas.microsoft.com/office/drawing/2014/main" val="2541153188"/>
                    </a:ext>
                  </a:extLst>
                </a:gridCol>
                <a:gridCol w="3742704">
                  <a:extLst>
                    <a:ext uri="{9D8B030D-6E8A-4147-A177-3AD203B41FA5}">
                      <a16:colId xmlns:a16="http://schemas.microsoft.com/office/drawing/2014/main" val="3073298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Treatment</a:t>
                      </a:r>
                      <a:r>
                        <a:rPr lang="en-US" sz="1600" baseline="0" dirty="0" smtClean="0"/>
                        <a:t> level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Effect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261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Preliminary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Screening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Large particles removal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984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Primary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Screening and/ or sedimentation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Smaller particles removal</a:t>
                      </a:r>
                      <a:r>
                        <a:rPr lang="en-US" sz="1600" baseline="0" dirty="0" smtClean="0"/>
                        <a:t>, sand, fraction of OM </a:t>
                      </a:r>
                      <a:r>
                        <a:rPr lang="en-US" sz="1600" baseline="0" dirty="0" err="1" smtClean="0"/>
                        <a:t>inkl</a:t>
                      </a:r>
                      <a:r>
                        <a:rPr lang="en-US" sz="1600" baseline="0" dirty="0" smtClean="0"/>
                        <a:t>. some P, fraction of HM’s and other compounds bound to OM.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176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Secondary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Chemical</a:t>
                      </a:r>
                      <a:r>
                        <a:rPr lang="en-US" sz="1600" baseline="0" dirty="0" smtClean="0"/>
                        <a:t> and/or biological treatment (e.g. flocculation/ biological conversion and sedimentation)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Smaller biodegradable organics and suspended solids. Disinfection effect.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84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Tertiary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Biological treatment</a:t>
                      </a:r>
                      <a:r>
                        <a:rPr lang="en-US" sz="1600" baseline="0" dirty="0" smtClean="0"/>
                        <a:t> and or chemical (e.g. precipitation of nutrients with Fe and Al salts, fluctuating oxygen /anaerobic)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 level nutrient removal. Disinfection effect.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50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Advanced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Various additions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Depending on need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52176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382" y="4124752"/>
            <a:ext cx="4278060" cy="26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5375275" cy="1143000"/>
          </a:xfrm>
        </p:spPr>
        <p:txBody>
          <a:bodyPr/>
          <a:lstStyle/>
          <a:p>
            <a:r>
              <a:rPr lang="en-GB" dirty="0" smtClean="0"/>
              <a:t>Effects of climate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Water viscosity increases</a:t>
            </a:r>
          </a:p>
          <a:p>
            <a:pPr lvl="1"/>
            <a:r>
              <a:rPr lang="en-GB" dirty="0" smtClean="0"/>
              <a:t>Mixing reduced</a:t>
            </a:r>
          </a:p>
          <a:p>
            <a:pPr lvl="1"/>
            <a:r>
              <a:rPr lang="en-GB" dirty="0" smtClean="0"/>
              <a:t>Sedimentation slows down</a:t>
            </a:r>
          </a:p>
          <a:p>
            <a:pPr lvl="1"/>
            <a:r>
              <a:rPr lang="en-GB" dirty="0" smtClean="0"/>
              <a:t>Filtration slows down</a:t>
            </a:r>
          </a:p>
          <a:p>
            <a:r>
              <a:rPr lang="en-GB" dirty="0" smtClean="0"/>
              <a:t>Longer survival of pathogenic bacteria</a:t>
            </a:r>
          </a:p>
          <a:p>
            <a:r>
              <a:rPr lang="en-GB" dirty="0" smtClean="0"/>
              <a:t>Metabolic (biological) and chemical reaction rates slow down:</a:t>
            </a:r>
          </a:p>
          <a:p>
            <a:pPr lvl="1"/>
            <a:r>
              <a:rPr lang="en-GB" dirty="0" smtClean="0"/>
              <a:t>Often by 2-3 times per 10</a:t>
            </a:r>
            <a:r>
              <a:rPr lang="en-US" dirty="0"/>
              <a:t> °</a:t>
            </a:r>
            <a:r>
              <a:rPr lang="en-US" dirty="0" smtClean="0"/>
              <a:t>C temperature reduction (Arrhenius equation)</a:t>
            </a:r>
          </a:p>
          <a:p>
            <a:pPr marL="379412" lvl="1" indent="0">
              <a:buNone/>
            </a:pPr>
            <a:endParaRPr lang="en-US" b="1" dirty="0" smtClean="0"/>
          </a:p>
          <a:p>
            <a:pPr marL="379412" lvl="1" indent="0">
              <a:buNone/>
            </a:pPr>
            <a:endParaRPr lang="en-US" b="1" dirty="0" smtClean="0"/>
          </a:p>
          <a:p>
            <a:r>
              <a:rPr lang="en-GB" dirty="0" smtClean="0"/>
              <a:t>Increased retention time</a:t>
            </a:r>
          </a:p>
          <a:p>
            <a:r>
              <a:rPr lang="en-GB" dirty="0" smtClean="0"/>
              <a:t>High energy costs</a:t>
            </a:r>
          </a:p>
          <a:p>
            <a:r>
              <a:rPr lang="en-GB" dirty="0" smtClean="0"/>
              <a:t>High investment cost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Unreliable energy supply</a:t>
            </a:r>
          </a:p>
          <a:p>
            <a:r>
              <a:rPr lang="en-GB" dirty="0"/>
              <a:t>Permafrost and other unstable site conditions OR surface bedrock</a:t>
            </a:r>
          </a:p>
          <a:p>
            <a:r>
              <a:rPr lang="en-GB" dirty="0" smtClean="0"/>
              <a:t>Small communities</a:t>
            </a:r>
            <a:endParaRPr lang="en-GB" dirty="0"/>
          </a:p>
          <a:p>
            <a:r>
              <a:rPr lang="en-GB" dirty="0" smtClean="0"/>
              <a:t>Remoteness challenging during </a:t>
            </a:r>
            <a:r>
              <a:rPr lang="en-GB" dirty="0"/>
              <a:t>constructional and operational resupply</a:t>
            </a:r>
          </a:p>
          <a:p>
            <a:r>
              <a:rPr lang="en-GB" dirty="0"/>
              <a:t>Lack of </a:t>
            </a:r>
            <a:r>
              <a:rPr lang="en-GB" dirty="0" smtClean="0"/>
              <a:t>specialists on site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High investment cost per person</a:t>
            </a:r>
          </a:p>
          <a:p>
            <a:r>
              <a:rPr lang="en-GB" dirty="0" smtClean="0"/>
              <a:t>High maintenance cost</a:t>
            </a:r>
          </a:p>
          <a:p>
            <a:r>
              <a:rPr lang="en-GB" dirty="0" smtClean="0"/>
              <a:t>High risk of failure</a:t>
            </a:r>
            <a:endParaRPr lang="en-GB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96F6-7D4D-4193-80C6-F547FE662CEB}" type="slidenum">
              <a:rPr lang="en-GB" smtClean="0"/>
              <a:t>22</a:t>
            </a:fld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383238" y="148616"/>
            <a:ext cx="48024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kern="0" dirty="0" smtClean="0"/>
              <a:t>Effects of geography</a:t>
            </a:r>
            <a:endParaRPr lang="en-GB" kern="0" dirty="0"/>
          </a:p>
        </p:txBody>
      </p:sp>
      <p:sp>
        <p:nvSpPr>
          <p:cNvPr id="11" name="Down Arrow 10"/>
          <p:cNvSpPr/>
          <p:nvPr/>
        </p:nvSpPr>
        <p:spPr bwMode="auto">
          <a:xfrm>
            <a:off x="1990750" y="4581128"/>
            <a:ext cx="504056" cy="6480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607374" y="4509120"/>
            <a:ext cx="504056" cy="6480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7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1" descr="uarcticmap_1711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1764" y="2915249"/>
            <a:ext cx="490565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management </a:t>
            </a:r>
            <a:r>
              <a:rPr lang="en-US" dirty="0"/>
              <a:t>of waste water the </a:t>
            </a:r>
            <a:r>
              <a:rPr lang="en-US" dirty="0" smtClean="0"/>
              <a:t>North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1553274"/>
            <a:ext cx="2655522" cy="16597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2854846" y="2420888"/>
            <a:ext cx="1541251" cy="1557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29695" y="3186265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Wastewater lagoons (photo: Lisbeth Truelstrup Hansen)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58" y="3941767"/>
            <a:ext cx="2448272" cy="183114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322215" y="4211034"/>
            <a:ext cx="1932772" cy="654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3963" y="5796193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Mechanical plants – primary/secondary (photo: Kenneth Johnson)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5807174" y="5265364"/>
            <a:ext cx="3091176" cy="7036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0064328" y="4651730"/>
            <a:ext cx="185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treatment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6671271" y="2276872"/>
            <a:ext cx="2205102" cy="17309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373" y="5078857"/>
            <a:ext cx="2153382" cy="136488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H="1" flipV="1">
            <a:off x="6167214" y="4984070"/>
            <a:ext cx="2709159" cy="644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stCxn id="26" idx="1"/>
          </p:cNvCxnSpPr>
          <p:nvPr/>
        </p:nvCxnSpPr>
        <p:spPr bwMode="auto">
          <a:xfrm flipH="1" flipV="1">
            <a:off x="5455518" y="5191791"/>
            <a:ext cx="3420855" cy="5695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37" y="2848881"/>
            <a:ext cx="2784290" cy="184431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H="1">
            <a:off x="5186714" y="4022392"/>
            <a:ext cx="3977723" cy="7986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8862790" y="1592097"/>
            <a:ext cx="3317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Secondary treatment for towns &gt; 20.000persons</a:t>
            </a:r>
          </a:p>
          <a:p>
            <a:r>
              <a:rPr lang="en-US" dirty="0" smtClean="0"/>
              <a:t>Smaller places no treatment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Arctic WASH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8876373" y="6381328"/>
            <a:ext cx="23585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Primary treatment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5969481" y="2778816"/>
            <a:ext cx="769421" cy="182968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6192358" y="2491983"/>
            <a:ext cx="185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treatment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51" y="1256376"/>
            <a:ext cx="1694464" cy="12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Wastewater in Greenland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Sewers in most of towns.</a:t>
            </a:r>
          </a:p>
          <a:p>
            <a:r>
              <a:rPr lang="en-US" dirty="0" smtClean="0"/>
              <a:t>Bag toilets or septic tanks for the rest, grey water directly into environment.</a:t>
            </a:r>
          </a:p>
          <a:p>
            <a:r>
              <a:rPr lang="en-US" dirty="0" smtClean="0"/>
              <a:t>All wastewater let out untreated at shoreline.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66298" y="3075910"/>
            <a:ext cx="2667000" cy="2324554"/>
          </a:xfrm>
          <a:prstGeom prst="rect">
            <a:avLst/>
          </a:prstGeom>
          <a:noFill/>
          <a:ln/>
        </p:spPr>
      </p:pic>
      <p:pic>
        <p:nvPicPr>
          <p:cNvPr id="7" name="Picture 6" descr="17_J_Marmeladebro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22998" y="3068960"/>
            <a:ext cx="3149323" cy="2362200"/>
          </a:xfrm>
          <a:prstGeom prst="rect">
            <a:avLst/>
          </a:prstGeom>
          <a:noFill/>
          <a:ln/>
        </p:spPr>
      </p:pic>
      <p:pic>
        <p:nvPicPr>
          <p:cNvPr id="8" name="Picture 9" descr="P1060984 GW somm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8356" y="3045097"/>
            <a:ext cx="1907559" cy="237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in Greenland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055801"/>
            <a:ext cx="5364163" cy="357507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settlements modern replacement for honey buckets is needed:</a:t>
            </a:r>
          </a:p>
          <a:p>
            <a:pPr lvl="1"/>
            <a:r>
              <a:rPr lang="en-US" dirty="0" smtClean="0"/>
              <a:t>Convenience</a:t>
            </a:r>
          </a:p>
          <a:p>
            <a:pPr lvl="1"/>
            <a:r>
              <a:rPr lang="en-US" dirty="0" smtClean="0"/>
              <a:t>Dignity</a:t>
            </a:r>
          </a:p>
          <a:p>
            <a:pPr lvl="1"/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6" y="3067093"/>
            <a:ext cx="475529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81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Wastewater in Greenland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449388"/>
            <a:ext cx="11017250" cy="4643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In 2005 report concluded that no harm to the environment was to be expected from current </a:t>
            </a:r>
            <a:r>
              <a:rPr lang="en-US" dirty="0" err="1" smtClean="0"/>
              <a:t>practise</a:t>
            </a:r>
            <a:r>
              <a:rPr lang="en-US" dirty="0" smtClean="0"/>
              <a:t> *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BUT</a:t>
            </a:r>
            <a:r>
              <a:rPr lang="en-US" dirty="0"/>
              <a:t> </a:t>
            </a:r>
            <a:r>
              <a:rPr lang="en-US" dirty="0" smtClean="0"/>
              <a:t>report also clearly states:</a:t>
            </a:r>
          </a:p>
          <a:p>
            <a:pPr>
              <a:buNone/>
            </a:pPr>
            <a:r>
              <a:rPr lang="en-US" dirty="0" smtClean="0"/>
              <a:t>	Only nutrients are considered, not e.g. pathogens, heavy metals or anthropogenic compounds.</a:t>
            </a:r>
          </a:p>
          <a:p>
            <a:pPr>
              <a:buNone/>
            </a:pPr>
            <a:r>
              <a:rPr lang="en-US" dirty="0" smtClean="0"/>
              <a:t>	The evaluation anticipates that the outlet is in open water and not closed Fjords.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New legislation requires municipalities to make environmental impact assessment of recipients and implement treatment of wastewater if impacts are observed </a:t>
            </a:r>
            <a:r>
              <a:rPr lang="en-US" dirty="0" smtClean="0"/>
              <a:t>**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Water quality criteria set for wastewater from mineral extraction projects***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281" y="5368264"/>
            <a:ext cx="115932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r>
              <a:rPr lang="da-DK" sz="1200" dirty="0"/>
              <a:t>COWI </a:t>
            </a:r>
            <a:r>
              <a:rPr lang="da-DK" sz="1200" dirty="0" err="1"/>
              <a:t>Consultants</a:t>
            </a:r>
            <a:r>
              <a:rPr lang="da-DK" sz="1200" dirty="0"/>
              <a:t> 2005.  Udrednings- og pilotprojekt vedrørende håndtering af miljøproblemer som følge af spildevand i de grønlandske byer. Miljøstyrelsen (Danish EPA). </a:t>
            </a:r>
            <a:endParaRPr lang="da-DK" sz="1200" dirty="0" smtClean="0"/>
          </a:p>
          <a:p>
            <a:r>
              <a:rPr lang="da-DK" sz="1200" dirty="0"/>
              <a:t>**Selvstyrets bekendtgørelse nr. 10 af 12. juni 2015 om </a:t>
            </a:r>
            <a:r>
              <a:rPr lang="da-DK" sz="1200" dirty="0" smtClean="0"/>
              <a:t>bortskaffelse af </a:t>
            </a:r>
            <a:r>
              <a:rPr lang="da-DK" sz="1200" dirty="0"/>
              <a:t>latrin og </a:t>
            </a:r>
            <a:r>
              <a:rPr lang="da-DK" sz="1200" dirty="0" smtClean="0"/>
              <a:t>spildevand</a:t>
            </a:r>
            <a:r>
              <a:rPr lang="da-DK" sz="1200" dirty="0"/>
              <a:t>: </a:t>
            </a:r>
            <a:r>
              <a:rPr lang="da-DK" sz="1200" dirty="0">
                <a:hlinkClick r:id="rId2"/>
              </a:rPr>
              <a:t>http://naalakkersuisut.gl/~/</a:t>
            </a:r>
            <a:r>
              <a:rPr lang="da-DK" sz="1200" dirty="0" smtClean="0">
                <a:hlinkClick r:id="rId2"/>
              </a:rPr>
              <a:t>media/Nanoq/Files/Kundgoerelser/DK/2015/Bekendtgoerelser/bkg_10%20dk.pdf</a:t>
            </a:r>
            <a:r>
              <a:rPr lang="da-DK" sz="1200" dirty="0" smtClean="0"/>
              <a:t> </a:t>
            </a:r>
            <a:endParaRPr lang="da-DK" sz="1200" dirty="0" smtClean="0"/>
          </a:p>
          <a:p>
            <a:r>
              <a:rPr lang="da-DK" sz="1200" dirty="0"/>
              <a:t>***http://naalakkersuisut.gl/~/media/Nanoq/Files/Hearings/2015/Nye%20retningslinjer%20for%20udarbejdelse%20af%20VVM%20for%20mineprojekter%20i%20Groenland/Documents/EIA%20Guidelines_UK_.pdf</a:t>
            </a: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Faecal</a:t>
            </a:r>
            <a:r>
              <a:rPr lang="en-US" dirty="0"/>
              <a:t> bacteria on seaweeds in Greenland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7334" y="5296421"/>
            <a:ext cx="4644160" cy="792112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err="1"/>
              <a:t>Faecal</a:t>
            </a:r>
            <a:r>
              <a:rPr lang="en-US" sz="1200" b="1" dirty="0"/>
              <a:t> bacteria on seaweeds in </a:t>
            </a:r>
            <a:r>
              <a:rPr lang="en-US" sz="1200" b="1" dirty="0" smtClean="0"/>
              <a:t>Greenland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rgbClr val="161413"/>
                </a:solidFill>
                <a:latin typeface="Fo0S0"/>
              </a:rPr>
              <a:t>Kreissig</a:t>
            </a:r>
            <a:r>
              <a:rPr lang="en-US" sz="1200" dirty="0">
                <a:solidFill>
                  <a:srgbClr val="161413"/>
                </a:solidFill>
                <a:latin typeface="Fo0S0"/>
              </a:rPr>
              <a:t>, Katharina Johanna ; Hansen, Lisbeth Truelstrup ; Jensen, Pernille Erland </a:t>
            </a:r>
            <a:r>
              <a:rPr lang="en-US" sz="1200" dirty="0" smtClean="0">
                <a:solidFill>
                  <a:srgbClr val="161413"/>
                </a:solidFill>
                <a:latin typeface="Fo0S0"/>
              </a:rPr>
              <a:t>, 2017, Poster presented </a:t>
            </a:r>
            <a:r>
              <a:rPr lang="en-US" sz="1200" dirty="0">
                <a:solidFill>
                  <a:srgbClr val="161413"/>
                </a:solidFill>
                <a:latin typeface="Fo0S0"/>
              </a:rPr>
              <a:t>at: 7th Nordic seaweed conference, 2017, </a:t>
            </a:r>
            <a:r>
              <a:rPr lang="en-US" sz="1200" dirty="0" err="1" smtClean="0">
                <a:solidFill>
                  <a:srgbClr val="161413"/>
                </a:solidFill>
                <a:latin typeface="Fo0S0"/>
              </a:rPr>
              <a:t>Grenaa</a:t>
            </a:r>
            <a:r>
              <a:rPr lang="en-US" sz="1200" dirty="0">
                <a:solidFill>
                  <a:srgbClr val="161413"/>
                </a:solidFill>
                <a:latin typeface="Fo0S0"/>
              </a:rPr>
              <a:t>. </a:t>
            </a:r>
            <a:r>
              <a:rPr lang="en-US" sz="1200" dirty="0">
                <a:solidFill>
                  <a:srgbClr val="161413"/>
                </a:solidFill>
                <a:latin typeface="Fo0S0"/>
                <a:hlinkClick r:id="rId2"/>
              </a:rPr>
              <a:t>http://</a:t>
            </a:r>
            <a:r>
              <a:rPr lang="en-US" sz="1200" dirty="0" smtClean="0">
                <a:solidFill>
                  <a:srgbClr val="161413"/>
                </a:solidFill>
                <a:latin typeface="Fo0S0"/>
                <a:hlinkClick r:id="rId2"/>
              </a:rPr>
              <a:t>orbit.dtu.dk/ws/files/140631837/Nordic_Seaweed_Conference_KJKR_poster_final.pdf</a:t>
            </a:r>
            <a:r>
              <a:rPr lang="en-US" sz="1200" dirty="0" smtClean="0">
                <a:solidFill>
                  <a:srgbClr val="161413"/>
                </a:solidFill>
                <a:latin typeface="Fo0S0"/>
              </a:rPr>
              <a:t> </a:t>
            </a:r>
            <a:endParaRPr lang="en-US" sz="1200" dirty="0">
              <a:solidFill>
                <a:srgbClr val="161413"/>
              </a:solidFill>
              <a:latin typeface="Fo0S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448565"/>
            <a:ext cx="6373089" cy="4871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686" y="3823731"/>
            <a:ext cx="9810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45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Micropollutants</a:t>
            </a:r>
            <a:r>
              <a:rPr lang="en-US" dirty="0"/>
              <a:t> in wastewater in four arctic cities - is the treatment sufficient?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28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2300" y="1449388"/>
            <a:ext cx="8641258" cy="29877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2400" b="1" dirty="0" err="1"/>
              <a:t>Treatment</a:t>
            </a:r>
            <a:r>
              <a:rPr lang="da-DK" sz="2400" b="1" dirty="0"/>
              <a:t> types</a:t>
            </a:r>
          </a:p>
          <a:p>
            <a:r>
              <a:rPr lang="da-DK" sz="2400" dirty="0"/>
              <a:t>LSH (Hospital, Torshavn): </a:t>
            </a:r>
            <a:r>
              <a:rPr lang="da-DK" sz="2400" dirty="0" err="1"/>
              <a:t>Primary</a:t>
            </a:r>
            <a:r>
              <a:rPr lang="da-DK" sz="2400" dirty="0"/>
              <a:t> and </a:t>
            </a:r>
            <a:r>
              <a:rPr lang="da-DK" sz="2400" dirty="0" err="1"/>
              <a:t>secondary</a:t>
            </a:r>
            <a:r>
              <a:rPr lang="da-DK" sz="2400" dirty="0"/>
              <a:t> </a:t>
            </a:r>
            <a:r>
              <a:rPr lang="da-DK" sz="2400" dirty="0" err="1"/>
              <a:t>treamtent</a:t>
            </a:r>
            <a:r>
              <a:rPr lang="da-DK" sz="2400" dirty="0"/>
              <a:t> (</a:t>
            </a:r>
            <a:r>
              <a:rPr lang="da-DK" sz="2400" dirty="0" err="1"/>
              <a:t>mechanical</a:t>
            </a:r>
            <a:r>
              <a:rPr lang="da-DK" sz="2400" dirty="0"/>
              <a:t> </a:t>
            </a:r>
            <a:r>
              <a:rPr lang="da-DK" sz="2400" dirty="0" err="1"/>
              <a:t>biological</a:t>
            </a:r>
            <a:r>
              <a:rPr lang="da-DK" sz="2400" dirty="0"/>
              <a:t>)</a:t>
            </a:r>
          </a:p>
          <a:p>
            <a:r>
              <a:rPr lang="da-DK" sz="2400" dirty="0" err="1"/>
              <a:t>Serjsjantviking</a:t>
            </a:r>
            <a:r>
              <a:rPr lang="da-DK" sz="2400" dirty="0"/>
              <a:t> (Torshavn):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treamtent</a:t>
            </a:r>
            <a:r>
              <a:rPr lang="da-DK" sz="2400" dirty="0"/>
              <a:t> (</a:t>
            </a:r>
            <a:r>
              <a:rPr lang="da-DK" sz="2400" dirty="0" err="1"/>
              <a:t>settling</a:t>
            </a:r>
            <a:r>
              <a:rPr lang="da-DK" sz="2400" dirty="0"/>
              <a:t> and flotation), </a:t>
            </a:r>
            <a:r>
              <a:rPr lang="da-DK" sz="2400" dirty="0" err="1"/>
              <a:t>uncontrolled</a:t>
            </a:r>
            <a:r>
              <a:rPr lang="da-DK" sz="2400" dirty="0"/>
              <a:t> </a:t>
            </a:r>
            <a:r>
              <a:rPr lang="da-DK" sz="2400" dirty="0" err="1"/>
              <a:t>secondary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</a:t>
            </a:r>
            <a:r>
              <a:rPr lang="da-DK" sz="2400" dirty="0" err="1"/>
              <a:t>may</a:t>
            </a:r>
            <a:r>
              <a:rPr lang="da-DK" sz="2400" dirty="0"/>
              <a:t> </a:t>
            </a:r>
            <a:r>
              <a:rPr lang="da-DK" sz="2400" dirty="0" err="1"/>
              <a:t>happen</a:t>
            </a:r>
            <a:r>
              <a:rPr lang="da-DK" sz="2400" dirty="0"/>
              <a:t> in the tank (</a:t>
            </a:r>
            <a:r>
              <a:rPr lang="da-DK" sz="2400" dirty="0" err="1"/>
              <a:t>septic</a:t>
            </a:r>
            <a:r>
              <a:rPr lang="da-DK" sz="2400" dirty="0"/>
              <a:t> tank type </a:t>
            </a:r>
            <a:r>
              <a:rPr lang="da-DK" sz="2400" dirty="0" err="1"/>
              <a:t>reactions</a:t>
            </a:r>
            <a:r>
              <a:rPr lang="da-DK" sz="2400" dirty="0"/>
              <a:t>)</a:t>
            </a:r>
          </a:p>
          <a:p>
            <a:r>
              <a:rPr lang="da-DK" sz="2400" dirty="0" err="1"/>
              <a:t>Breivika</a:t>
            </a:r>
            <a:r>
              <a:rPr lang="da-DK" sz="2400" dirty="0"/>
              <a:t> (Tromsø):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(</a:t>
            </a:r>
            <a:r>
              <a:rPr lang="da-DK" sz="2400" dirty="0" err="1"/>
              <a:t>filtering</a:t>
            </a:r>
            <a:r>
              <a:rPr lang="da-DK" sz="2400" dirty="0"/>
              <a:t>)</a:t>
            </a:r>
          </a:p>
          <a:p>
            <a:r>
              <a:rPr lang="da-DK" sz="2400" dirty="0"/>
              <a:t>Langenes (Tromsø) :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(</a:t>
            </a:r>
            <a:r>
              <a:rPr lang="da-DK" sz="2400" dirty="0" err="1"/>
              <a:t>filtering</a:t>
            </a:r>
            <a:r>
              <a:rPr lang="da-DK" sz="2400" dirty="0"/>
              <a:t>)</a:t>
            </a:r>
          </a:p>
          <a:p>
            <a:r>
              <a:rPr lang="da-DK" sz="2400" dirty="0" err="1"/>
              <a:t>Klettag</a:t>
            </a:r>
            <a:r>
              <a:rPr lang="da-DK" sz="2400" dirty="0"/>
              <a:t> (Reykjavik):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(</a:t>
            </a:r>
            <a:r>
              <a:rPr lang="da-DK" sz="2400" dirty="0" err="1"/>
              <a:t>mechanical</a:t>
            </a:r>
            <a:r>
              <a:rPr lang="da-DK" sz="2400" dirty="0"/>
              <a:t> </a:t>
            </a:r>
            <a:r>
              <a:rPr lang="da-DK" sz="2400" dirty="0" err="1"/>
              <a:t>settling</a:t>
            </a:r>
            <a:r>
              <a:rPr lang="da-DK" sz="2400" dirty="0"/>
              <a:t>)</a:t>
            </a:r>
          </a:p>
          <a:p>
            <a:r>
              <a:rPr lang="da-DK" sz="2400" dirty="0" err="1"/>
              <a:t>Ánanaust</a:t>
            </a:r>
            <a:r>
              <a:rPr lang="da-DK" sz="2400" dirty="0"/>
              <a:t> (Reykjavik):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Treatment</a:t>
            </a:r>
            <a:r>
              <a:rPr lang="da-DK" sz="2400" dirty="0"/>
              <a:t> (</a:t>
            </a:r>
            <a:r>
              <a:rPr lang="da-DK" sz="2400" dirty="0" err="1"/>
              <a:t>mechanical</a:t>
            </a:r>
            <a:r>
              <a:rPr lang="da-DK" sz="2400" dirty="0"/>
              <a:t> </a:t>
            </a:r>
            <a:r>
              <a:rPr lang="da-DK" sz="2400" dirty="0" err="1"/>
              <a:t>settling</a:t>
            </a:r>
            <a:r>
              <a:rPr lang="da-DK" sz="2400" dirty="0"/>
              <a:t>)</a:t>
            </a:r>
          </a:p>
          <a:p>
            <a:r>
              <a:rPr lang="da-DK" sz="2400" dirty="0"/>
              <a:t>Sisimiut (Greenland): None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18942" y="4594884"/>
            <a:ext cx="8229600" cy="136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Micropollutants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wastewater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arctic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cities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is the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sufficient?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Maria Dam,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Guðjón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A.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Auðunsson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Hans H. Poulsen, Ingrid A. Berg, Lone Kristensen, Jan Stenersen,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Fríðbjørg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N. Joensen, Vivie K. Davidsen, and Susanne B. Petersen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ISBN 978-92-893-5121-8 (PRINT), ISBN 978-92-893-5123-2 (PDF), ISBN 978-92-893-5122-5 (EPUB), 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http://dx.doi.org/10.6027/TN2017-550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TemaNord 2017:550, ISSN 0908-6692, Standard: PDF/UA-1, ISO 14289-1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Nordic </a:t>
            </a:r>
            <a:r>
              <a:rPr kumimoji="0" lang="da-DK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Council</a:t>
            </a: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Ministers 2017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29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Effect</a:t>
            </a:r>
            <a:r>
              <a:rPr lang="da-DK" dirty="0" smtClean="0"/>
              <a:t> of </a:t>
            </a:r>
            <a:r>
              <a:rPr lang="da-DK" dirty="0" err="1" smtClean="0"/>
              <a:t>primary</a:t>
            </a:r>
            <a:r>
              <a:rPr lang="da-DK" dirty="0" smtClean="0"/>
              <a:t> </a:t>
            </a:r>
            <a:r>
              <a:rPr lang="da-DK" dirty="0" err="1" smtClean="0"/>
              <a:t>wastewater</a:t>
            </a:r>
            <a:r>
              <a:rPr lang="da-DK" dirty="0" smtClean="0"/>
              <a:t> </a:t>
            </a:r>
            <a:r>
              <a:rPr lang="da-DK" dirty="0" err="1" smtClean="0"/>
              <a:t>treatment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29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942" y="1291616"/>
            <a:ext cx="8415204" cy="4320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83449" y="4005064"/>
            <a:ext cx="3746376" cy="2294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 smtClean="0"/>
              <a:t>occationally</a:t>
            </a:r>
            <a:r>
              <a:rPr lang="da-DK" sz="1800" dirty="0" smtClean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74238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Arctic Engineering at DTU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Arctic WASH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765" y="1441747"/>
            <a:ext cx="6169713" cy="4743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7956" y="6166425"/>
            <a:ext cx="185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DTU Campusses</a:t>
            </a:r>
            <a:endParaRPr lang="da-DK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6" y="1916832"/>
            <a:ext cx="4789838" cy="2394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Common Nordic Project </a:t>
            </a:r>
            <a:r>
              <a:rPr lang="da-DK" dirty="0" err="1" smtClean="0"/>
              <a:t>results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54" y="1412776"/>
            <a:ext cx="9670659" cy="4320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06574" y="4509120"/>
            <a:ext cx="3168352" cy="1865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 smtClean="0"/>
              <a:t>occationally</a:t>
            </a:r>
            <a:r>
              <a:rPr lang="da-DK" sz="1800" dirty="0" smtClean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28732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406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da-DK" sz="2000" dirty="0"/>
              <a:t>LAS (</a:t>
            </a:r>
            <a:r>
              <a:rPr lang="en-US" sz="2000" dirty="0"/>
              <a:t>linear </a:t>
            </a:r>
            <a:r>
              <a:rPr lang="en-US" sz="2000" dirty="0" err="1"/>
              <a:t>alkylbenzene</a:t>
            </a:r>
            <a:r>
              <a:rPr lang="en-US" sz="2000" dirty="0"/>
              <a:t> </a:t>
            </a:r>
            <a:r>
              <a:rPr lang="en-US" sz="2400" dirty="0" err="1"/>
              <a:t>sulphonates</a:t>
            </a:r>
            <a:r>
              <a:rPr lang="en-US" sz="2000" dirty="0"/>
              <a:t> (LAS), anionic surfactants in detergents )</a:t>
            </a:r>
            <a:endParaRPr lang="da-DK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02" y="1026241"/>
            <a:ext cx="7920880" cy="512421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4660" y="4221088"/>
            <a:ext cx="2747628" cy="1951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/>
              <a:t>occationally</a:t>
            </a:r>
            <a:r>
              <a:rPr lang="da-DK" sz="1800" dirty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615391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50" y="620688"/>
            <a:ext cx="8229600" cy="667043"/>
          </a:xfrm>
        </p:spPr>
        <p:txBody>
          <a:bodyPr>
            <a:normAutofit/>
          </a:bodyPr>
          <a:lstStyle/>
          <a:p>
            <a:r>
              <a:rPr lang="da-DK" dirty="0" smtClean="0"/>
              <a:t>Cadmium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990" y="1484784"/>
            <a:ext cx="7238918" cy="432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32</a:t>
            </a:fld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2300" y="4101134"/>
            <a:ext cx="3168352" cy="1715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/>
              <a:t>occationally</a:t>
            </a:r>
            <a:r>
              <a:rPr lang="da-DK" sz="1800" dirty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26402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Phtalates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021" y="1412776"/>
            <a:ext cx="8035833" cy="47109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33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4606" y="4182690"/>
            <a:ext cx="3746376" cy="2294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/>
              <a:t>occationally</a:t>
            </a:r>
            <a:r>
              <a:rPr lang="da-DK" sz="1800" dirty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4207008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PFAS</a:t>
            </a:r>
            <a:endParaRPr lang="da-DK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966" y="1633587"/>
            <a:ext cx="7802447" cy="48196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34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8590" y="4140512"/>
            <a:ext cx="3746376" cy="2294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/>
              <a:t>Treatment</a:t>
            </a:r>
            <a:r>
              <a:rPr lang="da-DK" sz="1800" b="1" dirty="0"/>
              <a:t> types</a:t>
            </a:r>
          </a:p>
          <a:p>
            <a:r>
              <a:rPr lang="da-DK" sz="1800" dirty="0"/>
              <a:t>LSH: </a:t>
            </a:r>
            <a:r>
              <a:rPr lang="da-DK" sz="1800" dirty="0" err="1"/>
              <a:t>Primary</a:t>
            </a:r>
            <a:r>
              <a:rPr lang="da-DK" sz="1800" dirty="0"/>
              <a:t> and </a:t>
            </a:r>
            <a:r>
              <a:rPr lang="da-DK" sz="1800" dirty="0" err="1"/>
              <a:t>secondary</a:t>
            </a:r>
            <a:r>
              <a:rPr lang="da-DK" sz="1800" dirty="0"/>
              <a:t> </a:t>
            </a:r>
            <a:r>
              <a:rPr lang="da-DK" sz="1800" dirty="0" err="1"/>
              <a:t>treamtent</a:t>
            </a:r>
            <a:endParaRPr lang="da-DK" sz="1800" dirty="0"/>
          </a:p>
          <a:p>
            <a:r>
              <a:rPr lang="da-DK" sz="1800" dirty="0"/>
              <a:t> </a:t>
            </a:r>
            <a:r>
              <a:rPr lang="da-DK" sz="1800" dirty="0" err="1"/>
              <a:t>Serjsjant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r>
              <a:rPr lang="da-DK" sz="1800" dirty="0"/>
              <a:t>, </a:t>
            </a:r>
            <a:r>
              <a:rPr lang="da-DK" sz="1800" dirty="0" err="1"/>
              <a:t>occationally</a:t>
            </a:r>
            <a:r>
              <a:rPr lang="da-DK" sz="1800" dirty="0"/>
              <a:t> </a:t>
            </a:r>
            <a:r>
              <a:rPr lang="da-DK" sz="1800" dirty="0" err="1"/>
              <a:t>secondary</a:t>
            </a:r>
            <a:endParaRPr lang="da-DK" sz="1800" dirty="0"/>
          </a:p>
          <a:p>
            <a:r>
              <a:rPr lang="da-DK" sz="1800" dirty="0"/>
              <a:t>Sisimiut: None</a:t>
            </a:r>
          </a:p>
          <a:p>
            <a:r>
              <a:rPr lang="da-DK" sz="1800" dirty="0"/>
              <a:t>All </a:t>
            </a:r>
            <a:r>
              <a:rPr lang="da-DK" sz="1800" dirty="0" err="1"/>
              <a:t>others</a:t>
            </a:r>
            <a:r>
              <a:rPr lang="da-DK" sz="1800" dirty="0"/>
              <a:t>: </a:t>
            </a:r>
            <a:r>
              <a:rPr lang="da-DK" sz="1800" dirty="0" err="1"/>
              <a:t>Primary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4233456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Overall </a:t>
            </a:r>
            <a:r>
              <a:rPr lang="da-DK" dirty="0" err="1" smtClean="0"/>
              <a:t>conclusions</a:t>
            </a:r>
            <a:r>
              <a:rPr lang="da-DK" dirty="0" smtClean="0"/>
              <a:t> on </a:t>
            </a:r>
            <a:r>
              <a:rPr lang="da-DK" dirty="0" err="1" smtClean="0"/>
              <a:t>effect</a:t>
            </a:r>
            <a:r>
              <a:rPr lang="da-DK" dirty="0" smtClean="0"/>
              <a:t> of </a:t>
            </a:r>
            <a:r>
              <a:rPr lang="da-DK" dirty="0" err="1" smtClean="0"/>
              <a:t>treatments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449388"/>
            <a:ext cx="9577362" cy="2699692"/>
          </a:xfrm>
        </p:spPr>
        <p:txBody>
          <a:bodyPr>
            <a:normAutofit/>
          </a:bodyPr>
          <a:lstStyle/>
          <a:p>
            <a:r>
              <a:rPr lang="en-US" dirty="0" smtClean="0"/>
              <a:t>TOC: </a:t>
            </a:r>
            <a:r>
              <a:rPr lang="en-US" dirty="0"/>
              <a:t>R</a:t>
            </a:r>
            <a:r>
              <a:rPr lang="en-US" dirty="0" smtClean="0"/>
              <a:t>educed</a:t>
            </a:r>
          </a:p>
          <a:p>
            <a:r>
              <a:rPr lang="en-US" dirty="0" smtClean="0"/>
              <a:t>Nutrients (P,N): Some effect</a:t>
            </a:r>
          </a:p>
          <a:p>
            <a:r>
              <a:rPr lang="en-US" dirty="0" smtClean="0"/>
              <a:t>LAS</a:t>
            </a:r>
            <a:r>
              <a:rPr lang="en-US" dirty="0"/>
              <a:t>: </a:t>
            </a:r>
            <a:r>
              <a:rPr lang="en-US" dirty="0" smtClean="0"/>
              <a:t>Some effect</a:t>
            </a:r>
          </a:p>
          <a:p>
            <a:r>
              <a:rPr lang="en-US" dirty="0" smtClean="0"/>
              <a:t>PAH</a:t>
            </a:r>
            <a:r>
              <a:rPr lang="en-US" dirty="0"/>
              <a:t>: No </a:t>
            </a:r>
            <a:r>
              <a:rPr lang="en-US" dirty="0" smtClean="0"/>
              <a:t>effect</a:t>
            </a:r>
          </a:p>
          <a:p>
            <a:r>
              <a:rPr lang="en-US" dirty="0" smtClean="0"/>
              <a:t>Phenols</a:t>
            </a:r>
            <a:r>
              <a:rPr lang="en-US" dirty="0"/>
              <a:t>: No reduction </a:t>
            </a:r>
            <a:r>
              <a:rPr lang="en-US" dirty="0" smtClean="0"/>
              <a:t>effect</a:t>
            </a:r>
          </a:p>
          <a:p>
            <a:r>
              <a:rPr lang="en-US" dirty="0" smtClean="0"/>
              <a:t>Mercury: No effect – except </a:t>
            </a:r>
            <a:r>
              <a:rPr lang="en-US" dirty="0" err="1" smtClean="0"/>
              <a:t>Klettagardar</a:t>
            </a:r>
            <a:endParaRPr lang="en-US" dirty="0" smtClean="0"/>
          </a:p>
          <a:p>
            <a:r>
              <a:rPr lang="en-US" dirty="0" smtClean="0"/>
              <a:t>Phthalates: Reduced</a:t>
            </a:r>
          </a:p>
          <a:p>
            <a:r>
              <a:rPr lang="en-US" dirty="0" smtClean="0"/>
              <a:t>PFAS: No effect – except </a:t>
            </a:r>
            <a:r>
              <a:rPr lang="en-US" dirty="0" err="1" smtClean="0"/>
              <a:t>Langnes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026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Canada – experience with lagoons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622301" y="1449388"/>
            <a:ext cx="8641258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legislation in Canada – January </a:t>
            </a:r>
            <a:r>
              <a:rPr lang="en-GB" dirty="0" smtClean="0"/>
              <a:t>2015</a:t>
            </a:r>
          </a:p>
          <a:p>
            <a:r>
              <a:rPr lang="en-US" dirty="0"/>
              <a:t>Northwest Territories, Nunavut, and northern regions of Quebec and Newfoundland and Labrador are </a:t>
            </a:r>
            <a:r>
              <a:rPr lang="en-US" dirty="0" smtClean="0"/>
              <a:t>temporarily </a:t>
            </a:r>
            <a:r>
              <a:rPr lang="en-US" dirty="0"/>
              <a:t>exempt.</a:t>
            </a:r>
          </a:p>
          <a:p>
            <a:endParaRPr lang="en-GB" dirty="0" smtClean="0"/>
          </a:p>
          <a:p>
            <a:endParaRPr lang="en-GB" baseline="30000" dirty="0"/>
          </a:p>
          <a:p>
            <a:pPr marL="0" indent="0">
              <a:buNone/>
            </a:pPr>
            <a:endParaRPr lang="en-GB" baseline="30000" dirty="0" smtClean="0"/>
          </a:p>
          <a:p>
            <a:endParaRPr lang="en-GB" baseline="30000" dirty="0"/>
          </a:p>
          <a:p>
            <a:r>
              <a:rPr lang="en-GB" baseline="30000" dirty="0" smtClean="0"/>
              <a:t> </a:t>
            </a:r>
            <a:r>
              <a:rPr lang="en-GB" baseline="30000" dirty="0">
                <a:hlinkClick r:id="rId2"/>
              </a:rPr>
              <a:t>http://www.ec.gc.ca/eu-ww/</a:t>
            </a:r>
            <a:endParaRPr lang="en-GB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18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Experimenting wastewater handling in Greenland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Pernille Erland Jensen</a:t>
            </a:r>
          </a:p>
          <a:p>
            <a:r>
              <a:rPr lang="en-GB" dirty="0" smtClean="0"/>
              <a:t>Associate Professor</a:t>
            </a:r>
          </a:p>
          <a:p>
            <a:r>
              <a:rPr lang="en-GB" dirty="0" smtClean="0"/>
              <a:t>Head of studies BEng Arctic Technology</a:t>
            </a:r>
          </a:p>
          <a:p>
            <a:r>
              <a:rPr lang="en-GB" dirty="0" smtClean="0"/>
              <a:t>Department of Civil Engineering</a:t>
            </a:r>
          </a:p>
          <a:p>
            <a:r>
              <a:rPr lang="en-GB" dirty="0" smtClean="0"/>
              <a:t>Technical University of Denmark (DTU)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5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mechanical treatment in container size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6975" y="1844958"/>
            <a:ext cx="5362575" cy="399675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0" y="2132856"/>
            <a:ext cx="5112568" cy="3246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621" y="5528499"/>
            <a:ext cx="2689961" cy="125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777" y="5035207"/>
            <a:ext cx="3329987" cy="16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1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Results</a:t>
            </a:r>
            <a:r>
              <a:rPr lang="da-DK" dirty="0" smtClean="0"/>
              <a:t> pilot </a:t>
            </a:r>
            <a:r>
              <a:rPr lang="da-DK" dirty="0" err="1" smtClean="0"/>
              <a:t>scale</a:t>
            </a:r>
            <a:r>
              <a:rPr lang="da-DK" dirty="0" smtClean="0"/>
              <a:t> </a:t>
            </a:r>
            <a:r>
              <a:rPr lang="da-DK" dirty="0" err="1" smtClean="0"/>
              <a:t>experiments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7" y="2276872"/>
            <a:ext cx="5764626" cy="3277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470" y="5381008"/>
            <a:ext cx="450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COD in </a:t>
            </a:r>
            <a:r>
              <a:rPr lang="da-DK" dirty="0" err="1"/>
              <a:t>untreated</a:t>
            </a:r>
            <a:r>
              <a:rPr lang="da-DK" dirty="0"/>
              <a:t> and </a:t>
            </a:r>
            <a:r>
              <a:rPr lang="da-DK" dirty="0" err="1"/>
              <a:t>treated</a:t>
            </a:r>
            <a:r>
              <a:rPr lang="da-DK" dirty="0"/>
              <a:t> </a:t>
            </a:r>
            <a:r>
              <a:rPr lang="da-DK" dirty="0" err="1"/>
              <a:t>wastewater</a:t>
            </a:r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52" y="2276872"/>
            <a:ext cx="5955161" cy="3373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9159" y="5436202"/>
            <a:ext cx="4587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BOD</a:t>
            </a:r>
            <a:r>
              <a:rPr lang="da-DK" baseline="-25000" dirty="0"/>
              <a:t>5</a:t>
            </a:r>
            <a:r>
              <a:rPr lang="da-DK" dirty="0"/>
              <a:t> in </a:t>
            </a:r>
            <a:r>
              <a:rPr lang="da-DK" dirty="0" err="1"/>
              <a:t>untreated</a:t>
            </a:r>
            <a:r>
              <a:rPr lang="da-DK" dirty="0"/>
              <a:t> and </a:t>
            </a:r>
            <a:r>
              <a:rPr lang="da-DK" dirty="0" err="1"/>
              <a:t>treated</a:t>
            </a:r>
            <a:r>
              <a:rPr lang="da-DK" dirty="0"/>
              <a:t> </a:t>
            </a:r>
            <a:r>
              <a:rPr lang="da-DK" dirty="0" err="1"/>
              <a:t>wastewater</a:t>
            </a:r>
            <a:endParaRPr lang="da-DK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Waste </a:t>
            </a:r>
            <a:r>
              <a:rPr lang="en-GB" smtClean="0"/>
              <a:t>water – characteristics and concerns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Pernille Erland Jensen</a:t>
            </a:r>
          </a:p>
          <a:p>
            <a:r>
              <a:rPr lang="en-GB" dirty="0" smtClean="0"/>
              <a:t>Associate Professor</a:t>
            </a:r>
          </a:p>
          <a:p>
            <a:r>
              <a:rPr lang="en-GB" dirty="0" smtClean="0"/>
              <a:t>Head of studies BEng Arctic Technology</a:t>
            </a:r>
          </a:p>
          <a:p>
            <a:r>
              <a:rPr lang="en-GB" dirty="0" smtClean="0"/>
              <a:t>Department of Civil Engineering</a:t>
            </a:r>
          </a:p>
          <a:p>
            <a:r>
              <a:rPr lang="en-GB" dirty="0" smtClean="0"/>
              <a:t>Technical University of Denmark (DTU)</a:t>
            </a:r>
          </a:p>
          <a:p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Results</a:t>
            </a:r>
            <a:r>
              <a:rPr lang="da-DK" dirty="0" smtClean="0"/>
              <a:t> pilot </a:t>
            </a:r>
            <a:r>
              <a:rPr lang="da-DK" dirty="0" err="1" smtClean="0"/>
              <a:t>scale</a:t>
            </a:r>
            <a:r>
              <a:rPr lang="da-DK" dirty="0" smtClean="0"/>
              <a:t> </a:t>
            </a:r>
            <a:r>
              <a:rPr lang="da-DK" dirty="0" err="1" smtClean="0"/>
              <a:t>experiments</a:t>
            </a:r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8157"/>
            <a:ext cx="5958583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3" y="5132464"/>
            <a:ext cx="4590686" cy="493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023" y="1724053"/>
            <a:ext cx="6340390" cy="3603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1230" y="5191871"/>
            <a:ext cx="503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Phosphorous in untreated and treated wastewater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2228"/>
          <a:stretch/>
        </p:blipFill>
        <p:spPr>
          <a:xfrm>
            <a:off x="3502918" y="154010"/>
            <a:ext cx="6599704" cy="4215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metals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5587873" y="2369112"/>
            <a:ext cx="660254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1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about hygiene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06" y="4195315"/>
            <a:ext cx="4419600" cy="24991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06" y="1286256"/>
            <a:ext cx="4177365" cy="2362200"/>
          </a:xfrm>
        </p:spPr>
      </p:pic>
      <p:sp>
        <p:nvSpPr>
          <p:cNvPr id="13" name="TextBox 12"/>
          <p:cNvSpPr txBox="1"/>
          <p:nvPr/>
        </p:nvSpPr>
        <p:spPr>
          <a:xfrm>
            <a:off x="6590969" y="3705215"/>
            <a:ext cx="5104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Lab </a:t>
            </a:r>
            <a:r>
              <a:rPr lang="da-DK" dirty="0" err="1"/>
              <a:t>scale</a:t>
            </a:r>
            <a:r>
              <a:rPr lang="da-DK" dirty="0"/>
              <a:t> (</a:t>
            </a:r>
            <a:r>
              <a:rPr lang="da-DK" dirty="0" err="1"/>
              <a:t>jar</a:t>
            </a:r>
            <a:r>
              <a:rPr lang="da-DK" dirty="0"/>
              <a:t> test) + PAA </a:t>
            </a:r>
            <a:r>
              <a:rPr lang="da-DK" dirty="0" err="1"/>
              <a:t>disinfection</a:t>
            </a:r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pic>
        <p:nvPicPr>
          <p:cNvPr id="1026" name="Picture 2" descr="C:\Users\peej\Documents\Publikationer\Artikler\Ravi\R1\Figure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998203"/>
            <a:ext cx="4556838" cy="2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954942"/>
            <a:ext cx="8708136" cy="570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706" y="37307"/>
            <a:ext cx="9525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Results, coliforms and enterococci* removal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7834" y="6552183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*Max 35 CFU/100mL in </a:t>
            </a:r>
            <a:r>
              <a:rPr lang="da-DK" dirty="0" err="1"/>
              <a:t>recreational</a:t>
            </a:r>
            <a:r>
              <a:rPr lang="da-DK" dirty="0"/>
              <a:t> </a:t>
            </a:r>
            <a:r>
              <a:rPr lang="da-DK" dirty="0" err="1"/>
              <a:t>waters</a:t>
            </a:r>
            <a:r>
              <a:rPr lang="da-DK" dirty="0"/>
              <a:t> US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335566" y="4725144"/>
            <a:ext cx="2763495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Chhetri, R.K., </a:t>
            </a:r>
            <a:r>
              <a:rPr lang="en-US" sz="1200" dirty="0" err="1"/>
              <a:t>Klupsch</a:t>
            </a:r>
            <a:r>
              <a:rPr lang="en-US" sz="1200" dirty="0"/>
              <a:t>, E., Andersen, H.R., Jensen, P.E., Treatment of Arctic Wastewater by Chemical Coagulation, UV and </a:t>
            </a:r>
            <a:r>
              <a:rPr lang="en-US" sz="1200" dirty="0" err="1"/>
              <a:t>Peracetic</a:t>
            </a:r>
            <a:r>
              <a:rPr lang="en-US" sz="1200" dirty="0"/>
              <a:t> Acid Disinfection,</a:t>
            </a:r>
            <a:r>
              <a:rPr lang="en-US" sz="1200" i="1" dirty="0"/>
              <a:t> Environmental Science and Pollution Research,</a:t>
            </a:r>
            <a:r>
              <a:rPr lang="en-US" sz="1200" dirty="0"/>
              <a:t> DOI: </a:t>
            </a:r>
            <a:r>
              <a:rPr lang="en-US" sz="1200" u="sng" dirty="0">
                <a:hlinkClick r:id="rId3"/>
              </a:rPr>
              <a:t>http://dx.doi.org/10.1007/s11356-017-8585-5</a:t>
            </a:r>
            <a:r>
              <a:rPr lang="en-US" sz="1200" dirty="0"/>
              <a:t>, 2017.</a:t>
            </a:r>
            <a:endParaRPr lang="da-DK" sz="1200" dirty="0"/>
          </a:p>
          <a:p>
            <a:endParaRPr lang="da-DK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3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Test of </a:t>
            </a:r>
            <a:r>
              <a:rPr lang="en-US" dirty="0" smtClean="0"/>
              <a:t>composting</a:t>
            </a:r>
            <a:r>
              <a:rPr lang="da-DK" dirty="0" smtClean="0"/>
              <a:t> toilets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452" y="321939"/>
            <a:ext cx="2915361" cy="1939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7" y="1762348"/>
            <a:ext cx="2489990" cy="1660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52" y="1418931"/>
            <a:ext cx="6951548" cy="4728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774" y="3645024"/>
            <a:ext cx="3240360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Feasibility of installing composting toilets in selected houses, Sarfannguit, Greenland. </a:t>
            </a:r>
          </a:p>
          <a:p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Green: feasible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Yellow: can become feasible Blue: too small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Red: non feasible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150" y="4691404"/>
            <a:ext cx="2952328" cy="19848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853" y="6173420"/>
            <a:ext cx="73076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Bak, A.M.; </a:t>
            </a:r>
            <a:r>
              <a:rPr lang="en-US" sz="1200" dirty="0" err="1" smtClean="0"/>
              <a:t>Mogensen,C.S.J</a:t>
            </a:r>
            <a:r>
              <a:rPr lang="en-US" sz="1200" dirty="0" smtClean="0"/>
              <a:t>.; Munck, M.H. (2017), </a:t>
            </a:r>
            <a:r>
              <a:rPr lang="en-US" sz="1200" dirty="0" err="1" smtClean="0"/>
              <a:t>Sanitære</a:t>
            </a:r>
            <a:r>
              <a:rPr lang="en-US" sz="1200" dirty="0" smtClean="0"/>
              <a:t> </a:t>
            </a:r>
            <a:r>
              <a:rPr lang="en-US" sz="1200" dirty="0" err="1" smtClean="0"/>
              <a:t>forhold</a:t>
            </a:r>
            <a:r>
              <a:rPr lang="en-US" sz="1200" dirty="0" smtClean="0"/>
              <a:t> </a:t>
            </a:r>
            <a:r>
              <a:rPr lang="en-US" sz="1200" dirty="0" err="1" smtClean="0"/>
              <a:t>i</a:t>
            </a:r>
            <a:r>
              <a:rPr lang="en-US" sz="1200" dirty="0" smtClean="0"/>
              <a:t> Sarfannguit, report, course 11837 AT </a:t>
            </a:r>
            <a:r>
              <a:rPr lang="en-US" sz="1200" dirty="0" err="1" smtClean="0"/>
              <a:t>sommerprojekt</a:t>
            </a:r>
            <a:r>
              <a:rPr lang="en-US" sz="1200" dirty="0" smtClean="0"/>
              <a:t>, DTU.</a:t>
            </a:r>
            <a:endParaRPr lang="en-US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9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622" y="2577080"/>
            <a:ext cx="3487157" cy="2614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Challenges </a:t>
            </a:r>
            <a:r>
              <a:rPr lang="da-DK" dirty="0" err="1" smtClean="0"/>
              <a:t>honey</a:t>
            </a:r>
            <a:r>
              <a:rPr lang="da-DK" dirty="0" smtClean="0"/>
              <a:t> bag toilets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Citizens </a:t>
            </a:r>
            <a:r>
              <a:rPr lang="da-DK" dirty="0" err="1" smtClean="0"/>
              <a:t>would</a:t>
            </a:r>
            <a:r>
              <a:rPr lang="da-DK" dirty="0" smtClean="0"/>
              <a:t> </a:t>
            </a:r>
            <a:r>
              <a:rPr lang="da-DK" dirty="0" err="1" smtClean="0"/>
              <a:t>indeed</a:t>
            </a:r>
            <a:r>
              <a:rPr lang="da-DK" dirty="0" smtClean="0"/>
              <a:t> </a:t>
            </a:r>
            <a:r>
              <a:rPr lang="da-DK" dirty="0" err="1" smtClean="0"/>
              <a:t>like</a:t>
            </a:r>
            <a:r>
              <a:rPr lang="da-DK" dirty="0"/>
              <a:t> </a:t>
            </a:r>
            <a:r>
              <a:rPr lang="da-DK" dirty="0" smtClean="0"/>
              <a:t>more </a:t>
            </a:r>
            <a:r>
              <a:rPr lang="da-DK" dirty="0" err="1" smtClean="0"/>
              <a:t>convenient</a:t>
            </a:r>
            <a:r>
              <a:rPr lang="da-DK" dirty="0" smtClean="0"/>
              <a:t> and decent solutions.</a:t>
            </a:r>
          </a:p>
          <a:p>
            <a:r>
              <a:rPr lang="da-DK" dirty="0" err="1" smtClean="0"/>
              <a:t>Would</a:t>
            </a:r>
            <a:r>
              <a:rPr lang="da-DK" dirty="0" smtClean="0"/>
              <a:t> </a:t>
            </a:r>
            <a:r>
              <a:rPr lang="da-DK" dirty="0" err="1" smtClean="0"/>
              <a:t>prefer</a:t>
            </a:r>
            <a:r>
              <a:rPr lang="da-DK" dirty="0" smtClean="0"/>
              <a:t> </a:t>
            </a:r>
            <a:r>
              <a:rPr lang="da-DK" dirty="0" err="1" smtClean="0"/>
              <a:t>water</a:t>
            </a:r>
            <a:r>
              <a:rPr lang="da-DK" dirty="0" smtClean="0"/>
              <a:t> </a:t>
            </a:r>
            <a:r>
              <a:rPr lang="da-DK" dirty="0" err="1" smtClean="0"/>
              <a:t>flushed</a:t>
            </a:r>
            <a:r>
              <a:rPr lang="da-DK" dirty="0" smtClean="0"/>
              <a:t> toilets, </a:t>
            </a:r>
            <a:r>
              <a:rPr lang="da-DK" dirty="0" err="1" smtClean="0"/>
              <a:t>nut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open </a:t>
            </a:r>
            <a:r>
              <a:rPr lang="da-DK" dirty="0" err="1" smtClean="0"/>
              <a:t>towards</a:t>
            </a:r>
            <a:r>
              <a:rPr lang="da-DK" dirty="0" smtClean="0"/>
              <a:t> </a:t>
            </a:r>
            <a:r>
              <a:rPr lang="da-DK" dirty="0" err="1" smtClean="0"/>
              <a:t>composting</a:t>
            </a:r>
            <a:r>
              <a:rPr lang="da-DK" dirty="0" smtClean="0"/>
              <a:t> toilet solutions.</a:t>
            </a:r>
          </a:p>
          <a:p>
            <a:r>
              <a:rPr lang="da-DK" dirty="0" err="1" smtClean="0"/>
              <a:t>Composting</a:t>
            </a:r>
            <a:r>
              <a:rPr lang="da-DK" dirty="0" smtClean="0"/>
              <a:t> toilets </a:t>
            </a:r>
            <a:r>
              <a:rPr lang="da-DK" dirty="0" err="1" smtClean="0"/>
              <a:t>should</a:t>
            </a:r>
            <a:r>
              <a:rPr lang="da-DK" dirty="0" smtClean="0"/>
              <a:t> </a:t>
            </a:r>
            <a:r>
              <a:rPr lang="da-DK" dirty="0" err="1" smtClean="0"/>
              <a:t>theoretically</a:t>
            </a:r>
            <a:r>
              <a:rPr lang="da-DK" dirty="0" smtClean="0"/>
              <a:t> 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able</a:t>
            </a:r>
            <a:r>
              <a:rPr lang="da-DK" dirty="0" smtClean="0"/>
              <a:t> to </a:t>
            </a:r>
            <a:r>
              <a:rPr lang="da-DK" dirty="0" err="1" smtClean="0"/>
              <a:t>work</a:t>
            </a:r>
            <a:r>
              <a:rPr lang="da-DK" dirty="0" smtClean="0"/>
              <a:t> fine in Greenland </a:t>
            </a:r>
            <a:r>
              <a:rPr lang="da-DK" dirty="0" err="1" smtClean="0"/>
              <a:t>since</a:t>
            </a:r>
            <a:r>
              <a:rPr lang="da-DK" dirty="0" smtClean="0"/>
              <a:t> </a:t>
            </a:r>
            <a:r>
              <a:rPr lang="da-DK" dirty="0" err="1" smtClean="0"/>
              <a:t>they</a:t>
            </a:r>
            <a:r>
              <a:rPr lang="da-DK" dirty="0" smtClean="0"/>
              <a:t> do in </a:t>
            </a:r>
            <a:r>
              <a:rPr lang="da-DK" dirty="0" err="1" smtClean="0"/>
              <a:t>other</a:t>
            </a:r>
            <a:r>
              <a:rPr lang="da-DK" dirty="0" smtClean="0"/>
              <a:t> </a:t>
            </a:r>
            <a:r>
              <a:rPr lang="da-DK" dirty="0" err="1" smtClean="0"/>
              <a:t>northern</a:t>
            </a:r>
            <a:r>
              <a:rPr lang="da-DK" dirty="0" smtClean="0"/>
              <a:t> </a:t>
            </a:r>
            <a:r>
              <a:rPr lang="da-DK" dirty="0" err="1" smtClean="0"/>
              <a:t>places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err="1" smtClean="0"/>
              <a:t>Observed</a:t>
            </a:r>
            <a:r>
              <a:rPr lang="da-DK" dirty="0" smtClean="0"/>
              <a:t> </a:t>
            </a:r>
            <a:r>
              <a:rPr lang="da-DK" dirty="0" err="1" smtClean="0"/>
              <a:t>challenges</a:t>
            </a:r>
            <a:r>
              <a:rPr lang="da-DK" dirty="0" smtClean="0"/>
              <a:t>:</a:t>
            </a:r>
          </a:p>
          <a:p>
            <a:r>
              <a:rPr lang="da-DK" dirty="0" smtClean="0"/>
              <a:t>Houses </a:t>
            </a:r>
            <a:r>
              <a:rPr lang="da-DK" dirty="0" err="1" smtClean="0"/>
              <a:t>too</a:t>
            </a:r>
            <a:r>
              <a:rPr lang="da-DK" dirty="0" smtClean="0"/>
              <a:t> small</a:t>
            </a:r>
          </a:p>
          <a:p>
            <a:r>
              <a:rPr lang="da-DK" dirty="0" err="1" smtClean="0"/>
              <a:t>Rooms</a:t>
            </a:r>
            <a:r>
              <a:rPr lang="da-DK" dirty="0" smtClean="0"/>
              <a:t> </a:t>
            </a:r>
            <a:r>
              <a:rPr lang="da-DK" dirty="0" err="1" smtClean="0"/>
              <a:t>too</a:t>
            </a:r>
            <a:r>
              <a:rPr lang="da-DK" dirty="0" smtClean="0"/>
              <a:t> </a:t>
            </a:r>
            <a:r>
              <a:rPr lang="da-DK" dirty="0" err="1" smtClean="0"/>
              <a:t>cold</a:t>
            </a:r>
            <a:r>
              <a:rPr lang="da-DK" dirty="0" smtClean="0"/>
              <a:t> (in Winter time)</a:t>
            </a:r>
          </a:p>
          <a:p>
            <a:r>
              <a:rPr lang="da-DK" dirty="0" err="1" smtClean="0"/>
              <a:t>Tested</a:t>
            </a:r>
            <a:r>
              <a:rPr lang="da-DK" dirty="0" smtClean="0"/>
              <a:t> toilets </a:t>
            </a:r>
            <a:r>
              <a:rPr lang="da-DK" dirty="0" err="1" smtClean="0"/>
              <a:t>designed</a:t>
            </a:r>
            <a:r>
              <a:rPr lang="da-DK" dirty="0" smtClean="0"/>
              <a:t> for 4 persons, but </a:t>
            </a:r>
            <a:r>
              <a:rPr lang="da-DK" dirty="0" err="1" smtClean="0"/>
              <a:t>many</a:t>
            </a:r>
            <a:r>
              <a:rPr lang="da-DK" dirty="0" smtClean="0"/>
              <a:t> families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larger</a:t>
            </a:r>
            <a:endParaRPr lang="da-DK" dirty="0" smtClean="0"/>
          </a:p>
          <a:p>
            <a:r>
              <a:rPr lang="da-DK" dirty="0" smtClean="0"/>
              <a:t>Energy </a:t>
            </a:r>
            <a:r>
              <a:rPr lang="da-DK" dirty="0" err="1" smtClean="0"/>
              <a:t>expenditure</a:t>
            </a:r>
            <a:r>
              <a:rPr lang="da-DK" dirty="0" smtClean="0"/>
              <a:t> – </a:t>
            </a:r>
            <a:r>
              <a:rPr lang="da-DK" dirty="0" err="1" smtClean="0"/>
              <a:t>when</a:t>
            </a:r>
            <a:r>
              <a:rPr lang="da-DK" dirty="0" smtClean="0"/>
              <a:t> </a:t>
            </a:r>
            <a:r>
              <a:rPr lang="da-DK" dirty="0" err="1" smtClean="0"/>
              <a:t>you</a:t>
            </a:r>
            <a:r>
              <a:rPr lang="da-DK" dirty="0"/>
              <a:t> </a:t>
            </a:r>
            <a:r>
              <a:rPr lang="da-DK" dirty="0" smtClean="0"/>
              <a:t>live from </a:t>
            </a:r>
            <a:r>
              <a:rPr lang="da-DK" dirty="0" err="1" smtClean="0"/>
              <a:t>fishing</a:t>
            </a:r>
            <a:r>
              <a:rPr lang="da-DK" dirty="0" smtClean="0"/>
              <a:t> and hunting</a:t>
            </a:r>
          </a:p>
          <a:p>
            <a:r>
              <a:rPr lang="da-DK" dirty="0" err="1" smtClean="0"/>
              <a:t>Imported</a:t>
            </a:r>
            <a:r>
              <a:rPr lang="da-DK" dirty="0" smtClean="0"/>
              <a:t> </a:t>
            </a:r>
            <a:r>
              <a:rPr lang="da-DK" dirty="0" err="1" smtClean="0"/>
              <a:t>stabilization</a:t>
            </a:r>
            <a:r>
              <a:rPr lang="da-DK" dirty="0" smtClean="0"/>
              <a:t> </a:t>
            </a:r>
            <a:r>
              <a:rPr lang="da-DK" dirty="0" err="1" smtClean="0"/>
              <a:t>material</a:t>
            </a:r>
            <a:r>
              <a:rPr lang="da-DK" dirty="0" smtClean="0"/>
              <a:t> – </a:t>
            </a:r>
            <a:r>
              <a:rPr lang="da-DK" dirty="0" err="1" smtClean="0"/>
              <a:t>also</a:t>
            </a:r>
            <a:r>
              <a:rPr lang="da-DK" dirty="0" smtClean="0"/>
              <a:t> a </a:t>
            </a:r>
            <a:r>
              <a:rPr lang="da-DK" dirty="0" err="1" smtClean="0"/>
              <a:t>cost</a:t>
            </a:r>
            <a:endParaRPr lang="da-DK" dirty="0" smtClean="0"/>
          </a:p>
          <a:p>
            <a:r>
              <a:rPr lang="da-DK" dirty="0" err="1" smtClean="0"/>
              <a:t>Instructions</a:t>
            </a:r>
            <a:r>
              <a:rPr lang="da-DK" dirty="0" smtClean="0"/>
              <a:t> in </a:t>
            </a:r>
            <a:r>
              <a:rPr lang="da-DK" dirty="0" err="1" smtClean="0"/>
              <a:t>swedish</a:t>
            </a:r>
            <a:endParaRPr lang="da-DK" dirty="0" smtClean="0"/>
          </a:p>
          <a:p>
            <a:r>
              <a:rPr lang="da-DK" dirty="0" smtClean="0"/>
              <a:t>No </a:t>
            </a:r>
            <a:r>
              <a:rPr lang="da-DK" dirty="0" err="1" smtClean="0"/>
              <a:t>running</a:t>
            </a:r>
            <a:r>
              <a:rPr lang="da-DK" dirty="0" smtClean="0"/>
              <a:t> </a:t>
            </a:r>
            <a:r>
              <a:rPr lang="da-DK" dirty="0" err="1" smtClean="0"/>
              <a:t>water</a:t>
            </a:r>
            <a:r>
              <a:rPr lang="da-DK" dirty="0" smtClean="0"/>
              <a:t> in the </a:t>
            </a:r>
            <a:r>
              <a:rPr lang="da-DK" dirty="0" err="1" smtClean="0"/>
              <a:t>room</a:t>
            </a:r>
            <a:endParaRPr lang="da-DK" dirty="0" smtClean="0"/>
          </a:p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386-CE98-4864-B25B-9D615AA58A6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66" y="4191193"/>
            <a:ext cx="1224136" cy="204022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7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07" y="39613"/>
            <a:ext cx="4790770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46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0"/>
            <a:ext cx="454875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56" y="3386607"/>
            <a:ext cx="58340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" y="3378820"/>
            <a:ext cx="58340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608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82" y="3427036"/>
            <a:ext cx="583406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47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4" y="22870"/>
            <a:ext cx="45720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7" y="118959"/>
            <a:ext cx="4738488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4" y="3399209"/>
            <a:ext cx="5834063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34884" y="1916832"/>
            <a:ext cx="2484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Gunnarsdóttir</a:t>
            </a:r>
            <a:r>
              <a:rPr lang="en-US" sz="1200" dirty="0"/>
              <a:t>, R.; Heiske, S.; Jensen, P.E.; Schmidt, J.E.; Villumsen, A; Jenssen, P.D. Effect of </a:t>
            </a:r>
            <a:r>
              <a:rPr lang="en-US" sz="1200" dirty="0" err="1"/>
              <a:t>anaerobiosis</a:t>
            </a:r>
            <a:r>
              <a:rPr lang="en-US" sz="1200" dirty="0"/>
              <a:t> on indigenous microorganisms in </a:t>
            </a:r>
            <a:r>
              <a:rPr lang="en-US" sz="1200" dirty="0" err="1"/>
              <a:t>blackwater</a:t>
            </a:r>
            <a:r>
              <a:rPr lang="en-US" sz="1200" dirty="0"/>
              <a:t> with fish offal as co-substrate, Water Research, 63, 1-9, 2014.</a:t>
            </a:r>
          </a:p>
        </p:txBody>
      </p:sp>
    </p:spTree>
    <p:extLst>
      <p:ext uri="{BB962C8B-B14F-4D97-AF65-F5344CB8AC3E}">
        <p14:creationId xmlns:p14="http://schemas.microsoft.com/office/powerpoint/2010/main" val="1986420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48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6" y="156256"/>
            <a:ext cx="6059180" cy="34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77" y="2996952"/>
            <a:ext cx="6577136" cy="38005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252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5" y="3603621"/>
            <a:ext cx="4999252" cy="313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62" y="413421"/>
            <a:ext cx="5058279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49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3" y="359593"/>
            <a:ext cx="478802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3" y="3615556"/>
            <a:ext cx="478802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2462" y="4040569"/>
            <a:ext cx="21425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Gunnarsdóttir</a:t>
            </a:r>
            <a:r>
              <a:rPr lang="en-GB" sz="1200" kern="0" dirty="0">
                <a:solidFill>
                  <a:srgbClr val="000000"/>
                </a:solidFill>
                <a:latin typeface="Verdana"/>
                <a:ea typeface="ＭＳ Ｐゴシック"/>
              </a:rPr>
              <a:t>, R.; Müller, K;. Jensen, P. E.; Jenssen, P.; Villumsen, A. Effect of long-term freezing and freeze/thaw-cycles on indigenous and inoculated microorganisms in dewatered </a:t>
            </a:r>
            <a:r>
              <a:rPr lang="en-GB" sz="12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blackwater</a:t>
            </a:r>
            <a:r>
              <a:rPr lang="en-GB" sz="1200" kern="0" dirty="0">
                <a:solidFill>
                  <a:srgbClr val="000000"/>
                </a:solidFill>
                <a:latin typeface="Verdana"/>
                <a:ea typeface="ＭＳ Ｐゴシック"/>
              </a:rPr>
              <a:t>, Environmental Science &amp; Technology, 46, 12408-12416, 2012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35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Lecture</a:t>
            </a:r>
            <a:r>
              <a:rPr lang="da-DK" dirty="0" smtClean="0"/>
              <a:t> </a:t>
            </a:r>
            <a:r>
              <a:rPr lang="da-DK" dirty="0" err="1" smtClean="0"/>
              <a:t>content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200" dirty="0" err="1" smtClean="0"/>
              <a:t>What</a:t>
            </a:r>
            <a:r>
              <a:rPr lang="da-DK" sz="3200" dirty="0" smtClean="0"/>
              <a:t> is </a:t>
            </a:r>
            <a:r>
              <a:rPr lang="da-DK" sz="3200" dirty="0" err="1" smtClean="0"/>
              <a:t>wastewater</a:t>
            </a:r>
            <a:endParaRPr lang="da-DK" sz="3200" dirty="0" smtClean="0"/>
          </a:p>
          <a:p>
            <a:r>
              <a:rPr lang="da-DK" sz="3200" dirty="0" smtClean="0"/>
              <a:t>How do </a:t>
            </a:r>
            <a:r>
              <a:rPr lang="da-DK" sz="3200" dirty="0" err="1" smtClean="0"/>
              <a:t>we</a:t>
            </a:r>
            <a:r>
              <a:rPr lang="da-DK" sz="3200" dirty="0" smtClean="0"/>
              <a:t> </a:t>
            </a:r>
            <a:r>
              <a:rPr lang="da-DK" sz="3200" dirty="0" err="1" smtClean="0"/>
              <a:t>characterize</a:t>
            </a:r>
            <a:r>
              <a:rPr lang="da-DK" sz="3200" dirty="0" smtClean="0"/>
              <a:t> </a:t>
            </a:r>
            <a:r>
              <a:rPr lang="da-DK" sz="3200" dirty="0" err="1" smtClean="0"/>
              <a:t>wastewater</a:t>
            </a:r>
            <a:endParaRPr lang="da-DK" sz="3200" dirty="0" smtClean="0"/>
          </a:p>
          <a:p>
            <a:r>
              <a:rPr lang="da-DK" sz="3200" dirty="0" smtClean="0"/>
              <a:t>How </a:t>
            </a:r>
            <a:r>
              <a:rPr lang="da-DK" sz="3200" dirty="0" err="1" smtClean="0"/>
              <a:t>does</a:t>
            </a:r>
            <a:r>
              <a:rPr lang="da-DK" sz="3200" dirty="0" smtClean="0"/>
              <a:t> </a:t>
            </a:r>
            <a:r>
              <a:rPr lang="da-DK" sz="3200" dirty="0" err="1" smtClean="0"/>
              <a:t>was</a:t>
            </a:r>
            <a:r>
              <a:rPr lang="da-DK" sz="3200" dirty="0" smtClean="0"/>
              <a:t> </a:t>
            </a:r>
            <a:r>
              <a:rPr lang="da-DK" sz="3200" dirty="0" err="1" smtClean="0"/>
              <a:t>wastewater</a:t>
            </a:r>
            <a:r>
              <a:rPr lang="da-DK" sz="3200" dirty="0" smtClean="0"/>
              <a:t> in the </a:t>
            </a:r>
            <a:r>
              <a:rPr lang="da-DK" sz="3200" dirty="0" err="1" smtClean="0"/>
              <a:t>north</a:t>
            </a:r>
            <a:r>
              <a:rPr lang="da-DK" sz="3200" dirty="0" smtClean="0"/>
              <a:t> </a:t>
            </a:r>
            <a:r>
              <a:rPr lang="da-DK" sz="3200" dirty="0" err="1" smtClean="0"/>
              <a:t>compare</a:t>
            </a:r>
            <a:r>
              <a:rPr lang="da-DK" sz="3200" dirty="0"/>
              <a:t> </a:t>
            </a:r>
            <a:r>
              <a:rPr lang="da-DK" sz="3200" dirty="0" smtClean="0"/>
              <a:t>to </a:t>
            </a:r>
            <a:r>
              <a:rPr lang="da-DK" sz="3200" dirty="0" err="1" smtClean="0"/>
              <a:t>that</a:t>
            </a:r>
            <a:r>
              <a:rPr lang="da-DK" sz="3200" dirty="0" smtClean="0"/>
              <a:t> from </a:t>
            </a:r>
            <a:r>
              <a:rPr lang="da-DK" sz="3200" dirty="0" err="1" smtClean="0"/>
              <a:t>elsewhere</a:t>
            </a:r>
            <a:r>
              <a:rPr lang="da-DK" sz="3200" dirty="0" smtClean="0"/>
              <a:t>?</a:t>
            </a:r>
          </a:p>
          <a:p>
            <a:r>
              <a:rPr lang="da-DK" sz="3200" dirty="0" err="1" smtClean="0"/>
              <a:t>Which</a:t>
            </a:r>
            <a:r>
              <a:rPr lang="da-DK" sz="3200" dirty="0" smtClean="0"/>
              <a:t> </a:t>
            </a:r>
            <a:r>
              <a:rPr lang="da-DK" sz="3200" dirty="0" err="1" smtClean="0"/>
              <a:t>environmental</a:t>
            </a:r>
            <a:r>
              <a:rPr lang="da-DK" sz="3200" dirty="0" smtClean="0"/>
              <a:t> </a:t>
            </a:r>
            <a:r>
              <a:rPr lang="da-DK" sz="3200" dirty="0" err="1" smtClean="0"/>
              <a:t>effects</a:t>
            </a:r>
            <a:r>
              <a:rPr lang="da-DK" sz="3200" dirty="0" smtClean="0"/>
              <a:t> </a:t>
            </a:r>
            <a:r>
              <a:rPr lang="da-DK" sz="3200" dirty="0" err="1" smtClean="0"/>
              <a:t>are</a:t>
            </a:r>
            <a:r>
              <a:rPr lang="da-DK" sz="3200" dirty="0" smtClean="0"/>
              <a:t> </a:t>
            </a:r>
            <a:r>
              <a:rPr lang="da-DK" sz="3200" dirty="0" err="1" smtClean="0"/>
              <a:t>observed</a:t>
            </a:r>
            <a:r>
              <a:rPr lang="da-DK" sz="3200" dirty="0" smtClean="0"/>
              <a:t>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56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Combined composting and freeze-thaw dewatering in </a:t>
            </a:r>
            <a:r>
              <a:rPr lang="en-GB" dirty="0"/>
              <a:t>Iqaluit, Nunavut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50</a:t>
            </a:fld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72" y="1600201"/>
            <a:ext cx="77914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55" y="1541482"/>
            <a:ext cx="7829327" cy="188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574" y="5224364"/>
            <a:ext cx="6092825" cy="1077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b="1" dirty="0" smtClean="0"/>
              <a:t>Freeze thaw cycles:</a:t>
            </a:r>
          </a:p>
          <a:p>
            <a:r>
              <a:rPr lang="en-US" b="1" dirty="0" smtClean="0"/>
              <a:t>Causes </a:t>
            </a:r>
            <a:r>
              <a:rPr lang="en-US" b="1" dirty="0"/>
              <a:t>particles to coagulate</a:t>
            </a:r>
          </a:p>
          <a:p>
            <a:r>
              <a:rPr lang="en-US" b="1" dirty="0"/>
              <a:t>Improves dewater ability significantly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87694" y="3706505"/>
            <a:ext cx="15342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Johnson, K., Sewage Composting in Iqaluit, Nunavut – Black Gold, in: Water (the new gold), proceedings of WCW Conference &amp; Trade Show, Winnipeg, September 20 – 23, 2009.</a:t>
            </a:r>
          </a:p>
        </p:txBody>
      </p:sp>
    </p:spTree>
    <p:extLst>
      <p:ext uri="{BB962C8B-B14F-4D97-AF65-F5344CB8AC3E}">
        <p14:creationId xmlns:p14="http://schemas.microsoft.com/office/powerpoint/2010/main" val="3880101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 treatment conditioning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Untreated sludge may not be used as fertilizer</a:t>
            </a:r>
          </a:p>
          <a:p>
            <a:pPr marL="0" indent="0">
              <a:buNone/>
            </a:pPr>
            <a:r>
              <a:rPr lang="en-GB" dirty="0"/>
              <a:t>Stabilized sludge can be used with restrictions (not for food production, private or public parks). Must be dug into the soil within 6 hours.</a:t>
            </a:r>
          </a:p>
          <a:p>
            <a:pPr marL="0" indent="0">
              <a:buNone/>
            </a:pPr>
            <a:r>
              <a:rPr lang="en-GB" dirty="0"/>
              <a:t>After controlled composting </a:t>
            </a:r>
            <a:r>
              <a:rPr lang="en-US" dirty="0"/>
              <a:t>can be used with restrictions (not for food production, private or public parks). </a:t>
            </a:r>
          </a:p>
          <a:p>
            <a:pPr marL="0" indent="0">
              <a:buNone/>
            </a:pPr>
            <a:r>
              <a:rPr lang="en-US" dirty="0"/>
              <a:t>Unrestricted use after </a:t>
            </a:r>
            <a:r>
              <a:rPr lang="en-US" dirty="0" err="1" smtClean="0"/>
              <a:t>hygienization</a:t>
            </a:r>
            <a:r>
              <a:rPr lang="en-US" dirty="0"/>
              <a:t>: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Heat treatment</a:t>
            </a:r>
          </a:p>
          <a:p>
            <a:r>
              <a:rPr lang="en-GB" dirty="0" smtClean="0"/>
              <a:t>Pasteurisation</a:t>
            </a:r>
          </a:p>
          <a:p>
            <a:r>
              <a:rPr lang="en-GB" dirty="0" smtClean="0"/>
              <a:t>Drying</a:t>
            </a:r>
          </a:p>
          <a:p>
            <a:r>
              <a:rPr lang="en-GB" dirty="0" smtClean="0"/>
              <a:t>Thermal reduction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F74-8BD2-4DD6-99DA-6507A6158EAB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96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38822" y="836712"/>
            <a:ext cx="6984776" cy="44699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0913" y="5384017"/>
            <a:ext cx="3292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Aka</a:t>
            </a:r>
            <a:r>
              <a:rPr lang="sv-SE" dirty="0"/>
              <a:t> </a:t>
            </a:r>
            <a:r>
              <a:rPr lang="sv-SE" dirty="0" err="1"/>
              <a:t>Høegh</a:t>
            </a:r>
            <a:r>
              <a:rPr lang="sv-SE" dirty="0"/>
              <a:t>, </a:t>
            </a:r>
            <a:r>
              <a:rPr lang="sv-SE" dirty="0" err="1" smtClean="0"/>
              <a:t>mother</a:t>
            </a:r>
            <a:r>
              <a:rPr lang="sv-SE" dirty="0" smtClean="0"/>
              <a:t> of the </a:t>
            </a:r>
            <a:r>
              <a:rPr lang="sv-SE" dirty="0" err="1" smtClean="0"/>
              <a:t>sea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913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waste water?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449387"/>
            <a:ext cx="11017250" cy="4795402"/>
          </a:xfrm>
        </p:spPr>
        <p:txBody>
          <a:bodyPr>
            <a:normAutofit/>
          </a:bodyPr>
          <a:lstStyle/>
          <a:p>
            <a:r>
              <a:rPr lang="en-GB" dirty="0" smtClean="0"/>
              <a:t>Toilet waste	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Kitchen drain</a:t>
            </a:r>
          </a:p>
          <a:p>
            <a:r>
              <a:rPr lang="en-GB" dirty="0" smtClean="0"/>
              <a:t>Bath drain</a:t>
            </a:r>
          </a:p>
          <a:p>
            <a:r>
              <a:rPr lang="en-GB" dirty="0" smtClean="0"/>
              <a:t>Laundry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Rain water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Industrial wastewaters</a:t>
            </a: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Right Brace 5"/>
          <p:cNvSpPr/>
          <p:nvPr/>
        </p:nvSpPr>
        <p:spPr>
          <a:xfrm>
            <a:off x="5308253" y="1476605"/>
            <a:ext cx="576064" cy="182370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7564" y="21328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Domestic waste water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739" y="569288"/>
            <a:ext cx="1597308" cy="1602427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2383602" y="2050676"/>
            <a:ext cx="576064" cy="1222421"/>
          </a:xfrm>
          <a:prstGeom prst="rightBrace">
            <a:avLst>
              <a:gd name="adj1" fmla="val 8333"/>
              <a:gd name="adj2" fmla="val 5323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48896" y="2546348"/>
            <a:ext cx="1944216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Grey water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42878" y="1474935"/>
            <a:ext cx="19442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Black water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481625" y="1423054"/>
            <a:ext cx="576064" cy="287447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212570" y="253712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Combined sewers</a:t>
            </a:r>
            <a:endParaRPr lang="en-GB" sz="1800" b="1" dirty="0"/>
          </a:p>
        </p:txBody>
      </p:sp>
      <p:pic>
        <p:nvPicPr>
          <p:cNvPr id="15" name="Picture 14" descr="Μάθε πως να εξοικονομείς νερό!!! - WikiQuESD: Help Wa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06" y="4254607"/>
            <a:ext cx="2074215" cy="1555661"/>
          </a:xfrm>
          <a:prstGeom prst="rect">
            <a:avLst/>
          </a:prstGeom>
        </p:spPr>
      </p:pic>
      <p:pic>
        <p:nvPicPr>
          <p:cNvPr id="16" name="Picture 15" descr="Sustainable Showering | Herald at Sigh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29" y="1781187"/>
            <a:ext cx="1490658" cy="2014988"/>
          </a:xfrm>
          <a:prstGeom prst="rect">
            <a:avLst/>
          </a:prstGeom>
        </p:spPr>
      </p:pic>
      <p:pic>
        <p:nvPicPr>
          <p:cNvPr id="19" name="Picture 18" descr="Malaysia Feng Shui Master Soon | International Feng Shui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12" y="3451988"/>
            <a:ext cx="1638407" cy="1638407"/>
          </a:xfrm>
          <a:prstGeom prst="rect">
            <a:avLst/>
          </a:prstGeom>
        </p:spPr>
      </p:pic>
      <p:pic>
        <p:nvPicPr>
          <p:cNvPr id="20" name="Picture 19" descr="Kostenlose Vektorgrafik: Tropfen, Gesicht, Flüssigkeit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03" y="3604416"/>
            <a:ext cx="687268" cy="966471"/>
          </a:xfrm>
          <a:prstGeom prst="rect">
            <a:avLst/>
          </a:prstGeom>
        </p:spPr>
      </p:pic>
      <p:pic>
        <p:nvPicPr>
          <p:cNvPr id="21" name="Picture 20" descr="Clipart - Factory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92" y="4443458"/>
            <a:ext cx="1600605" cy="14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wastewater contain?</a:t>
            </a:r>
            <a:endParaRPr lang="en-GB" dirty="0"/>
          </a:p>
        </p:txBody>
      </p:sp>
      <p:pic>
        <p:nvPicPr>
          <p:cNvPr id="14" name="Content Placeholder 13" descr="Tiny House Homestead: MERS vs SARS - Are We Set To Have a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" y="2982341"/>
            <a:ext cx="4617704" cy="292214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Oval 5"/>
          <p:cNvSpPr/>
          <p:nvPr/>
        </p:nvSpPr>
        <p:spPr>
          <a:xfrm rot="21295067">
            <a:off x="859422" y="1811801"/>
            <a:ext cx="2088232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Color</a:t>
            </a:r>
            <a:r>
              <a:rPr lang="en-GB" dirty="0"/>
              <a:t>, </a:t>
            </a:r>
            <a:r>
              <a:rPr lang="en-GB" dirty="0" err="1" smtClean="0"/>
              <a:t>Odor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 rot="1218478">
            <a:off x="8442212" y="1468107"/>
            <a:ext cx="2376264" cy="13681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Nutrients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43078" y="3939355"/>
            <a:ext cx="25922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Organic matter</a:t>
            </a:r>
          </a:p>
        </p:txBody>
      </p:sp>
      <p:sp>
        <p:nvSpPr>
          <p:cNvPr id="10" name="Oval 9"/>
          <p:cNvSpPr/>
          <p:nvPr/>
        </p:nvSpPr>
        <p:spPr>
          <a:xfrm>
            <a:off x="8433023" y="3284984"/>
            <a:ext cx="2448272" cy="93610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Heavy metals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8278645" y="4417093"/>
            <a:ext cx="1711738" cy="15121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Other Salts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54014" y="5173177"/>
            <a:ext cx="1800200" cy="57606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Grease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1694" y="5735205"/>
            <a:ext cx="2707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Microoroganisms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574926" y="1487611"/>
            <a:ext cx="1368152" cy="136674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40737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do we commonly characterize wastewater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Solids</a:t>
            </a:r>
          </a:p>
          <a:p>
            <a:r>
              <a:rPr lang="en-GB" dirty="0" smtClean="0"/>
              <a:t>TSS (Total Suspended Solids) </a:t>
            </a:r>
            <a:r>
              <a:rPr lang="en-GB" dirty="0"/>
              <a:t>+ other definitions of solids TDS, SS, Fixed, Volatile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Organic matter</a:t>
            </a:r>
          </a:p>
          <a:p>
            <a:r>
              <a:rPr lang="en-GB" dirty="0" smtClean="0"/>
              <a:t>BOD</a:t>
            </a:r>
            <a:r>
              <a:rPr lang="en-GB" baseline="-25000" dirty="0" smtClean="0"/>
              <a:t>5</a:t>
            </a:r>
            <a:r>
              <a:rPr lang="en-GB" dirty="0" smtClean="0"/>
              <a:t> (Biological oxygen demand, 5 days, 20°C or </a:t>
            </a:r>
            <a:r>
              <a:rPr lang="en-GB" dirty="0"/>
              <a:t>TOC, COD, VOC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Nutrients</a:t>
            </a:r>
          </a:p>
          <a:p>
            <a:r>
              <a:rPr lang="en-GB" dirty="0" smtClean="0"/>
              <a:t>Nitrogen </a:t>
            </a:r>
            <a:r>
              <a:rPr lang="en-GB" dirty="0"/>
              <a:t>incl. various speciations: organic, free, nitrite, nitrate, ammonia</a:t>
            </a:r>
          </a:p>
          <a:p>
            <a:r>
              <a:rPr lang="en-GB" dirty="0"/>
              <a:t>Phosphorous Organic, </a:t>
            </a:r>
            <a:r>
              <a:rPr lang="en-GB" dirty="0" smtClean="0"/>
              <a:t>Inorganic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Salts</a:t>
            </a:r>
            <a:endParaRPr lang="en-GB" b="1" dirty="0"/>
          </a:p>
          <a:p>
            <a:r>
              <a:rPr lang="en-GB" dirty="0" smtClean="0"/>
              <a:t>Cl</a:t>
            </a:r>
          </a:p>
          <a:p>
            <a:r>
              <a:rPr lang="en-GB" dirty="0" smtClean="0"/>
              <a:t>SO</a:t>
            </a:r>
            <a:r>
              <a:rPr lang="en-GB" baseline="-25000" dirty="0" smtClean="0"/>
              <a:t>4</a:t>
            </a:r>
          </a:p>
          <a:p>
            <a:pPr marL="0" indent="0">
              <a:buNone/>
            </a:pPr>
            <a:endParaRPr lang="en-GB" baseline="-25000" dirty="0" smtClean="0"/>
          </a:p>
          <a:p>
            <a:r>
              <a:rPr lang="en-GB" dirty="0" smtClean="0"/>
              <a:t>Grease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err="1" smtClean="0"/>
              <a:t>Microoroganisms</a:t>
            </a:r>
            <a:endParaRPr lang="en-GB" b="1" dirty="0" smtClean="0"/>
          </a:p>
          <a:p>
            <a:r>
              <a:rPr lang="en-GB" dirty="0" smtClean="0"/>
              <a:t>Total coliform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9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there is more to the 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Chemicals</a:t>
            </a:r>
          </a:p>
          <a:p>
            <a:r>
              <a:rPr lang="en-GB" dirty="0" smtClean="0"/>
              <a:t>Heavy metals</a:t>
            </a:r>
          </a:p>
          <a:p>
            <a:r>
              <a:rPr lang="en-GB" dirty="0" smtClean="0"/>
              <a:t>Personal care products</a:t>
            </a:r>
          </a:p>
          <a:p>
            <a:r>
              <a:rPr lang="en-GB" dirty="0" smtClean="0"/>
              <a:t>Medical residues</a:t>
            </a:r>
          </a:p>
          <a:p>
            <a:r>
              <a:rPr lang="en-GB" dirty="0" smtClean="0"/>
              <a:t>Micro plastics</a:t>
            </a:r>
          </a:p>
          <a:p>
            <a:r>
              <a:rPr lang="en-GB" dirty="0" smtClean="0"/>
              <a:t>Nano-materials</a:t>
            </a:r>
          </a:p>
          <a:p>
            <a:r>
              <a:rPr lang="en-GB" dirty="0" smtClean="0"/>
              <a:t>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844-2345-49C1-86A1-5F53AE7CF224}" type="slidenum">
              <a:rPr lang="en-GB" smtClean="0"/>
              <a:t>9</a:t>
            </a:fld>
            <a:endParaRPr lang="en-GB" dirty="0"/>
          </a:p>
        </p:txBody>
      </p:sp>
      <p:pic>
        <p:nvPicPr>
          <p:cNvPr id="7" name="Picture 6" descr="&lt;strong&gt;Thinking&lt;/strong&gt; Melly by yobutak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10" y="1453555"/>
            <a:ext cx="4236683" cy="42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3884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3674</TotalTime>
  <Words>2707</Words>
  <Application>Microsoft Office PowerPoint</Application>
  <PresentationFormat>Custom</PresentationFormat>
  <Paragraphs>503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MS PGothic</vt:lpstr>
      <vt:lpstr>Arial</vt:lpstr>
      <vt:lpstr>Calibri</vt:lpstr>
      <vt:lpstr>Fo0S0</vt:lpstr>
      <vt:lpstr>Verdana</vt:lpstr>
      <vt:lpstr>Institute</vt:lpstr>
      <vt:lpstr>Waste water in the north – concerns and treatment</vt:lpstr>
      <vt:lpstr>Overall content</vt:lpstr>
      <vt:lpstr>Arctic Engineering at DTU</vt:lpstr>
      <vt:lpstr>Waste water – characteristics and concerns</vt:lpstr>
      <vt:lpstr>Lecture content</vt:lpstr>
      <vt:lpstr>What is waste water?</vt:lpstr>
      <vt:lpstr>What does wastewater contain?</vt:lpstr>
      <vt:lpstr>How do we commonly characterize wastewater</vt:lpstr>
      <vt:lpstr>But there is more to the story</vt:lpstr>
      <vt:lpstr>And the microbiology is more than just coliforms</vt:lpstr>
      <vt:lpstr>How does wastewater in the north compare to wastewater other places?</vt:lpstr>
      <vt:lpstr>References</vt:lpstr>
      <vt:lpstr>Observed environmental effects: Visibility</vt:lpstr>
      <vt:lpstr>Observed environmental effects (no treatment)</vt:lpstr>
      <vt:lpstr>Elevated concentrations of heavy metals and anthropogenic compounds </vt:lpstr>
      <vt:lpstr>Ecosystem disturbance</vt:lpstr>
      <vt:lpstr>Ecosystem disturbance</vt:lpstr>
      <vt:lpstr>Antibiotic resistance</vt:lpstr>
      <vt:lpstr>Waste water management in the North</vt:lpstr>
      <vt:lpstr>Lecture content</vt:lpstr>
      <vt:lpstr>Conventional treatment recap</vt:lpstr>
      <vt:lpstr>Effects of climate</vt:lpstr>
      <vt:lpstr>Present management of waste water the North</vt:lpstr>
      <vt:lpstr>Wastewater in Greenland</vt:lpstr>
      <vt:lpstr>Wastewater in Greenland</vt:lpstr>
      <vt:lpstr>Wastewater in Greenland</vt:lpstr>
      <vt:lpstr>Faecal bacteria on seaweeds in Greenland</vt:lpstr>
      <vt:lpstr>Micropollutants in wastewater in four arctic cities - is the treatment sufficient?</vt:lpstr>
      <vt:lpstr>Effect of primary wastewater treatment</vt:lpstr>
      <vt:lpstr>Common Nordic Project results</vt:lpstr>
      <vt:lpstr>LAS (linear alkylbenzene sulphonates (LAS), anionic surfactants in detergents )</vt:lpstr>
      <vt:lpstr>Cadmium</vt:lpstr>
      <vt:lpstr>Phtalates</vt:lpstr>
      <vt:lpstr>PFAS</vt:lpstr>
      <vt:lpstr>Overall conclusions on effect of treatments</vt:lpstr>
      <vt:lpstr>Canada – experience with lagoons</vt:lpstr>
      <vt:lpstr>Experimenting wastewater handling in Greenland</vt:lpstr>
      <vt:lpstr>Chemical mechanical treatment in container size</vt:lpstr>
      <vt:lpstr>Results pilot scale experiments</vt:lpstr>
      <vt:lpstr>Results pilot scale experiments</vt:lpstr>
      <vt:lpstr>Heavy metals</vt:lpstr>
      <vt:lpstr>How about hygiene</vt:lpstr>
      <vt:lpstr>Results, coliforms and enterococci* removal</vt:lpstr>
      <vt:lpstr>Test of composting toilets</vt:lpstr>
      <vt:lpstr>Challenges honey bag toilets</vt:lpstr>
      <vt:lpstr>PowerPoint Presentation</vt:lpstr>
      <vt:lpstr>PowerPoint Presentation</vt:lpstr>
      <vt:lpstr>PowerPoint Presentation</vt:lpstr>
      <vt:lpstr>PowerPoint Presentation</vt:lpstr>
      <vt:lpstr>Combined composting and freeze-thaw dewatering in Iqaluit, Nunavut</vt:lpstr>
      <vt:lpstr>Post treatment conditioning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Weikop</dc:creator>
  <cp:lastModifiedBy>Pernille Erland Jensen</cp:lastModifiedBy>
  <cp:revision>113</cp:revision>
  <dcterms:created xsi:type="dcterms:W3CDTF">2017-07-31T08:31:56Z</dcterms:created>
  <dcterms:modified xsi:type="dcterms:W3CDTF">2018-06-19T07:32:10Z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dtu</vt:lpwstr>
  </property>
  <property fmtid="{D5CDD505-2E9C-101B-9397-08002B2CF9AE}" pid="3" name="TemplateId">
    <vt:lpwstr>636371721948069465</vt:lpwstr>
  </property>
  <property fmtid="{D5CDD505-2E9C-101B-9397-08002B2CF9AE}" pid="4" name="UserProfileId">
    <vt:lpwstr>636510864844959572</vt:lpwstr>
  </property>
</Properties>
</file>