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notesSlides/notesSlide1.xml" ContentType="application/vnd.openxmlformats-officedocument.presentationml.notesSlide+xml"/>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charts/chart1.xml" ContentType="application/vnd.openxmlformats-officedocument.drawingml.chart+xml"/>
  <Override PartName="/ppt/notesSlides/notesSlide2.xml" ContentType="application/vnd.openxmlformats-officedocument.presentationml.notesSlide+xml"/>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
          <a:latin typeface="Tahoma"/>
          <a:ea typeface="Tahoma"/>
          <a:cs typeface="Tahoma"/>
        </a:font>
        <a:srgbClr val="515151"/>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ahoma"/>
          <a:ea typeface="Tahoma"/>
          <a:cs typeface="Tahoma"/>
        </a:font>
        <a:srgbClr val="515151"/>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ahoma"/>
          <a:ea typeface="Tahoma"/>
          <a:cs typeface="Tahoma"/>
        </a:font>
        <a:srgbClr val="515151"/>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ahoma"/>
          <a:ea typeface="Tahoma"/>
          <a:cs typeface="Tahoma"/>
        </a:font>
        <a:srgbClr val="515151"/>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Constantia"/>
          <a:ea typeface="Constantia"/>
          <a:cs typeface="Constanti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Constantia"/>
          <a:ea typeface="Constantia"/>
          <a:cs typeface="Constantia"/>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
          <a:latin typeface="Constantia"/>
          <a:ea typeface="Constantia"/>
          <a:cs typeface="Constanti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
          <a:latin typeface="Constantia"/>
          <a:ea typeface="Constantia"/>
          <a:cs typeface="Constanti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6CBB8FF1-D9AA-43F3-AF6F-95CC898621D3}" styleName="">
    <a:tblBg/>
    <a:wholeTbl>
      <a:tcTxStyle b="off" i="off">
        <a:font>
          <a:latin typeface="Constantia"/>
          <a:ea typeface="Constantia"/>
          <a:cs typeface="Constanti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Constantia"/>
          <a:ea typeface="Constantia"/>
          <a:cs typeface="Constantia"/>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onstantia"/>
          <a:ea typeface="Constantia"/>
          <a:cs typeface="Constanti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onstantia"/>
          <a:ea typeface="Constantia"/>
          <a:cs typeface="Constanti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54A09E27-D570-44EF-AB32-4139F5DB97CA}"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7F9A63AB-B750-41E7-B5A3-0E4148F89D1D}" styleName="">
    <a:tblBg/>
    <a:wholeTbl>
      <a:tcTxStyle b="off" i="off">
        <a:font>
          <a:latin typeface="Tahoma"/>
          <a:ea typeface="Tahoma"/>
          <a:cs typeface="Tahoma"/>
        </a:font>
        <a:srgbClr val="515151"/>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ahoma"/>
          <a:ea typeface="Tahoma"/>
          <a:cs typeface="Tahoma"/>
        </a:font>
        <a:srgbClr val="515151"/>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ahoma"/>
          <a:ea typeface="Tahoma"/>
          <a:cs typeface="Tahoma"/>
        </a:font>
        <a:srgbClr val="515151"/>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ahoma"/>
          <a:ea typeface="Tahoma"/>
          <a:cs typeface="Tahoma"/>
        </a:font>
        <a:srgbClr val="515151"/>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A4BC5215-384C-4542-B870-7E3DA61F0FEA}"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D3A6282-95DE-4E84-A1C1-00E7A6B87CFD}"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28D4C8EE-9B52-40C7-963D-299ECE1A11E0}"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58EB8A73-D40A-4191-9EB5-795F2EE7BC13}"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aj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A67BD23-1402-4E3E-BB4F-086C9B52D1DA}"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3811AE4-3493-46E2-89E1-8CF597C62268}" styleName="">
    <a:tblBg/>
    <a:wholeTbl>
      <a:tcTxStyle b="off" i="off">
        <a:font>
          <a:latin typeface="Tahoma"/>
          <a:ea typeface="Tahoma"/>
          <a:cs typeface="Tahoma"/>
        </a:font>
        <a:srgbClr val="515151"/>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ahoma"/>
          <a:ea typeface="Tahoma"/>
          <a:cs typeface="Tahoma"/>
        </a:font>
        <a:srgbClr val="515151"/>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ahoma"/>
          <a:ea typeface="Tahoma"/>
          <a:cs typeface="Tahoma"/>
        </a:font>
        <a:srgbClr val="515151"/>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ahoma"/>
          <a:ea typeface="Tahoma"/>
          <a:cs typeface="Tahoma"/>
        </a:font>
        <a:srgbClr val="515151"/>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BF7E20F-F8BB-45DE-809E-13FB8212C9A5}"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EEEA"/>
          </a:solidFill>
        </a:fill>
      </a:tcStyle>
    </a:wholeTbl>
    <a:band2H>
      <a:tcTxStyle b="def" i="def"/>
      <a:tcStyle>
        <a:tcBdr/>
        <a:fill>
          <a:solidFill>
            <a:srgbClr val="EBF7F5"/>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AB92"/>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AB92"/>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AB92"/>
          </a:solidFill>
        </a:fill>
      </a:tcStyle>
    </a:firstRow>
  </a:tblStyle>
  <a:tblStyle styleId="{EF121019-1BA2-4B55-8342-B057D02BB28C}"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1800" u="none">
                <a:solidFill>
                  <a:srgbClr val="000000"/>
                </a:solidFill>
                <a:latin typeface="Gill Sans"/>
              </a:defRPr>
            </a:pPr>
            <a:r>
              <a:rPr b="0" i="0" strike="noStrike" sz="1800" u="none">
                <a:solidFill>
                  <a:srgbClr val="000000"/>
                </a:solidFill>
                <a:latin typeface="Gill Sans"/>
              </a:rPr>
              <a:t>Series 1</a:t>
            </a:r>
          </a:p>
        </c:rich>
      </c:tx>
      <c:layout>
        <c:manualLayout>
          <c:xMode val="edge"/>
          <c:yMode val="edge"/>
          <c:x val="0.448624"/>
          <c:y val="0"/>
          <c:w val="0.102752"/>
          <c:h val="0.0657624"/>
        </c:manualLayout>
      </c:layout>
      <c:overlay val="1"/>
      <c:spPr>
        <a:noFill/>
        <a:effectLst/>
      </c:spPr>
    </c:title>
    <c:autoTitleDeleted val="1"/>
    <c:plotArea>
      <c:layout>
        <c:manualLayout>
          <c:layoutTarget val="inner"/>
          <c:xMode val="edge"/>
          <c:yMode val="edge"/>
          <c:x val="0.174027"/>
          <c:y val="0.0657624"/>
          <c:w val="0.816811"/>
          <c:h val="0.794583"/>
        </c:manualLayout>
      </c:layout>
      <c:barChart>
        <c:barDir val="col"/>
        <c:grouping val="clustered"/>
        <c:varyColors val="0"/>
        <c:ser>
          <c:idx val="0"/>
          <c:order val="0"/>
          <c:tx>
            <c:v>Series 1</c:v>
          </c:tx>
          <c:spPr>
            <a:solidFill>
              <a:srgbClr val="FFFFFF"/>
            </a:solidFill>
            <a:ln w="12700" cap="flat">
              <a:solidFill>
                <a:srgbClr val="000000"/>
              </a:solidFill>
              <a:prstDash val="solid"/>
              <a:miter lim="400000"/>
            </a:ln>
            <a:effectLst/>
          </c:spPr>
          <c:invertIfNegative val="0"/>
          <c:dPt>
            <c:idx val="0"/>
            <c:spPr>
              <a:solidFill>
                <a:srgbClr val="FFFFFF"/>
              </a:solidFill>
              <a:ln w="12700" cap="flat">
                <a:solidFill>
                  <a:srgbClr val="000000"/>
                </a:solidFill>
                <a:prstDash val="solid"/>
                <a:miter lim="400000"/>
              </a:ln>
              <a:effectLst/>
            </c:spPr>
          </c:dPt>
          <c:dPt>
            <c:idx val="1"/>
            <c:spPr>
              <a:solidFill>
                <a:srgbClr val="008F00"/>
              </a:solidFill>
              <a:ln w="12700" cap="flat">
                <a:solidFill>
                  <a:srgbClr val="000000"/>
                </a:solidFill>
                <a:prstDash val="solid"/>
                <a:miter lim="400000"/>
              </a:ln>
              <a:effectLst/>
            </c:spPr>
          </c:dPt>
          <c:dPt>
            <c:idx val="2"/>
            <c:spPr>
              <a:solidFill>
                <a:srgbClr val="008F00"/>
              </a:solidFill>
              <a:ln w="12700" cap="flat">
                <a:solidFill>
                  <a:srgbClr val="000000"/>
                </a:solidFill>
                <a:prstDash val="solid"/>
                <a:miter lim="400000"/>
              </a:ln>
              <a:effectLst/>
            </c:spPr>
          </c:dPt>
          <c:dPt>
            <c:idx val="3"/>
            <c:spPr>
              <a:solidFill>
                <a:srgbClr val="008F00"/>
              </a:solidFill>
              <a:ln w="12700" cap="flat">
                <a:solidFill>
                  <a:srgbClr val="000000"/>
                </a:solidFill>
                <a:prstDash val="solid"/>
                <a:miter lim="400000"/>
              </a:ln>
              <a:effectLst/>
            </c:spPr>
          </c:dPt>
          <c:dPt>
            <c:idx val="4"/>
            <c:spPr>
              <a:solidFill>
                <a:srgbClr val="008F00"/>
              </a:solidFill>
              <a:ln w="12700" cap="flat">
                <a:solidFill>
                  <a:srgbClr val="000000"/>
                </a:solidFill>
                <a:prstDash val="solid"/>
                <a:miter lim="400000"/>
              </a:ln>
              <a:effectLst/>
            </c:spPr>
          </c:dPt>
          <c:dPt>
            <c:idx val="5"/>
            <c:spPr>
              <a:solidFill>
                <a:srgbClr val="0433FF"/>
              </a:solidFill>
              <a:ln w="12700" cap="flat">
                <a:solidFill>
                  <a:srgbClr val="000000"/>
                </a:solidFill>
                <a:prstDash val="solid"/>
                <a:miter lim="400000"/>
              </a:ln>
              <a:effectLst/>
            </c:spPr>
          </c:dPt>
          <c:dPt>
            <c:idx val="6"/>
            <c:spPr>
              <a:solidFill>
                <a:srgbClr val="0433FF"/>
              </a:solidFill>
              <a:ln w="12700" cap="flat">
                <a:solidFill>
                  <a:srgbClr val="000000"/>
                </a:solidFill>
                <a:prstDash val="solid"/>
                <a:miter lim="400000"/>
              </a:ln>
              <a:effectLst/>
            </c:spPr>
          </c:dPt>
          <c:dPt>
            <c:idx val="7"/>
            <c:spPr>
              <a:solidFill>
                <a:srgbClr val="0433FF"/>
              </a:solidFill>
              <a:ln w="12700" cap="flat">
                <a:solidFill>
                  <a:srgbClr val="000000"/>
                </a:solidFill>
                <a:prstDash val="solid"/>
                <a:miter lim="400000"/>
              </a:ln>
              <a:effectLst/>
            </c:spPr>
          </c:dPt>
          <c:dPt>
            <c:idx val="8"/>
            <c:spPr>
              <a:solidFill>
                <a:srgbClr val="0433FF"/>
              </a:solidFill>
              <a:ln w="12700" cap="flat">
                <a:solidFill>
                  <a:srgbClr val="000000"/>
                </a:solidFill>
                <a:prstDash val="solid"/>
                <a:miter lim="400000"/>
              </a:ln>
              <a:effectLst/>
            </c:spPr>
          </c:dPt>
          <c:dLbls>
            <c:dLbl>
              <c:idx val="0"/>
              <c:numFmt formatCode="General" sourceLinked="0"/>
              <c:txPr>
                <a:bodyPr/>
                <a:lstStyle/>
                <a:p>
                  <a:pPr>
                    <a:defRPr b="0" i="0" strike="noStrike" sz="1524" u="none">
                      <a:solidFill>
                        <a:srgbClr val="000000"/>
                      </a:solidFill>
                      <a:latin typeface="Arial"/>
                    </a:defRPr>
                  </a:pPr>
                </a:p>
              </c:txPr>
              <c:dLblPos val="outEnd"/>
              <c:showLegendKey val="0"/>
              <c:showVal val="0"/>
              <c:showCatName val="0"/>
              <c:showSerName val="0"/>
              <c:showPercent val="0"/>
              <c:showBubbleSize val="0"/>
            </c:dLbl>
            <c:dLbl>
              <c:idx val="1"/>
              <c:numFmt formatCode="General" sourceLinked="0"/>
              <c:txPr>
                <a:bodyPr/>
                <a:lstStyle/>
                <a:p>
                  <a:pPr>
                    <a:defRPr b="0" i="0" strike="noStrike" sz="1524" u="none">
                      <a:solidFill>
                        <a:srgbClr val="000000"/>
                      </a:solidFill>
                      <a:latin typeface="Arial"/>
                    </a:defRPr>
                  </a:pPr>
                </a:p>
              </c:txPr>
              <c:dLblPos val="outEnd"/>
              <c:showLegendKey val="0"/>
              <c:showVal val="0"/>
              <c:showCatName val="0"/>
              <c:showSerName val="0"/>
              <c:showPercent val="0"/>
              <c:showBubbleSize val="0"/>
            </c:dLbl>
            <c:dLbl>
              <c:idx val="2"/>
              <c:numFmt formatCode="General" sourceLinked="0"/>
              <c:txPr>
                <a:bodyPr/>
                <a:lstStyle/>
                <a:p>
                  <a:pPr>
                    <a:defRPr b="0" i="0" strike="noStrike" sz="1524" u="none">
                      <a:solidFill>
                        <a:srgbClr val="000000"/>
                      </a:solidFill>
                      <a:latin typeface="Arial"/>
                    </a:defRPr>
                  </a:pPr>
                </a:p>
              </c:txPr>
              <c:dLblPos val="outEnd"/>
              <c:showLegendKey val="0"/>
              <c:showVal val="0"/>
              <c:showCatName val="0"/>
              <c:showSerName val="0"/>
              <c:showPercent val="0"/>
              <c:showBubbleSize val="0"/>
            </c:dLbl>
            <c:dLbl>
              <c:idx val="3"/>
              <c:numFmt formatCode="General" sourceLinked="0"/>
              <c:txPr>
                <a:bodyPr/>
                <a:lstStyle/>
                <a:p>
                  <a:pPr>
                    <a:defRPr b="0" i="0" strike="noStrike" sz="1524" u="none">
                      <a:solidFill>
                        <a:srgbClr val="000000"/>
                      </a:solidFill>
                      <a:latin typeface="Arial"/>
                    </a:defRPr>
                  </a:pPr>
                </a:p>
              </c:txPr>
              <c:dLblPos val="outEnd"/>
              <c:showLegendKey val="0"/>
              <c:showVal val="0"/>
              <c:showCatName val="0"/>
              <c:showSerName val="0"/>
              <c:showPercent val="0"/>
              <c:showBubbleSize val="0"/>
            </c:dLbl>
            <c:dLbl>
              <c:idx val="4"/>
              <c:numFmt formatCode="General" sourceLinked="0"/>
              <c:txPr>
                <a:bodyPr/>
                <a:lstStyle/>
                <a:p>
                  <a:pPr>
                    <a:defRPr b="0" i="0" strike="noStrike" sz="1524" u="none">
                      <a:solidFill>
                        <a:srgbClr val="000000"/>
                      </a:solidFill>
                      <a:latin typeface="Arial"/>
                    </a:defRPr>
                  </a:pPr>
                </a:p>
              </c:txPr>
              <c:dLblPos val="outEnd"/>
              <c:showLegendKey val="0"/>
              <c:showVal val="0"/>
              <c:showCatName val="0"/>
              <c:showSerName val="0"/>
              <c:showPercent val="0"/>
              <c:showBubbleSize val="0"/>
            </c:dLbl>
            <c:dLbl>
              <c:idx val="5"/>
              <c:numFmt formatCode="General" sourceLinked="0"/>
              <c:txPr>
                <a:bodyPr/>
                <a:lstStyle/>
                <a:p>
                  <a:pPr>
                    <a:defRPr b="0" i="0" strike="noStrike" sz="1524" u="none">
                      <a:solidFill>
                        <a:srgbClr val="000000"/>
                      </a:solidFill>
                      <a:latin typeface="Arial"/>
                    </a:defRPr>
                  </a:pPr>
                </a:p>
              </c:txPr>
              <c:dLblPos val="outEnd"/>
              <c:showLegendKey val="0"/>
              <c:showVal val="0"/>
              <c:showCatName val="0"/>
              <c:showSerName val="0"/>
              <c:showPercent val="0"/>
              <c:showBubbleSize val="0"/>
            </c:dLbl>
            <c:dLbl>
              <c:idx val="6"/>
              <c:numFmt formatCode="General" sourceLinked="0"/>
              <c:txPr>
                <a:bodyPr/>
                <a:lstStyle/>
                <a:p>
                  <a:pPr>
                    <a:defRPr b="0" i="0" strike="noStrike" sz="1524" u="none">
                      <a:solidFill>
                        <a:srgbClr val="000000"/>
                      </a:solidFill>
                      <a:latin typeface="Arial"/>
                    </a:defRPr>
                  </a:pPr>
                </a:p>
              </c:txPr>
              <c:dLblPos val="outEnd"/>
              <c:showLegendKey val="0"/>
              <c:showVal val="0"/>
              <c:showCatName val="0"/>
              <c:showSerName val="0"/>
              <c:showPercent val="0"/>
              <c:showBubbleSize val="0"/>
            </c:dLbl>
            <c:dLbl>
              <c:idx val="7"/>
              <c:numFmt formatCode="General" sourceLinked="0"/>
              <c:txPr>
                <a:bodyPr/>
                <a:lstStyle/>
                <a:p>
                  <a:pPr>
                    <a:defRPr b="0" i="0" strike="noStrike" sz="1524" u="none">
                      <a:solidFill>
                        <a:srgbClr val="000000"/>
                      </a:solidFill>
                      <a:latin typeface="Arial"/>
                    </a:defRPr>
                  </a:pPr>
                </a:p>
              </c:txPr>
              <c:dLblPos val="outEnd"/>
              <c:showLegendKey val="0"/>
              <c:showVal val="0"/>
              <c:showCatName val="0"/>
              <c:showSerName val="0"/>
              <c:showPercent val="0"/>
              <c:showBubbleSize val="0"/>
            </c:dLbl>
            <c:dLbl>
              <c:idx val="8"/>
              <c:numFmt formatCode="General" sourceLinked="0"/>
              <c:txPr>
                <a:bodyPr/>
                <a:lstStyle/>
                <a:p>
                  <a:pPr>
                    <a:defRPr b="0" i="0" strike="noStrike" sz="1524" u="none">
                      <a:solidFill>
                        <a:srgbClr val="000000"/>
                      </a:solidFill>
                      <a:latin typeface="Arial"/>
                    </a:defRPr>
                  </a:pPr>
                </a:p>
              </c:txPr>
              <c:dLblPos val="outEnd"/>
              <c:showLegendKey val="0"/>
              <c:showVal val="0"/>
              <c:showCatName val="0"/>
              <c:showSerName val="0"/>
              <c:showPercent val="0"/>
              <c:showBubbleSize val="0"/>
            </c:dLbl>
            <c:numFmt formatCode="General" sourceLinked="0"/>
            <c:txPr>
              <a:bodyPr/>
              <a:lstStyle/>
              <a:p>
                <a:pPr>
                  <a:defRPr b="0" i="0" strike="noStrike" sz="1524" u="none">
                    <a:solidFill>
                      <a:srgbClr val="000000"/>
                    </a:solidFill>
                    <a:latin typeface="Arial"/>
                  </a:defRPr>
                </a:pPr>
              </a:p>
            </c:txPr>
            <c:dLblPos val="outEnd"/>
            <c:showLegendKey val="0"/>
            <c:showVal val="0"/>
            <c:showCatName val="0"/>
            <c:showSerName val="0"/>
            <c:showPercent val="0"/>
            <c:showBubbleSize val="0"/>
            <c:showLeaderLines val="0"/>
          </c:dLbls>
          <c:cat>
            <c:strLit>
              <c:ptCount val="9"/>
              <c:pt idx="0">
                <c:v>0 kg </c:v>
              </c:pt>
              <c:pt idx="1">
                <c:v>6 kg </c:v>
              </c:pt>
              <c:pt idx="2">
                <c:v>8 kg</c:v>
              </c:pt>
              <c:pt idx="3">
                <c:v> kg N urin</c:v>
              </c:pt>
              <c:pt idx="4">
                <c:v>12 kg N urin</c:v>
              </c:pt>
              <c:pt idx="5">
                <c:v>6 kg N  kgj</c:v>
              </c:pt>
              <c:pt idx="6">
                <c:v>8 kg N kgj</c:v>
              </c:pt>
              <c:pt idx="7">
                <c:v>10 kg N kgj</c:v>
              </c:pt>
              <c:pt idx="8">
                <c:v>12 kg N kgj</c:v>
              </c:pt>
            </c:strLit>
          </c:cat>
          <c:val>
            <c:numLit>
              <c:ptCount val="9"/>
              <c:pt idx="0">
                <c:v>91.000000</c:v>
              </c:pt>
              <c:pt idx="1">
                <c:v>175.000000</c:v>
              </c:pt>
              <c:pt idx="2">
                <c:v>225.000000</c:v>
              </c:pt>
              <c:pt idx="3">
                <c:v>265.000000</c:v>
              </c:pt>
              <c:pt idx="4">
                <c:v>305.000000</c:v>
              </c:pt>
              <c:pt idx="5">
                <c:v>236.000000</c:v>
              </c:pt>
              <c:pt idx="6">
                <c:v>318.000000</c:v>
              </c:pt>
              <c:pt idx="7">
                <c:v>328.000000</c:v>
              </c:pt>
              <c:pt idx="8">
                <c:v>289.000000</c:v>
              </c:pt>
            </c:numLit>
          </c:val>
        </c:ser>
        <c:gapWidth val="100"/>
        <c:overlap val="-15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000000"/>
            </a:solidFill>
            <a:prstDash val="solid"/>
            <a:miter lim="400000"/>
          </a:ln>
        </c:spPr>
        <c:txPr>
          <a:bodyPr rot="0"/>
          <a:lstStyle/>
          <a:p>
            <a:pPr>
              <a:defRPr b="0" i="0" strike="noStrike" sz="1200" u="none">
                <a:solidFill>
                  <a:srgbClr val="000000"/>
                </a:solidFill>
                <a:latin typeface="Arial"/>
              </a:defRPr>
            </a:pPr>
          </a:p>
        </c:txPr>
        <c:crossAx val="2094734553"/>
        <c:crosses val="autoZero"/>
        <c:auto val="1"/>
        <c:lblAlgn val="ctr"/>
        <c:noMultiLvlLbl val="1"/>
      </c:catAx>
      <c:valAx>
        <c:axId val="2094734553"/>
        <c:scaling>
          <c:orientation val="minMax"/>
          <c:max val="400"/>
          <c:min val="77.5"/>
        </c:scaling>
        <c:delete val="0"/>
        <c:axPos val="l"/>
        <c:majorGridlines>
          <c:spPr>
            <a:ln w="12700" cap="flat">
              <a:solidFill>
                <a:srgbClr val="000000"/>
              </a:solidFill>
              <a:prstDash val="solid"/>
              <a:miter lim="400000"/>
            </a:ln>
          </c:spPr>
        </c:majorGridlines>
        <c:title>
          <c:tx>
            <c:rich>
              <a:bodyPr rot="-5400000"/>
              <a:lstStyle/>
              <a:p>
                <a:pPr>
                  <a:defRPr b="1" i="0" strike="noStrike" sz="1524" u="none">
                    <a:solidFill>
                      <a:srgbClr val="000000"/>
                    </a:solidFill>
                    <a:latin typeface="Arial"/>
                  </a:defRPr>
                </a:pPr>
                <a:r>
                  <a:rPr b="1" i="0" strike="noStrike" sz="1524" u="none">
                    <a:solidFill>
                      <a:srgbClr val="000000"/>
                    </a:solidFill>
                    <a:latin typeface="Arial"/>
                  </a:rPr>
                  <a:t>Avling kg/ha</a:t>
                </a:r>
              </a:p>
            </c:rich>
          </c:tx>
          <c:layout/>
          <c:overlay val="1"/>
        </c:title>
        <c:numFmt formatCode="0.000" sourceLinked="0"/>
        <c:majorTickMark val="out"/>
        <c:minorTickMark val="none"/>
        <c:tickLblPos val="nextTo"/>
        <c:spPr>
          <a:ln w="12700" cap="flat">
            <a:solidFill>
              <a:srgbClr val="000000"/>
            </a:solidFill>
            <a:prstDash val="solid"/>
            <a:miter lim="400000"/>
          </a:ln>
        </c:spPr>
        <c:txPr>
          <a:bodyPr rot="0"/>
          <a:lstStyle/>
          <a:p>
            <a:pPr>
              <a:defRPr b="0" i="0" strike="noStrike" sz="1524" u="none">
                <a:solidFill>
                  <a:srgbClr val="000000"/>
                </a:solidFill>
                <a:latin typeface="Arial"/>
              </a:defRPr>
            </a:pPr>
          </a:p>
        </c:txPr>
        <c:crossAx val="2094734552"/>
        <c:crosses val="autoZero"/>
        <c:crossBetween val="between"/>
        <c:majorUnit val="80.625"/>
        <c:minorUnit val="40.3125"/>
      </c:valAx>
      <c:spPr>
        <a:solidFill>
          <a:srgbClr val="CBCBCB"/>
        </a:solidFill>
        <a:ln w="12700" cap="flat">
          <a:solidFill>
            <a:srgbClr val="000000"/>
          </a:solidFill>
          <a:prstDash val="solid"/>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p:nvPr>
            <p:ph type="sldImg"/>
          </p:nvPr>
        </p:nvSpPr>
        <p:spPr>
          <a:xfrm>
            <a:off x="1143000" y="685800"/>
            <a:ext cx="4572000" cy="3429000"/>
          </a:xfrm>
          <a:prstGeom prst="rect">
            <a:avLst/>
          </a:prstGeom>
        </p:spPr>
        <p:txBody>
          <a:bodyPr/>
          <a:lstStyle/>
          <a:p>
            <a:pPr/>
          </a:p>
        </p:txBody>
      </p:sp>
      <p:sp>
        <p:nvSpPr>
          <p:cNvPr id="575" name="Shape 57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defTabSz="584200" latinLnBrk="0">
      <a:defRPr sz="2200">
        <a:latin typeface="Lucida Grande"/>
        <a:ea typeface="Lucida Grande"/>
        <a:cs typeface="Lucida Grande"/>
        <a:sym typeface="Lucida Grande"/>
      </a:defRPr>
    </a:lvl2pPr>
    <a:lvl3pPr defTabSz="584200" latinLnBrk="0">
      <a:defRPr sz="2200">
        <a:latin typeface="Lucida Grande"/>
        <a:ea typeface="Lucida Grande"/>
        <a:cs typeface="Lucida Grande"/>
        <a:sym typeface="Lucida Grande"/>
      </a:defRPr>
    </a:lvl3pPr>
    <a:lvl4pPr defTabSz="584200" latinLnBrk="0">
      <a:defRPr sz="2200">
        <a:latin typeface="Lucida Grande"/>
        <a:ea typeface="Lucida Grande"/>
        <a:cs typeface="Lucida Grande"/>
        <a:sym typeface="Lucida Grande"/>
      </a:defRPr>
    </a:lvl4pPr>
    <a:lvl5pPr defTabSz="584200" latinLnBrk="0">
      <a:defRPr sz="2200">
        <a:latin typeface="Lucida Grande"/>
        <a:ea typeface="Lucida Grande"/>
        <a:cs typeface="Lucida Grande"/>
        <a:sym typeface="Lucida Grande"/>
      </a:defRPr>
    </a:lvl5pPr>
    <a:lvl6pPr defTabSz="584200" latinLnBrk="0">
      <a:defRPr sz="2200">
        <a:latin typeface="Lucida Grande"/>
        <a:ea typeface="Lucida Grande"/>
        <a:cs typeface="Lucida Grande"/>
        <a:sym typeface="Lucida Grande"/>
      </a:defRPr>
    </a:lvl6pPr>
    <a:lvl7pPr defTabSz="584200" latinLnBrk="0">
      <a:defRPr sz="2200">
        <a:latin typeface="Lucida Grande"/>
        <a:ea typeface="Lucida Grande"/>
        <a:cs typeface="Lucida Grande"/>
        <a:sym typeface="Lucida Grande"/>
      </a:defRPr>
    </a:lvl7pPr>
    <a:lvl8pPr defTabSz="584200" latinLnBrk="0">
      <a:defRPr sz="2200">
        <a:latin typeface="Lucida Grande"/>
        <a:ea typeface="Lucida Grande"/>
        <a:cs typeface="Lucida Grande"/>
        <a:sym typeface="Lucida Grande"/>
      </a:defRPr>
    </a:lvl8pPr>
    <a:lvl9pPr defTabSz="584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8" name="Shape 658"/>
          <p:cNvSpPr/>
          <p:nvPr>
            <p:ph type="sldImg"/>
          </p:nvPr>
        </p:nvSpPr>
        <p:spPr>
          <a:prstGeom prst="rect">
            <a:avLst/>
          </a:prstGeom>
        </p:spPr>
        <p:txBody>
          <a:bodyPr/>
          <a:lstStyle/>
          <a:p>
            <a:pPr/>
          </a:p>
        </p:txBody>
      </p:sp>
      <p:sp>
        <p:nvSpPr>
          <p:cNvPr id="659" name="Shape 659"/>
          <p:cNvSpPr/>
          <p:nvPr>
            <p:ph type="body" sz="quarter" idx="1"/>
          </p:nvPr>
        </p:nvSpPr>
        <p:spPr>
          <a:prstGeom prst="rect">
            <a:avLst/>
          </a:prstGeom>
        </p:spPr>
        <p:txBody>
          <a:bodyPr/>
          <a:lstStyle>
            <a:lvl1pPr marL="80327" marR="40639" defTabSz="914400">
              <a:spcBef>
                <a:spcPts val="400"/>
              </a:spcBef>
              <a:buClr>
                <a:srgbClr val="000000"/>
              </a:buClr>
              <a:buFont typeface="Arial"/>
              <a:defRPr sz="1200">
                <a:uFill>
                  <a:solidFill>
                    <a:srgbClr val="000000"/>
                  </a:solidFill>
                </a:uFill>
                <a:latin typeface="+mj-lt"/>
                <a:ea typeface="+mj-ea"/>
                <a:cs typeface="+mj-cs"/>
                <a:sym typeface="Arial"/>
              </a:defRPr>
            </a:lvl1pPr>
          </a:lstStyle>
          <a:p>
            <a:pPr/>
            <a:r>
              <a:t>The majority of the nutrients in wastewater originates from our excreta, urine and feces and ends up in the toilet waste termed blackwater;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8" name="Shape 918"/>
          <p:cNvSpPr/>
          <p:nvPr>
            <p:ph type="sldImg"/>
          </p:nvPr>
        </p:nvSpPr>
        <p:spPr>
          <a:prstGeom prst="rect">
            <a:avLst/>
          </a:prstGeom>
        </p:spPr>
        <p:txBody>
          <a:bodyPr/>
          <a:lstStyle/>
          <a:p>
            <a:pPr/>
          </a:p>
        </p:txBody>
      </p:sp>
      <p:sp>
        <p:nvSpPr>
          <p:cNvPr id="919" name="Shape 919"/>
          <p:cNvSpPr/>
          <p:nvPr>
            <p:ph type="body" sz="quarter" idx="1"/>
          </p:nvPr>
        </p:nvSpPr>
        <p:spPr>
          <a:prstGeom prst="rect">
            <a:avLst/>
          </a:prstGeom>
        </p:spPr>
        <p:txBody>
          <a:bodyPr/>
          <a:lstStyle>
            <a:lvl1pPr marL="80327" marR="40639" defTabSz="914400">
              <a:spcBef>
                <a:spcPts val="400"/>
              </a:spcBef>
              <a:buClr>
                <a:srgbClr val="000000"/>
              </a:buClr>
              <a:buFont typeface="Verdana"/>
              <a:defRPr sz="1200">
                <a:uFill>
                  <a:solidFill>
                    <a:srgbClr val="000000"/>
                  </a:solidFill>
                </a:uFill>
                <a:latin typeface="Verdana"/>
                <a:ea typeface="Verdana"/>
                <a:cs typeface="Verdana"/>
                <a:sym typeface="Verdana"/>
              </a:defRPr>
            </a:lvl1pPr>
          </a:lstStyle>
          <a:p>
            <a:pPr/>
            <a:r>
              <a:t>Urine is collected, by tank trucks, from three housing areas in Stockholm (appr. 350 – 400 inhabitants) transported to storage and reuse at Lake Bornsjön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tif"/></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tif"/></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tif"/><Relationship Id="rId3" Type="http://schemas.openxmlformats.org/officeDocument/2006/relationships/image" Target="../media/image1.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tif"/><Relationship Id="rId3"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tif"/><Relationship Id="rId3" Type="http://schemas.openxmlformats.org/officeDocument/2006/relationships/image" Target="../media/image2.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tif"/><Relationship Id="rId3"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tif"/><Relationship Id="rId3" Type="http://schemas.openxmlformats.org/officeDocument/2006/relationships/image" Target="../media/image3.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tif"/></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 Id="rId4" Type="http://schemas.openxmlformats.org/officeDocument/2006/relationships/image" Target="../media/image1.jpeg"/></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tif"/><Relationship Id="rId3" Type="http://schemas.openxmlformats.org/officeDocument/2006/relationships/image" Target="../media/image1.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tif"/></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tif"/></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tif"/></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tif"/></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tif"/><Relationship Id="rId3" Type="http://schemas.openxmlformats.org/officeDocument/2006/relationships/image" Target="../media/image1.jpeg"/></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tif"/><Relationship Id="rId3" Type="http://schemas.openxmlformats.org/officeDocument/2006/relationships/image" Target="../media/image1.jpeg"/></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tif"/></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tif"/><Relationship Id="rId3" Type="http://schemas.openxmlformats.org/officeDocument/2006/relationships/image" Target="../media/image1.jpeg"/></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tif"/></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tif"/></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tif"/><Relationship Id="rId3" Type="http://schemas.openxmlformats.org/officeDocument/2006/relationships/image" Target="../media/image1.jpeg"/></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tif"/><Relationship Id="rId3" Type="http://schemas.openxmlformats.org/officeDocument/2006/relationships/image" Target="../media/image1.jpeg"/></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teltekst"/>
          <p:cNvSpPr txBox="1"/>
          <p:nvPr>
            <p:ph type="title"/>
          </p:nvPr>
        </p:nvSpPr>
        <p:spPr>
          <a:xfrm>
            <a:off x="1466850" y="0"/>
            <a:ext cx="7105650" cy="1133475"/>
          </a:xfrm>
          <a:prstGeom prst="rect">
            <a:avLst/>
          </a:prstGeom>
          <a:noFill/>
        </p:spPr>
        <p:txBody>
          <a:bodyPr anchor="b"/>
          <a:lstStyle>
            <a:lvl1pPr marL="39687" indent="-39687">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12"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89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13" name="Lysbildenummer"/>
          <p:cNvSpPr txBox="1"/>
          <p:nvPr>
            <p:ph type="sldNum" sz="quarter" idx="2"/>
          </p:nvPr>
        </p:nvSpPr>
        <p:spPr>
          <a:xfrm>
            <a:off x="317437" y="5562600"/>
            <a:ext cx="266826" cy="266700"/>
          </a:xfrm>
          <a:prstGeom prst="rect">
            <a:avLst/>
          </a:prstGeom>
        </p:spPr>
        <p:txBody>
          <a:bodyPr/>
          <a:lstStyle>
            <a:lvl1pPr>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1_Default - Blank">
    <p:bg>
      <p:bgPr>
        <a:gradFill flip="none" rotWithShape="1">
          <a:gsLst>
            <a:gs pos="0">
              <a:srgbClr val="0D21A1"/>
            </a:gs>
            <a:gs pos="100000">
              <a:srgbClr val="010221"/>
            </a:gs>
          </a:gsLst>
          <a:lin ang="16200000" scaled="0"/>
        </a:gradFill>
      </p:bgPr>
    </p:bg>
    <p:spTree>
      <p:nvGrpSpPr>
        <p:cNvPr id="1" name=""/>
        <p:cNvGrpSpPr/>
        <p:nvPr/>
      </p:nvGrpSpPr>
      <p:grpSpPr>
        <a:xfrm>
          <a:off x="0" y="0"/>
          <a:ext cx="0" cy="0"/>
          <a:chOff x="0" y="0"/>
          <a:chExt cx="0" cy="0"/>
        </a:xfrm>
      </p:grpSpPr>
      <p:sp>
        <p:nvSpPr>
          <p:cNvPr id="88" name="Lysbildenummer"/>
          <p:cNvSpPr txBox="1"/>
          <p:nvPr>
            <p:ph type="sldNum" sz="quarter" idx="2"/>
          </p:nvPr>
        </p:nvSpPr>
        <p:spPr>
          <a:xfrm>
            <a:off x="4345334" y="6388100"/>
            <a:ext cx="453332" cy="447229"/>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copy 1">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5" name="Lysbildenummer"/>
          <p:cNvSpPr txBox="1"/>
          <p:nvPr>
            <p:ph type="sldNum" sz="quarter" idx="2"/>
          </p:nvPr>
        </p:nvSpPr>
        <p:spPr>
          <a:xfrm>
            <a:off x="317437" y="5626100"/>
            <a:ext cx="266826" cy="266700"/>
          </a:xfrm>
          <a:prstGeom prst="rect">
            <a:avLst/>
          </a:prstGeom>
        </p:spPr>
        <p:txBody>
          <a:bodyPr/>
          <a:lstStyle>
            <a:lvl1pPr>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1_Flow">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2" name="Titteltekst"/>
          <p:cNvSpPr txBox="1"/>
          <p:nvPr>
            <p:ph type="title"/>
          </p:nvPr>
        </p:nvSpPr>
        <p:spPr>
          <a:xfrm>
            <a:off x="457200" y="0"/>
            <a:ext cx="8229600" cy="1847850"/>
          </a:xfrm>
          <a:prstGeom prst="rect">
            <a:avLst/>
          </a:prstGeom>
          <a:noFill/>
        </p:spPr>
        <p:txBody>
          <a:bodyPr lIns="0" tIns="0" rIns="0" bIns="0" anchor="b"/>
          <a:lstStyle>
            <a:lvl1pPr marL="0" marR="0" indent="0">
              <a:defRPr b="0" sz="5000">
                <a:solidFill>
                  <a:srgbClr val="E1F7FA"/>
                </a:solidFill>
                <a:uFill>
                  <a:solidFill>
                    <a:srgbClr val="E1F7FA"/>
                  </a:solidFill>
                </a:uFill>
                <a:latin typeface="+mn-lt"/>
                <a:ea typeface="+mn-ea"/>
                <a:cs typeface="+mn-cs"/>
                <a:sym typeface="Calibri"/>
              </a:defRPr>
            </a:lvl1pPr>
          </a:lstStyle>
          <a:p>
            <a:pPr/>
            <a:r>
              <a:t>Titteltekst</a:t>
            </a:r>
          </a:p>
        </p:txBody>
      </p:sp>
      <p:sp>
        <p:nvSpPr>
          <p:cNvPr id="103" name="Brødtekst nivå én…"/>
          <p:cNvSpPr txBox="1"/>
          <p:nvPr>
            <p:ph type="body" idx="1"/>
          </p:nvPr>
        </p:nvSpPr>
        <p:spPr>
          <a:xfrm>
            <a:off x="457200" y="1935162"/>
            <a:ext cx="8229600" cy="4922838"/>
          </a:xfrm>
          <a:prstGeom prst="rect">
            <a:avLst/>
          </a:prstGeom>
        </p:spPr>
        <p:txBody>
          <a:bodyPr/>
          <a:lstStyle>
            <a:lvl1pPr marL="312737" indent="-273050">
              <a:spcBef>
                <a:spcPts val="600"/>
              </a:spcBef>
              <a:buClr>
                <a:srgbClr val="00D7E1"/>
              </a:buClr>
              <a:buSzPct val="94000"/>
              <a:buChar char=""/>
              <a:defRPr sz="2600">
                <a:solidFill>
                  <a:srgbClr val="FFFFFF"/>
                </a:solidFill>
                <a:uFill>
                  <a:solidFill>
                    <a:srgbClr val="FFFFFF"/>
                  </a:solidFill>
                </a:uFill>
                <a:latin typeface="Constantia"/>
                <a:ea typeface="Constantia"/>
                <a:cs typeface="Constantia"/>
                <a:sym typeface="Constantia"/>
              </a:defRPr>
            </a:lvl1pPr>
            <a:lvl2pPr marL="628650" indent="-246062">
              <a:spcBef>
                <a:spcPts val="600"/>
              </a:spcBef>
              <a:buClr>
                <a:srgbClr val="0485D1"/>
              </a:buClr>
              <a:buSzPct val="85000"/>
              <a:buFontTx/>
              <a:buChar char=""/>
              <a:defRPr sz="2400">
                <a:solidFill>
                  <a:srgbClr val="FFFFFF"/>
                </a:solidFill>
                <a:uFill>
                  <a:solidFill>
                    <a:srgbClr val="FFFFFF"/>
                  </a:solidFill>
                </a:uFill>
                <a:latin typeface="Constantia"/>
                <a:ea typeface="Constantia"/>
                <a:cs typeface="Constantia"/>
                <a:sym typeface="Constantia"/>
              </a:defRPr>
            </a:lvl2pPr>
            <a:lvl3pPr marL="903287" indent="-246062">
              <a:spcBef>
                <a:spcPts val="500"/>
              </a:spcBef>
              <a:buClr>
                <a:srgbClr val="00ADE1"/>
              </a:buClr>
              <a:buSzPct val="69000"/>
              <a:buFontTx/>
              <a:buChar char=""/>
              <a:defRPr sz="2100">
                <a:solidFill>
                  <a:srgbClr val="FFFFFF"/>
                </a:solidFill>
                <a:uFill>
                  <a:solidFill>
                    <a:srgbClr val="FFFFFF"/>
                  </a:solidFill>
                </a:uFill>
                <a:latin typeface="Constantia"/>
                <a:ea typeface="Constantia"/>
                <a:cs typeface="Constantia"/>
                <a:sym typeface="Constantia"/>
              </a:defRPr>
            </a:lvl3pPr>
            <a:lvl4pPr marL="1176337" indent="-209550">
              <a:spcBef>
                <a:spcPts val="500"/>
              </a:spcBef>
              <a:buClr>
                <a:srgbClr val="00D7E1"/>
              </a:buClr>
              <a:buSzPct val="64000"/>
              <a:buFontTx/>
              <a:buChar char=""/>
              <a:defRPr sz="2000">
                <a:solidFill>
                  <a:srgbClr val="FFFFFF"/>
                </a:solidFill>
                <a:uFill>
                  <a:solidFill>
                    <a:srgbClr val="FFFFFF"/>
                  </a:solidFill>
                </a:uFill>
                <a:latin typeface="Constantia"/>
                <a:ea typeface="Constantia"/>
                <a:cs typeface="Constantia"/>
                <a:sym typeface="Constantia"/>
              </a:defRPr>
            </a:lvl4pPr>
            <a:lvl5pPr marL="1450975" indent="-209550">
              <a:spcBef>
                <a:spcPts val="500"/>
              </a:spcBef>
              <a:buClr>
                <a:srgbClr val="00D5AB"/>
              </a:buClr>
              <a:buSzPct val="64000"/>
              <a:buFontTx/>
              <a:buChar char=""/>
              <a:defRPr sz="2000">
                <a:solidFill>
                  <a:srgbClr val="FFFFFF"/>
                </a:solidFill>
                <a:uFill>
                  <a:solidFill>
                    <a:srgbClr val="FFFFFF"/>
                  </a:solidFill>
                </a:uFill>
                <a:latin typeface="Constantia"/>
                <a:ea typeface="Constantia"/>
                <a:cs typeface="Constantia"/>
                <a:sym typeface="Constanti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104" name="Lysbildenummer"/>
          <p:cNvSpPr txBox="1"/>
          <p:nvPr>
            <p:ph type="sldNum" sz="quarter" idx="2"/>
          </p:nvPr>
        </p:nvSpPr>
        <p:spPr>
          <a:xfrm>
            <a:off x="8163098" y="6167660"/>
            <a:ext cx="283816" cy="274415"/>
          </a:xfrm>
          <a:prstGeom prst="rect">
            <a:avLst/>
          </a:prstGeom>
        </p:spPr>
        <p:txBody>
          <a:bodyPr anchor="b"/>
          <a:lstStyle>
            <a:lvl1pPr>
              <a:defRPr sz="1200">
                <a:solidFill>
                  <a:srgbClr val="D9EEF1"/>
                </a:solidFill>
                <a:uFill>
                  <a:solidFill>
                    <a:srgbClr val="D9EEF1"/>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Flow">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1" name="Titteltekst"/>
          <p:cNvSpPr txBox="1"/>
          <p:nvPr>
            <p:ph type="title"/>
          </p:nvPr>
        </p:nvSpPr>
        <p:spPr>
          <a:xfrm>
            <a:off x="457200" y="0"/>
            <a:ext cx="8229600" cy="1847850"/>
          </a:xfrm>
          <a:prstGeom prst="rect">
            <a:avLst/>
          </a:prstGeom>
          <a:noFill/>
        </p:spPr>
        <p:txBody>
          <a:bodyPr lIns="0" tIns="0" rIns="0" bIns="0" anchor="b"/>
          <a:lstStyle>
            <a:lvl1pPr marL="0" marR="0" indent="0">
              <a:defRPr b="0" sz="5000">
                <a:solidFill>
                  <a:srgbClr val="00748E"/>
                </a:solidFill>
                <a:uFill>
                  <a:solidFill>
                    <a:srgbClr val="00748E"/>
                  </a:solidFill>
                </a:uFill>
                <a:latin typeface="+mn-lt"/>
                <a:ea typeface="+mn-ea"/>
                <a:cs typeface="+mn-cs"/>
                <a:sym typeface="Calibri"/>
              </a:defRPr>
            </a:lvl1pPr>
          </a:lstStyle>
          <a:p>
            <a:pPr/>
            <a:r>
              <a:t>Titteltekst</a:t>
            </a:r>
          </a:p>
        </p:txBody>
      </p:sp>
      <p:sp>
        <p:nvSpPr>
          <p:cNvPr id="112" name="Brødtekst nivå én…"/>
          <p:cNvSpPr txBox="1"/>
          <p:nvPr>
            <p:ph type="body" idx="1"/>
          </p:nvPr>
        </p:nvSpPr>
        <p:spPr>
          <a:xfrm>
            <a:off x="457200" y="1935162"/>
            <a:ext cx="8229600" cy="4922838"/>
          </a:xfrm>
          <a:prstGeom prst="rect">
            <a:avLst/>
          </a:prstGeom>
        </p:spPr>
        <p:txBody>
          <a:bodyPr/>
          <a:lstStyle>
            <a:lvl1pPr marL="312737" indent="-273050">
              <a:spcBef>
                <a:spcPts val="600"/>
              </a:spcBef>
              <a:buClr>
                <a:srgbClr val="00D7E1"/>
              </a:buClr>
              <a:buSzPct val="94000"/>
              <a:buChar char=""/>
              <a:defRPr sz="2600">
                <a:latin typeface="Constantia"/>
                <a:ea typeface="Constantia"/>
                <a:cs typeface="Constantia"/>
                <a:sym typeface="Constantia"/>
              </a:defRPr>
            </a:lvl1pPr>
            <a:lvl2pPr marL="628650" indent="-246062">
              <a:spcBef>
                <a:spcPts val="600"/>
              </a:spcBef>
              <a:buClr>
                <a:srgbClr val="0485D1"/>
              </a:buClr>
              <a:buSzPct val="85000"/>
              <a:buFontTx/>
              <a:buChar char=""/>
              <a:defRPr sz="2400">
                <a:latin typeface="Constantia"/>
                <a:ea typeface="Constantia"/>
                <a:cs typeface="Constantia"/>
                <a:sym typeface="Constantia"/>
              </a:defRPr>
            </a:lvl2pPr>
            <a:lvl3pPr marL="903287" indent="-246062">
              <a:spcBef>
                <a:spcPts val="500"/>
              </a:spcBef>
              <a:buClr>
                <a:srgbClr val="00ADE1"/>
              </a:buClr>
              <a:buSzPct val="69000"/>
              <a:buFontTx/>
              <a:buChar char=""/>
              <a:defRPr sz="2100">
                <a:latin typeface="Constantia"/>
                <a:ea typeface="Constantia"/>
                <a:cs typeface="Constantia"/>
                <a:sym typeface="Constantia"/>
              </a:defRPr>
            </a:lvl3pPr>
            <a:lvl4pPr marL="1176337" indent="-209550">
              <a:spcBef>
                <a:spcPts val="500"/>
              </a:spcBef>
              <a:buClr>
                <a:srgbClr val="00D7E1"/>
              </a:buClr>
              <a:buSzPct val="64000"/>
              <a:buFontTx/>
              <a:buChar char=""/>
              <a:defRPr sz="2000">
                <a:latin typeface="Constantia"/>
                <a:ea typeface="Constantia"/>
                <a:cs typeface="Constantia"/>
                <a:sym typeface="Constantia"/>
              </a:defRPr>
            </a:lvl4pPr>
            <a:lvl5pPr marL="1450975" indent="-209550">
              <a:spcBef>
                <a:spcPts val="500"/>
              </a:spcBef>
              <a:buClr>
                <a:srgbClr val="00D5AB"/>
              </a:buClr>
              <a:buSzPct val="64000"/>
              <a:buFontTx/>
              <a:buChar char=""/>
              <a:defRPr sz="2000">
                <a:latin typeface="Constantia"/>
                <a:ea typeface="Constantia"/>
                <a:cs typeface="Constantia"/>
                <a:sym typeface="Constanti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113" name="Lysbildenummer"/>
          <p:cNvSpPr txBox="1"/>
          <p:nvPr>
            <p:ph type="sldNum" sz="quarter" idx="2"/>
          </p:nvPr>
        </p:nvSpPr>
        <p:spPr>
          <a:xfrm>
            <a:off x="8163098" y="6167660"/>
            <a:ext cx="283816" cy="274415"/>
          </a:xfrm>
          <a:prstGeom prst="rect">
            <a:avLst/>
          </a:prstGeom>
        </p:spPr>
        <p:txBody>
          <a:bodyPr anchor="b"/>
          <a:lstStyle>
            <a:lvl1pPr>
              <a:defRPr sz="1200">
                <a:solidFill>
                  <a:srgbClr val="006F88"/>
                </a:solidFill>
                <a:uFill>
                  <a:solidFill>
                    <a:srgbClr val="006F88"/>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2_Title &amp; Bullets">
    <p:spTree>
      <p:nvGrpSpPr>
        <p:cNvPr id="1" name=""/>
        <p:cNvGrpSpPr/>
        <p:nvPr/>
      </p:nvGrpSpPr>
      <p:grpSpPr>
        <a:xfrm>
          <a:off x="0" y="0"/>
          <a:ext cx="0" cy="0"/>
          <a:chOff x="0" y="0"/>
          <a:chExt cx="0" cy="0"/>
        </a:xfrm>
      </p:grpSpPr>
      <p:sp>
        <p:nvSpPr>
          <p:cNvPr id="120" name="Titteltekst"/>
          <p:cNvSpPr txBox="1"/>
          <p:nvPr>
            <p:ph type="title"/>
          </p:nvPr>
        </p:nvSpPr>
        <p:spPr>
          <a:xfrm>
            <a:off x="685800" y="381000"/>
            <a:ext cx="7772400" cy="1600200"/>
          </a:xfrm>
          <a:prstGeom prst="rect">
            <a:avLst/>
          </a:prstGeom>
          <a:noFill/>
        </p:spPr>
        <p:txBody>
          <a:bodyPr/>
          <a:lstStyle>
            <a:lvl1pPr marL="0" indent="0" algn="ctr">
              <a:defRPr b="0">
                <a:latin typeface="Times"/>
                <a:ea typeface="Times"/>
                <a:cs typeface="Times"/>
                <a:sym typeface="Times"/>
              </a:defRPr>
            </a:lvl1pPr>
          </a:lstStyle>
          <a:p>
            <a:pPr/>
            <a:r>
              <a:t>Titteltekst</a:t>
            </a:r>
          </a:p>
        </p:txBody>
      </p:sp>
      <p:sp>
        <p:nvSpPr>
          <p:cNvPr id="121" name="Brødtekst nivå én…"/>
          <p:cNvSpPr txBox="1"/>
          <p:nvPr>
            <p:ph type="body" idx="1"/>
          </p:nvPr>
        </p:nvSpPr>
        <p:spPr>
          <a:xfrm>
            <a:off x="685800" y="1981200"/>
            <a:ext cx="7772400" cy="4876800"/>
          </a:xfrm>
          <a:prstGeom prst="rect">
            <a:avLst/>
          </a:prstGeom>
        </p:spPr>
        <p:txBody>
          <a:bodyPr/>
          <a:lstStyle>
            <a:lvl1pPr marL="382587" indent="-342900">
              <a:spcBef>
                <a:spcPts val="800"/>
              </a:spcBef>
              <a:buClr>
                <a:srgbClr val="000000"/>
              </a:buClr>
              <a:buFont typeface="Times"/>
              <a:defRPr sz="3200">
                <a:latin typeface="Times"/>
                <a:ea typeface="Times"/>
                <a:cs typeface="Times"/>
                <a:sym typeface="Times"/>
              </a:defRPr>
            </a:lvl1pPr>
            <a:lvl2pPr marL="681037">
              <a:spcBef>
                <a:spcPts val="700"/>
              </a:spcBef>
              <a:buFont typeface="Times"/>
              <a:defRPr sz="2800">
                <a:latin typeface="Times"/>
                <a:ea typeface="Times"/>
                <a:cs typeface="Times"/>
                <a:sym typeface="Times"/>
              </a:defRPr>
            </a:lvl2pPr>
            <a:lvl3pPr marL="1081087">
              <a:spcBef>
                <a:spcPts val="600"/>
              </a:spcBef>
              <a:buFont typeface="Times"/>
              <a:defRPr sz="2400">
                <a:latin typeface="Times"/>
                <a:ea typeface="Times"/>
                <a:cs typeface="Times"/>
                <a:sym typeface="Times"/>
              </a:defRPr>
            </a:lvl3pPr>
            <a:lvl4pPr marL="1538287">
              <a:spcBef>
                <a:spcPts val="500"/>
              </a:spcBef>
              <a:buFont typeface="Times"/>
              <a:defRPr sz="2000">
                <a:latin typeface="Times"/>
                <a:ea typeface="Times"/>
                <a:cs typeface="Times"/>
                <a:sym typeface="Times"/>
              </a:defRPr>
            </a:lvl4pPr>
            <a:lvl5pPr marL="1995487">
              <a:spcBef>
                <a:spcPts val="500"/>
              </a:spcBef>
              <a:buFont typeface="Times"/>
              <a:defRPr sz="2000">
                <a:latin typeface="Times"/>
                <a:ea typeface="Times"/>
                <a:cs typeface="Times"/>
                <a:sym typeface="Times"/>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122" name="Lysbildenummer"/>
          <p:cNvSpPr txBox="1"/>
          <p:nvPr>
            <p:ph type="sldNum" sz="quarter" idx="2"/>
          </p:nvPr>
        </p:nvSpPr>
        <p:spPr>
          <a:xfrm>
            <a:off x="7358062" y="6248400"/>
            <a:ext cx="292101" cy="330200"/>
          </a:xfrm>
          <a:prstGeom prst="rect">
            <a:avLst/>
          </a:prstGeom>
        </p:spPr>
        <p:txBody>
          <a:bodyPr/>
          <a:lstStyle>
            <a:lvl1pPr>
              <a:defRPr>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Standard utforming">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9" name="Titteltekst"/>
          <p:cNvSpPr txBox="1"/>
          <p:nvPr>
            <p:ph type="title"/>
          </p:nvPr>
        </p:nvSpPr>
        <p:spPr>
          <a:xfrm>
            <a:off x="457200" y="90487"/>
            <a:ext cx="8229600" cy="1509713"/>
          </a:xfrm>
          <a:prstGeom prst="rect">
            <a:avLst/>
          </a:prstGeom>
          <a:noFill/>
        </p:spPr>
        <p:txBody>
          <a:bodyPr/>
          <a:lstStyle>
            <a:lvl1pPr marL="39687" indent="-39687" algn="ctr">
              <a:defRPr b="0"/>
            </a:lvl1pPr>
          </a:lstStyle>
          <a:p>
            <a:pPr/>
            <a:r>
              <a:t>Titteltekst</a:t>
            </a:r>
          </a:p>
        </p:txBody>
      </p:sp>
      <p:sp>
        <p:nvSpPr>
          <p:cNvPr id="130" name="Brødtekst nivå én…"/>
          <p:cNvSpPr txBox="1"/>
          <p:nvPr>
            <p:ph type="body" idx="1"/>
          </p:nvPr>
        </p:nvSpPr>
        <p:spPr>
          <a:xfrm>
            <a:off x="457200" y="1600200"/>
            <a:ext cx="8229600" cy="5257800"/>
          </a:xfrm>
          <a:prstGeom prst="rect">
            <a:avLst/>
          </a:prstGeom>
        </p:spPr>
        <p:txBody>
          <a:bodyPr/>
          <a:lstStyle>
            <a:lvl1pPr marL="382587" indent="-342900">
              <a:spcBef>
                <a:spcPts val="700"/>
              </a:spcBef>
              <a:buClr>
                <a:srgbClr val="000000"/>
              </a:buClr>
              <a:buFont typeface="Arial"/>
              <a:defRPr sz="3200"/>
            </a:lvl1pPr>
            <a:lvl2pPr marL="731837">
              <a:spcBef>
                <a:spcPts val="600"/>
              </a:spcBef>
              <a:defRPr sz="2800"/>
            </a:lvl2pPr>
            <a:lvl3pPr marL="1131887">
              <a:spcBef>
                <a:spcPts val="600"/>
              </a:spcBef>
              <a:defRPr sz="2400"/>
            </a:lvl3pPr>
            <a:lvl4pPr marL="1589087">
              <a:spcBef>
                <a:spcPts val="500"/>
              </a:spcBef>
              <a:defRPr sz="2000"/>
            </a:lvl4pPr>
            <a:lvl5pPr>
              <a:spcBef>
                <a:spcPts val="500"/>
              </a:spcBef>
              <a:defRPr sz="2000"/>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131" name="Lysbilde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8" name="Titteltekst"/>
          <p:cNvSpPr txBox="1"/>
          <p:nvPr>
            <p:ph type="title"/>
          </p:nvPr>
        </p:nvSpPr>
        <p:spPr>
          <a:xfrm>
            <a:off x="1466850" y="0"/>
            <a:ext cx="7105650" cy="1133475"/>
          </a:xfrm>
          <a:prstGeom prst="rect">
            <a:avLst/>
          </a:prstGeom>
          <a:noFill/>
        </p:spPr>
        <p:txBody>
          <a:bodyPr anchor="b"/>
          <a:lstStyle>
            <a:lvl1pPr marL="39687" indent="-39687">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139"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89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140" name="Lysbildenummer"/>
          <p:cNvSpPr txBox="1"/>
          <p:nvPr>
            <p:ph type="sldNum" sz="quarter" idx="2"/>
          </p:nvPr>
        </p:nvSpPr>
        <p:spPr>
          <a:xfrm>
            <a:off x="317437" y="5562600"/>
            <a:ext cx="266826" cy="266700"/>
          </a:xfrm>
          <a:prstGeom prst="rect">
            <a:avLst/>
          </a:prstGeom>
        </p:spPr>
        <p:txBody>
          <a:bodyPr/>
          <a:lstStyle>
            <a:lvl1pPr>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umb_nors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7" name="Titteltekst"/>
          <p:cNvSpPr txBox="1"/>
          <p:nvPr>
            <p:ph type="title"/>
          </p:nvPr>
        </p:nvSpPr>
        <p:spPr>
          <a:xfrm>
            <a:off x="457200" y="0"/>
            <a:ext cx="8229600" cy="1692275"/>
          </a:xfrm>
          <a:prstGeom prst="rect">
            <a:avLst/>
          </a:prstGeom>
          <a:noFill/>
        </p:spPr>
        <p:txBody>
          <a:bodyPr/>
          <a:lstStyle>
            <a:lvl1pPr marL="39687" indent="-39687" algn="ctr">
              <a:defRPr b="0"/>
            </a:lvl1pPr>
          </a:lstStyle>
          <a:p>
            <a:pPr/>
            <a:r>
              <a:t>Titteltekst</a:t>
            </a:r>
          </a:p>
        </p:txBody>
      </p:sp>
      <p:sp>
        <p:nvSpPr>
          <p:cNvPr id="148" name="Brødtekst nivå én…"/>
          <p:cNvSpPr txBox="1"/>
          <p:nvPr>
            <p:ph type="body" idx="1"/>
          </p:nvPr>
        </p:nvSpPr>
        <p:spPr>
          <a:xfrm>
            <a:off x="457200" y="1600200"/>
            <a:ext cx="8229600" cy="5257800"/>
          </a:xfrm>
          <a:prstGeom prst="rect">
            <a:avLst/>
          </a:prstGeom>
        </p:spPr>
        <p:txBody>
          <a:bodyPr/>
          <a:lstStyle>
            <a:lvl1pPr marL="382587" indent="-342900">
              <a:spcBef>
                <a:spcPts val="700"/>
              </a:spcBef>
              <a:buClr>
                <a:srgbClr val="000000"/>
              </a:buClr>
              <a:buFont typeface="Arial"/>
              <a:defRPr sz="3200"/>
            </a:lvl1pPr>
            <a:lvl2pPr marL="731837">
              <a:spcBef>
                <a:spcPts val="600"/>
              </a:spcBef>
              <a:defRPr sz="2800"/>
            </a:lvl2pPr>
            <a:lvl3pPr marL="1131887">
              <a:spcBef>
                <a:spcPts val="600"/>
              </a:spcBef>
              <a:defRPr sz="2400"/>
            </a:lvl3pPr>
            <a:lvl4pPr marL="1589087">
              <a:spcBef>
                <a:spcPts val="500"/>
              </a:spcBef>
              <a:defRPr sz="2000"/>
            </a:lvl4pPr>
            <a:lvl5pPr>
              <a:spcBef>
                <a:spcPts val="500"/>
              </a:spcBef>
              <a:defRPr sz="2000"/>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149" name="Lysbilde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1_umb_nors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6" name="Titteltekst"/>
          <p:cNvSpPr txBox="1"/>
          <p:nvPr>
            <p:ph type="title"/>
          </p:nvPr>
        </p:nvSpPr>
        <p:spPr>
          <a:xfrm>
            <a:off x="457200" y="90487"/>
            <a:ext cx="8229600" cy="1509713"/>
          </a:xfrm>
          <a:prstGeom prst="rect">
            <a:avLst/>
          </a:prstGeom>
          <a:noFill/>
        </p:spPr>
        <p:txBody>
          <a:bodyPr/>
          <a:lstStyle>
            <a:lvl1pPr marL="39687" indent="-39687" algn="ctr">
              <a:defRPr b="0"/>
            </a:lvl1pPr>
          </a:lstStyle>
          <a:p>
            <a:pPr/>
            <a:r>
              <a:t>Titteltekst</a:t>
            </a:r>
          </a:p>
        </p:txBody>
      </p:sp>
      <p:sp>
        <p:nvSpPr>
          <p:cNvPr id="157" name="Brødtekst nivå én…"/>
          <p:cNvSpPr txBox="1"/>
          <p:nvPr>
            <p:ph type="body" idx="1"/>
          </p:nvPr>
        </p:nvSpPr>
        <p:spPr>
          <a:xfrm>
            <a:off x="457200" y="1600200"/>
            <a:ext cx="8229600" cy="5257800"/>
          </a:xfrm>
          <a:prstGeom prst="rect">
            <a:avLst/>
          </a:prstGeom>
        </p:spPr>
        <p:txBody>
          <a:bodyPr/>
          <a:lstStyle>
            <a:lvl1pPr marL="382587" indent="-342900">
              <a:spcBef>
                <a:spcPts val="700"/>
              </a:spcBef>
              <a:buClr>
                <a:srgbClr val="000000"/>
              </a:buClr>
              <a:buFont typeface="Arial"/>
              <a:defRPr sz="3200"/>
            </a:lvl1pPr>
            <a:lvl2pPr marL="731837">
              <a:spcBef>
                <a:spcPts val="600"/>
              </a:spcBef>
              <a:defRPr sz="2800"/>
            </a:lvl2pPr>
            <a:lvl3pPr marL="1131887">
              <a:spcBef>
                <a:spcPts val="600"/>
              </a:spcBef>
              <a:defRPr sz="2400"/>
            </a:lvl3pPr>
            <a:lvl4pPr marL="1589087">
              <a:spcBef>
                <a:spcPts val="500"/>
              </a:spcBef>
              <a:defRPr sz="2000"/>
            </a:lvl4pPr>
            <a:lvl5pPr>
              <a:spcBef>
                <a:spcPts val="500"/>
              </a:spcBef>
              <a:defRPr sz="2000"/>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158" name="Lysbildenummer"/>
          <p:cNvSpPr txBox="1"/>
          <p:nvPr>
            <p:ph type="sldNum" sz="quarter" idx="2"/>
          </p:nvPr>
        </p:nvSpPr>
        <p:spPr>
          <a:xfrm>
            <a:off x="4345334" y="6388100"/>
            <a:ext cx="453332" cy="447229"/>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1_Title &amp; Bullets copy 1">
    <p:spTree>
      <p:nvGrpSpPr>
        <p:cNvPr id="1" name=""/>
        <p:cNvGrpSpPr/>
        <p:nvPr/>
      </p:nvGrpSpPr>
      <p:grpSpPr>
        <a:xfrm>
          <a:off x="0" y="0"/>
          <a:ext cx="0" cy="0"/>
          <a:chOff x="0" y="0"/>
          <a:chExt cx="0" cy="0"/>
        </a:xfrm>
      </p:grpSpPr>
      <p:sp>
        <p:nvSpPr>
          <p:cNvPr id="165" name="Titteltekst"/>
          <p:cNvSpPr txBox="1"/>
          <p:nvPr>
            <p:ph type="title"/>
          </p:nvPr>
        </p:nvSpPr>
        <p:spPr>
          <a:xfrm>
            <a:off x="685800" y="381000"/>
            <a:ext cx="7772400" cy="1600200"/>
          </a:xfrm>
          <a:prstGeom prst="rect">
            <a:avLst/>
          </a:prstGeom>
          <a:noFill/>
        </p:spPr>
        <p:txBody>
          <a:bodyPr/>
          <a:lstStyle>
            <a:lvl1pPr marL="0" indent="0" algn="ctr">
              <a:defRPr b="0">
                <a:latin typeface="Times"/>
                <a:ea typeface="Times"/>
                <a:cs typeface="Times"/>
                <a:sym typeface="Times"/>
              </a:defRPr>
            </a:lvl1pPr>
          </a:lstStyle>
          <a:p>
            <a:pPr/>
            <a:r>
              <a:t>Titteltekst</a:t>
            </a:r>
          </a:p>
        </p:txBody>
      </p:sp>
      <p:sp>
        <p:nvSpPr>
          <p:cNvPr id="166" name="Brødtekst nivå én…"/>
          <p:cNvSpPr txBox="1"/>
          <p:nvPr>
            <p:ph type="body" idx="1"/>
          </p:nvPr>
        </p:nvSpPr>
        <p:spPr>
          <a:xfrm>
            <a:off x="685800" y="1981200"/>
            <a:ext cx="7772400" cy="4876800"/>
          </a:xfrm>
          <a:prstGeom prst="rect">
            <a:avLst/>
          </a:prstGeom>
        </p:spPr>
        <p:txBody>
          <a:bodyPr/>
          <a:lstStyle>
            <a:lvl1pPr marL="382587" indent="-342900">
              <a:spcBef>
                <a:spcPts val="800"/>
              </a:spcBef>
              <a:buClr>
                <a:srgbClr val="000000"/>
              </a:buClr>
              <a:buFont typeface="Times"/>
              <a:defRPr sz="3200">
                <a:latin typeface="Times"/>
                <a:ea typeface="Times"/>
                <a:cs typeface="Times"/>
                <a:sym typeface="Times"/>
              </a:defRPr>
            </a:lvl1pPr>
            <a:lvl2pPr marL="681037">
              <a:spcBef>
                <a:spcPts val="700"/>
              </a:spcBef>
              <a:buFont typeface="Times"/>
              <a:defRPr sz="2800">
                <a:latin typeface="Times"/>
                <a:ea typeface="Times"/>
                <a:cs typeface="Times"/>
                <a:sym typeface="Times"/>
              </a:defRPr>
            </a:lvl2pPr>
            <a:lvl3pPr marL="1081087">
              <a:spcBef>
                <a:spcPts val="600"/>
              </a:spcBef>
              <a:buFont typeface="Times"/>
              <a:defRPr sz="2400">
                <a:latin typeface="Times"/>
                <a:ea typeface="Times"/>
                <a:cs typeface="Times"/>
                <a:sym typeface="Times"/>
              </a:defRPr>
            </a:lvl3pPr>
            <a:lvl4pPr marL="1538287">
              <a:spcBef>
                <a:spcPts val="500"/>
              </a:spcBef>
              <a:buFont typeface="Times"/>
              <a:defRPr sz="2000">
                <a:latin typeface="Times"/>
                <a:ea typeface="Times"/>
                <a:cs typeface="Times"/>
                <a:sym typeface="Times"/>
              </a:defRPr>
            </a:lvl4pPr>
            <a:lvl5pPr marL="1995487">
              <a:spcBef>
                <a:spcPts val="500"/>
              </a:spcBef>
              <a:buFont typeface="Times"/>
              <a:defRPr sz="2000">
                <a:latin typeface="Times"/>
                <a:ea typeface="Times"/>
                <a:cs typeface="Times"/>
                <a:sym typeface="Times"/>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167" name="Lysbildenummer"/>
          <p:cNvSpPr txBox="1"/>
          <p:nvPr>
            <p:ph type="sldNum" sz="quarter" idx="2"/>
          </p:nvPr>
        </p:nvSpPr>
        <p:spPr>
          <a:xfrm>
            <a:off x="7358062" y="6248400"/>
            <a:ext cx="292101" cy="330200"/>
          </a:xfrm>
          <a:prstGeom prst="rect">
            <a:avLst/>
          </a:prstGeom>
        </p:spPr>
        <p:txBody>
          <a:bodyPr/>
          <a:lstStyle>
            <a:lvl1pPr>
              <a:defRPr>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Standarddesign">
    <p:spTree>
      <p:nvGrpSpPr>
        <p:cNvPr id="1" name=""/>
        <p:cNvGrpSpPr/>
        <p:nvPr/>
      </p:nvGrpSpPr>
      <p:grpSpPr>
        <a:xfrm>
          <a:off x="0" y="0"/>
          <a:ext cx="0" cy="0"/>
          <a:chOff x="0" y="0"/>
          <a:chExt cx="0" cy="0"/>
        </a:xfrm>
      </p:grpSpPr>
      <p:sp>
        <p:nvSpPr>
          <p:cNvPr id="20" name="Titteltekst"/>
          <p:cNvSpPr txBox="1"/>
          <p:nvPr>
            <p:ph type="title"/>
          </p:nvPr>
        </p:nvSpPr>
        <p:spPr>
          <a:prstGeom prst="rect">
            <a:avLst/>
          </a:prstGeom>
        </p:spPr>
        <p:txBody>
          <a:bodyPr/>
          <a:lstStyle/>
          <a:p>
            <a:pPr/>
            <a:r>
              <a:t>Titteltekst</a:t>
            </a:r>
          </a:p>
        </p:txBody>
      </p:sp>
      <p:sp>
        <p:nvSpPr>
          <p:cNvPr id="21" name="Brødtekst nivå én…"/>
          <p:cNvSpPr txBox="1"/>
          <p:nvPr>
            <p:ph type="body" idx="1"/>
          </p:nvPr>
        </p:nvSpPr>
        <p:spPr>
          <a:prstGeom prst="rect">
            <a:avLst/>
          </a:prstGeom>
        </p:spPr>
        <p:txBody>
          <a:bodyPr/>
          <a:lstStyle/>
          <a:p>
            <a:pPr/>
            <a:r>
              <a:t>Brødtekst nivå én</a:t>
            </a:r>
          </a:p>
          <a:p>
            <a:pPr lvl="1"/>
            <a:r>
              <a:t>Brødtekst nivå to</a:t>
            </a:r>
          </a:p>
          <a:p>
            <a:pPr lvl="2"/>
            <a:r>
              <a:t>Brødtekst nivå tre</a:t>
            </a:r>
          </a:p>
          <a:p>
            <a:pPr lvl="3"/>
            <a:r>
              <a:t>Brødtekst nivå fire</a:t>
            </a:r>
          </a:p>
          <a:p>
            <a:pPr lvl="4"/>
            <a:r>
              <a:t>Brødtekst nivå fem</a:t>
            </a:r>
          </a:p>
        </p:txBody>
      </p:sp>
      <p:sp>
        <p:nvSpPr>
          <p:cNvPr id="22" name="Lysbilde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1_Title &amp; Bullets copy">
    <p:spTree>
      <p:nvGrpSpPr>
        <p:cNvPr id="1" name=""/>
        <p:cNvGrpSpPr/>
        <p:nvPr/>
      </p:nvGrpSpPr>
      <p:grpSpPr>
        <a:xfrm>
          <a:off x="0" y="0"/>
          <a:ext cx="0" cy="0"/>
          <a:chOff x="0" y="0"/>
          <a:chExt cx="0" cy="0"/>
        </a:xfrm>
      </p:grpSpPr>
      <p:sp>
        <p:nvSpPr>
          <p:cNvPr id="174" name="Titteltekst"/>
          <p:cNvSpPr txBox="1"/>
          <p:nvPr>
            <p:ph type="title"/>
          </p:nvPr>
        </p:nvSpPr>
        <p:spPr>
          <a:xfrm>
            <a:off x="685800" y="381000"/>
            <a:ext cx="7772400" cy="1600200"/>
          </a:xfrm>
          <a:prstGeom prst="rect">
            <a:avLst/>
          </a:prstGeom>
          <a:noFill/>
        </p:spPr>
        <p:txBody>
          <a:bodyPr/>
          <a:lstStyle>
            <a:lvl1pPr marL="0" indent="0" algn="ctr">
              <a:defRPr b="0">
                <a:latin typeface="Times"/>
                <a:ea typeface="Times"/>
                <a:cs typeface="Times"/>
                <a:sym typeface="Times"/>
              </a:defRPr>
            </a:lvl1pPr>
          </a:lstStyle>
          <a:p>
            <a:pPr/>
            <a:r>
              <a:t>Titteltekst</a:t>
            </a:r>
          </a:p>
        </p:txBody>
      </p:sp>
      <p:sp>
        <p:nvSpPr>
          <p:cNvPr id="175" name="Brødtekst nivå én…"/>
          <p:cNvSpPr txBox="1"/>
          <p:nvPr>
            <p:ph type="body" idx="1"/>
          </p:nvPr>
        </p:nvSpPr>
        <p:spPr>
          <a:xfrm>
            <a:off x="685800" y="1981200"/>
            <a:ext cx="7772400" cy="4876800"/>
          </a:xfrm>
          <a:prstGeom prst="rect">
            <a:avLst/>
          </a:prstGeom>
        </p:spPr>
        <p:txBody>
          <a:bodyPr/>
          <a:lstStyle>
            <a:lvl1pPr marL="382587" indent="-342900">
              <a:spcBef>
                <a:spcPts val="800"/>
              </a:spcBef>
              <a:buClr>
                <a:srgbClr val="000000"/>
              </a:buClr>
              <a:buFont typeface="Times"/>
              <a:defRPr sz="3200">
                <a:latin typeface="Times"/>
                <a:ea typeface="Times"/>
                <a:cs typeface="Times"/>
                <a:sym typeface="Times"/>
              </a:defRPr>
            </a:lvl1pPr>
            <a:lvl2pPr marL="681037">
              <a:spcBef>
                <a:spcPts val="700"/>
              </a:spcBef>
              <a:buFont typeface="Times"/>
              <a:defRPr sz="2800">
                <a:latin typeface="Times"/>
                <a:ea typeface="Times"/>
                <a:cs typeface="Times"/>
                <a:sym typeface="Times"/>
              </a:defRPr>
            </a:lvl2pPr>
            <a:lvl3pPr marL="1081087">
              <a:spcBef>
                <a:spcPts val="600"/>
              </a:spcBef>
              <a:buFont typeface="Times"/>
              <a:defRPr sz="2400">
                <a:latin typeface="Times"/>
                <a:ea typeface="Times"/>
                <a:cs typeface="Times"/>
                <a:sym typeface="Times"/>
              </a:defRPr>
            </a:lvl3pPr>
            <a:lvl4pPr marL="1538287">
              <a:spcBef>
                <a:spcPts val="500"/>
              </a:spcBef>
              <a:buFont typeface="Times"/>
              <a:defRPr sz="2000">
                <a:latin typeface="Times"/>
                <a:ea typeface="Times"/>
                <a:cs typeface="Times"/>
                <a:sym typeface="Times"/>
              </a:defRPr>
            </a:lvl4pPr>
            <a:lvl5pPr marL="1995487">
              <a:spcBef>
                <a:spcPts val="500"/>
              </a:spcBef>
              <a:buFont typeface="Times"/>
              <a:defRPr sz="2000">
                <a:latin typeface="Times"/>
                <a:ea typeface="Times"/>
                <a:cs typeface="Times"/>
                <a:sym typeface="Times"/>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176" name="Lysbildenummer"/>
          <p:cNvSpPr txBox="1"/>
          <p:nvPr>
            <p:ph type="sldNum" sz="quarter" idx="2"/>
          </p:nvPr>
        </p:nvSpPr>
        <p:spPr>
          <a:xfrm>
            <a:off x="7358062" y="6248400"/>
            <a:ext cx="292101" cy="330200"/>
          </a:xfrm>
          <a:prstGeom prst="rect">
            <a:avLst/>
          </a:prstGeom>
        </p:spPr>
        <p:txBody>
          <a:bodyPr/>
          <a:lstStyle>
            <a:lvl1pPr>
              <a:defRPr>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85" name="Grupper"/>
          <p:cNvGrpSpPr/>
          <p:nvPr/>
        </p:nvGrpSpPr>
        <p:grpSpPr>
          <a:xfrm>
            <a:off x="-1" y="0"/>
            <a:ext cx="900114" cy="6858000"/>
            <a:chOff x="0" y="0"/>
            <a:chExt cx="900112" cy="6858000"/>
          </a:xfrm>
        </p:grpSpPr>
        <p:sp>
          <p:nvSpPr>
            <p:cNvPr id="183"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184" name="Tekst"/>
            <p:cNvSpPr/>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186" name="NORWEGIAN UNIVERSITY OF LIFE SCIENCES (NMBU)"/>
          <p:cNvSpPr/>
          <p:nvPr/>
        </p:nvSpPr>
        <p:spPr>
          <a:xfrm rot="5400000">
            <a:off x="-2108994" y="24892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 (NMBU)</a:t>
            </a:r>
          </a:p>
        </p:txBody>
      </p:sp>
      <p:sp>
        <p:nvSpPr>
          <p:cNvPr id="187" name="Department of Environmental Sciences (IMV), P. D. Jenssen"/>
          <p:cNvSpPr/>
          <p:nvPr/>
        </p:nvSpPr>
        <p:spPr>
          <a:xfrm rot="5400000">
            <a:off x="-1419225" y="2117725"/>
            <a:ext cx="41021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 D. Jenssen</a:t>
            </a:r>
          </a:p>
        </p:txBody>
      </p:sp>
      <p:pic>
        <p:nvPicPr>
          <p:cNvPr id="188" name="Skjermbilde 2014-03-02 kl. 11.00.58.jpg" descr="Skjermbilde 2014-03-02 kl. 11.00.58.jpg"/>
          <p:cNvPicPr>
            <a:picLocks noChangeAspect="1"/>
          </p:cNvPicPr>
          <p:nvPr/>
        </p:nvPicPr>
        <p:blipFill>
          <a:blip r:embed="rId3">
            <a:extLst/>
          </a:blip>
          <a:stretch>
            <a:fillRect/>
          </a:stretch>
        </p:blipFill>
        <p:spPr>
          <a:xfrm>
            <a:off x="57806" y="5943600"/>
            <a:ext cx="774701" cy="685800"/>
          </a:xfrm>
          <a:prstGeom prst="rect">
            <a:avLst/>
          </a:prstGeom>
          <a:ln w="12700"/>
        </p:spPr>
      </p:pic>
      <p:sp>
        <p:nvSpPr>
          <p:cNvPr id="189" name="Lysbildenummer"/>
          <p:cNvSpPr txBox="1"/>
          <p:nvPr>
            <p:ph type="sldNum" sz="quarter" idx="2"/>
          </p:nvPr>
        </p:nvSpPr>
        <p:spPr>
          <a:xfrm>
            <a:off x="318231" y="5562600"/>
            <a:ext cx="266825" cy="266700"/>
          </a:xfrm>
          <a:prstGeom prst="rect">
            <a:avLst/>
          </a:prstGeom>
        </p:spPr>
        <p:txBody>
          <a:bodyPr/>
          <a:lstStyle>
            <a:lvl1pPr defTabSz="457200">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98" name="Grupper"/>
          <p:cNvGrpSpPr/>
          <p:nvPr/>
        </p:nvGrpSpPr>
        <p:grpSpPr>
          <a:xfrm>
            <a:off x="-1" y="0"/>
            <a:ext cx="900114" cy="6858000"/>
            <a:chOff x="0" y="0"/>
            <a:chExt cx="900112" cy="6858000"/>
          </a:xfrm>
        </p:grpSpPr>
        <p:sp>
          <p:nvSpPr>
            <p:cNvPr id="196"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197" name="Tekst"/>
            <p:cNvSpPr/>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199" name="NORWEGIAN UNIVERSITY OF LIFE SCIENCES"/>
          <p:cNvSpPr/>
          <p:nvPr/>
        </p:nvSpPr>
        <p:spPr>
          <a:xfrm rot="5400000">
            <a:off x="-2121694" y="25400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200" name="image.png" descr="image.png"/>
          <p:cNvPicPr>
            <a:picLocks noChangeAspect="0"/>
          </p:cNvPicPr>
          <p:nvPr/>
        </p:nvPicPr>
        <p:blipFill>
          <a:blip r:embed="rId3">
            <a:extLst/>
          </a:blip>
          <a:stretch>
            <a:fillRect/>
          </a:stretch>
        </p:blipFill>
        <p:spPr>
          <a:xfrm>
            <a:off x="88900" y="6022975"/>
            <a:ext cx="723900" cy="723900"/>
          </a:xfrm>
          <a:prstGeom prst="rect">
            <a:avLst/>
          </a:prstGeom>
          <a:ln w="12700">
            <a:miter lim="400000"/>
          </a:ln>
        </p:spPr>
      </p:pic>
      <p:sp>
        <p:nvSpPr>
          <p:cNvPr id="201" name="www.umb.no"/>
          <p:cNvSpPr/>
          <p:nvPr/>
        </p:nvSpPr>
        <p:spPr>
          <a:xfrm>
            <a:off x="4038600" y="6527800"/>
            <a:ext cx="1905000" cy="26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202" name="Titteltekst"/>
          <p:cNvSpPr txBox="1"/>
          <p:nvPr>
            <p:ph type="title"/>
          </p:nvPr>
        </p:nvSpPr>
        <p:spPr>
          <a:xfrm>
            <a:off x="1466850" y="0"/>
            <a:ext cx="7105650" cy="1133475"/>
          </a:xfrm>
          <a:prstGeom prst="rect">
            <a:avLst/>
          </a:prstGeom>
          <a:noFill/>
        </p:spPr>
        <p:txBody>
          <a:bodyPr anchor="b"/>
          <a:lstStyle>
            <a:lvl1pPr marL="40639" indent="0">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203"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90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204" name="Lysbildenummer"/>
          <p:cNvSpPr txBox="1"/>
          <p:nvPr>
            <p:ph type="sldNum" sz="quarter" idx="2"/>
          </p:nvPr>
        </p:nvSpPr>
        <p:spPr>
          <a:xfrm>
            <a:off x="318231" y="5562600"/>
            <a:ext cx="266825" cy="266700"/>
          </a:xfrm>
          <a:prstGeom prst="rect">
            <a:avLst/>
          </a:prstGeom>
        </p:spPr>
        <p:txBody>
          <a:bodyPr/>
          <a:lstStyle>
            <a:lvl1pPr defTabSz="457200">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kopi">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1" name="Titteltekst"/>
          <p:cNvSpPr txBox="1"/>
          <p:nvPr>
            <p:ph type="title"/>
          </p:nvPr>
        </p:nvSpPr>
        <p:spPr>
          <a:xfrm>
            <a:off x="1466850" y="0"/>
            <a:ext cx="7105650" cy="1133475"/>
          </a:xfrm>
          <a:prstGeom prst="rect">
            <a:avLst/>
          </a:prstGeom>
          <a:noFill/>
        </p:spPr>
        <p:txBody>
          <a:bodyPr anchor="b"/>
          <a:lstStyle>
            <a:lvl1pPr marL="39687" indent="-39687">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212"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89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213" name="Lysbildenummer"/>
          <p:cNvSpPr txBox="1"/>
          <p:nvPr>
            <p:ph type="sldNum" sz="quarter" idx="2"/>
          </p:nvPr>
        </p:nvSpPr>
        <p:spPr>
          <a:xfrm>
            <a:off x="317437" y="5562600"/>
            <a:ext cx="266826" cy="266700"/>
          </a:xfrm>
          <a:prstGeom prst="rect">
            <a:avLst/>
          </a:prstGeom>
        </p:spPr>
        <p:txBody>
          <a:bodyPr/>
          <a:lstStyle>
            <a:lvl1pPr>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2_Blank Presentation kopi">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0" name="Lysbildenummer"/>
          <p:cNvSpPr txBox="1"/>
          <p:nvPr>
            <p:ph type="sldNum" sz="quarter" idx="2"/>
          </p:nvPr>
        </p:nvSpPr>
        <p:spPr>
          <a:xfrm>
            <a:off x="4345334" y="6388100"/>
            <a:ext cx="453332" cy="447229"/>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7" name="Rektangel"/>
          <p:cNvSpPr/>
          <p:nvPr/>
        </p:nvSpPr>
        <p:spPr>
          <a:xfrm>
            <a:off x="0" y="0"/>
            <a:ext cx="900113" cy="6858000"/>
          </a:xfrm>
          <a:prstGeom prst="rect">
            <a:avLst/>
          </a:prstGeom>
          <a:solidFill>
            <a:srgbClr val="79B249"/>
          </a:solidFill>
          <a:ln>
            <a:miter lim="400000"/>
          </a:ln>
        </p:spPr>
        <p:txBody>
          <a:bodyPr lIns="38100" tIns="38100" rIns="38100" bIns="38100" anchor="ctr"/>
          <a:lstStyle/>
          <a:p>
            <a:pPr defTabSz="914400">
              <a:buClr>
                <a:srgbClr val="000000"/>
              </a:buClr>
              <a:defRPr sz="2400">
                <a:uFill>
                  <a:solidFill>
                    <a:srgbClr val="000000"/>
                  </a:solidFill>
                </a:uFill>
                <a:latin typeface="+mj-lt"/>
                <a:ea typeface="+mj-ea"/>
                <a:cs typeface="+mj-cs"/>
                <a:sym typeface="Arial"/>
              </a:defRPr>
            </a:pPr>
          </a:p>
        </p:txBody>
      </p:sp>
      <p:sp>
        <p:nvSpPr>
          <p:cNvPr id="228" name="NORWEGIAN UNIVERSITY OF LIFE SCIENCES"/>
          <p:cNvSpPr/>
          <p:nvPr/>
        </p:nvSpPr>
        <p:spPr>
          <a:xfrm rot="5400000">
            <a:off x="-2121694" y="2539999"/>
            <a:ext cx="48768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200">
                <a:solidFill>
                  <a:srgbClr val="FFFFFF"/>
                </a:solidFill>
                <a:uFill>
                  <a:solidFill>
                    <a:srgbClr val="FFFFFF"/>
                  </a:solidFill>
                </a:uFill>
                <a:latin typeface="Tahoma"/>
                <a:ea typeface="Tahoma"/>
                <a:cs typeface="Tahoma"/>
                <a:sym typeface="Tahoma"/>
              </a:rPr>
              <a:t>NORWEGIAN UNIVERSITY OF LIFE SCIENCES</a:t>
            </a:r>
          </a:p>
        </p:txBody>
      </p:sp>
      <p:pic>
        <p:nvPicPr>
          <p:cNvPr id="229" name="image.png" descr="image.png"/>
          <p:cNvPicPr>
            <a:picLocks noChangeAspect="1"/>
          </p:cNvPicPr>
          <p:nvPr/>
        </p:nvPicPr>
        <p:blipFill>
          <a:blip r:embed="rId3">
            <a:extLst/>
          </a:blip>
          <a:stretch>
            <a:fillRect/>
          </a:stretch>
        </p:blipFill>
        <p:spPr>
          <a:xfrm>
            <a:off x="88900" y="6022975"/>
            <a:ext cx="723900" cy="723900"/>
          </a:xfrm>
          <a:prstGeom prst="rect">
            <a:avLst/>
          </a:prstGeom>
          <a:ln w="12700">
            <a:miter lim="400000"/>
          </a:ln>
        </p:spPr>
      </p:pic>
      <p:sp>
        <p:nvSpPr>
          <p:cNvPr id="230" name="www.umb.no"/>
          <p:cNvSpPr/>
          <p:nvPr/>
        </p:nvSpPr>
        <p:spPr>
          <a:xfrm>
            <a:off x="4038600" y="6527800"/>
            <a:ext cx="1905000" cy="24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100">
                <a:solidFill>
                  <a:srgbClr val="929292"/>
                </a:solidFill>
                <a:uFill>
                  <a:solidFill>
                    <a:srgbClr val="929292"/>
                  </a:solidFill>
                </a:uFill>
                <a:latin typeface="Tahoma"/>
                <a:ea typeface="Tahoma"/>
                <a:cs typeface="Tahoma"/>
                <a:sym typeface="Tahoma"/>
              </a:rPr>
              <a:t>www.umb.no</a:t>
            </a:r>
          </a:p>
        </p:txBody>
      </p:sp>
      <p:sp>
        <p:nvSpPr>
          <p:cNvPr id="231" name="Titteltekst"/>
          <p:cNvSpPr txBox="1"/>
          <p:nvPr>
            <p:ph type="title"/>
          </p:nvPr>
        </p:nvSpPr>
        <p:spPr>
          <a:xfrm>
            <a:off x="1466850" y="0"/>
            <a:ext cx="7105650" cy="1133475"/>
          </a:xfrm>
          <a:prstGeom prst="rect">
            <a:avLst/>
          </a:prstGeom>
          <a:noFill/>
        </p:spPr>
        <p:txBody>
          <a:bodyPr lIns="38100" tIns="38100" rIns="38100" bIns="38100" anchor="b"/>
          <a:lstStyle>
            <a:lvl1pPr marL="0" marR="0" indent="0">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232"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90000"/>
              <a:buChar char=""/>
              <a:defRPr sz="2100">
                <a:solidFill>
                  <a:srgbClr val="515151"/>
                </a:solidFill>
                <a:uFill>
                  <a:solidFill>
                    <a:srgbClr val="515151"/>
                  </a:solidFill>
                </a:uFill>
                <a:latin typeface="Tahoma"/>
                <a:ea typeface="Tahoma"/>
                <a:cs typeface="Tahoma"/>
                <a:sym typeface="Tahoma"/>
              </a:defRPr>
            </a:lvl1pPr>
            <a:lvl2pPr marL="592137" marR="0" indent="-253999">
              <a:lnSpc>
                <a:spcPct val="104999"/>
              </a:lnSpc>
              <a:spcBef>
                <a:spcPts val="400"/>
              </a:spcBef>
              <a:buClr>
                <a:srgbClr val="515151"/>
              </a:buClr>
              <a:buFontTx/>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400"/>
              </a:spcBef>
              <a:buClr>
                <a:srgbClr val="515151"/>
              </a:buClr>
              <a:buFontTx/>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400"/>
              </a:spcBef>
              <a:buClr>
                <a:srgbClr val="515151"/>
              </a:buClr>
              <a:buFontTx/>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400"/>
              </a:spcBef>
              <a:buClr>
                <a:srgbClr val="515151"/>
              </a:buClr>
              <a:buFontTx/>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233" name="Lysbildenummer"/>
          <p:cNvSpPr txBox="1"/>
          <p:nvPr>
            <p:ph type="sldNum" sz="quarter" idx="2"/>
          </p:nvPr>
        </p:nvSpPr>
        <p:spPr>
          <a:xfrm>
            <a:off x="330931" y="5384800"/>
            <a:ext cx="241426" cy="241300"/>
          </a:xfrm>
          <a:prstGeom prst="rect">
            <a:avLst/>
          </a:prstGeom>
          <a:ln w="9525">
            <a:round/>
          </a:ln>
        </p:spPr>
        <p:txBody>
          <a:bodyPr lIns="38100" tIns="38100" rIns="38100" bIns="38100" anchor="b"/>
          <a:lstStyle>
            <a:lvl1pPr defTabSz="914400">
              <a:buClr>
                <a:srgbClr val="FFFFFF"/>
              </a:buClr>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5_DTU_Byg">
    <p:spTree>
      <p:nvGrpSpPr>
        <p:cNvPr id="1" name=""/>
        <p:cNvGrpSpPr/>
        <p:nvPr/>
      </p:nvGrpSpPr>
      <p:grpSpPr>
        <a:xfrm>
          <a:off x="0" y="0"/>
          <a:ext cx="0" cy="0"/>
          <a:chOff x="0" y="0"/>
          <a:chExt cx="0" cy="0"/>
        </a:xfrm>
      </p:grpSpPr>
      <p:sp>
        <p:nvSpPr>
          <p:cNvPr id="240" name="January 11, 11"/>
          <p:cNvSpPr/>
          <p:nvPr/>
        </p:nvSpPr>
        <p:spPr>
          <a:xfrm>
            <a:off x="7620000" y="6477000"/>
            <a:ext cx="762000" cy="279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914400">
              <a:buClr>
                <a:srgbClr val="000000"/>
              </a:buClr>
              <a:buFont typeface="Verdana"/>
              <a:defRPr sz="900">
                <a:uFill>
                  <a:solidFill>
                    <a:srgbClr val="000000"/>
                  </a:solidFill>
                </a:uFill>
                <a:latin typeface="Verdana"/>
                <a:ea typeface="Verdana"/>
                <a:cs typeface="Verdana"/>
                <a:sym typeface="Verdana"/>
              </a:defRPr>
            </a:lvl1pPr>
          </a:lstStyle>
          <a:p>
            <a:pPr/>
            <a:r>
              <a:t>January 11, 11</a:t>
            </a:r>
          </a:p>
        </p:txBody>
      </p:sp>
      <p:sp>
        <p:nvSpPr>
          <p:cNvPr id="241" name="Titteltekst"/>
          <p:cNvSpPr txBox="1"/>
          <p:nvPr>
            <p:ph type="title"/>
          </p:nvPr>
        </p:nvSpPr>
        <p:spPr>
          <a:xfrm>
            <a:off x="609600" y="0"/>
            <a:ext cx="7772400" cy="1447800"/>
          </a:xfrm>
          <a:prstGeom prst="rect">
            <a:avLst/>
          </a:prstGeom>
          <a:noFill/>
        </p:spPr>
        <p:txBody>
          <a:bodyPr lIns="0" tIns="0" rIns="0" bIns="0" anchor="b"/>
          <a:lstStyle>
            <a:lvl1pPr marL="0" marR="0" indent="0">
              <a:defRPr sz="2400"/>
            </a:lvl1pPr>
          </a:lstStyle>
          <a:p>
            <a:pPr/>
            <a:r>
              <a:t>Titteltekst</a:t>
            </a:r>
          </a:p>
        </p:txBody>
      </p:sp>
      <p:sp>
        <p:nvSpPr>
          <p:cNvPr id="242" name="Brødtekst nivå én…"/>
          <p:cNvSpPr txBox="1"/>
          <p:nvPr>
            <p:ph type="body" idx="1"/>
          </p:nvPr>
        </p:nvSpPr>
        <p:spPr>
          <a:xfrm>
            <a:off x="609600" y="1600200"/>
            <a:ext cx="7772400" cy="5257800"/>
          </a:xfrm>
          <a:prstGeom prst="rect">
            <a:avLst/>
          </a:prstGeom>
        </p:spPr>
        <p:txBody>
          <a:bodyPr lIns="0" tIns="0" rIns="0" bIns="0"/>
          <a:lstStyle>
            <a:lvl1pPr marL="188912" marR="0" indent="-188912">
              <a:defRPr sz="1600"/>
            </a:lvl1pPr>
            <a:lvl2pPr marL="574675" marR="0" indent="-195262">
              <a:buClrTx/>
              <a:buFontTx/>
              <a:defRPr sz="1600"/>
            </a:lvl2pPr>
            <a:lvl3pPr marL="1279525" marR="0">
              <a:buClrTx/>
              <a:buFontTx/>
              <a:defRPr sz="1600"/>
            </a:lvl3pPr>
            <a:lvl4pPr marL="1698625" marR="0">
              <a:buClrTx/>
              <a:buFontTx/>
              <a:defRPr sz="1600"/>
            </a:lvl4pPr>
            <a:lvl5pPr marL="2117725" marR="0">
              <a:buClrTx/>
              <a:buFontTx/>
              <a:defRPr sz="1600"/>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243" name="Lysbildenummer"/>
          <p:cNvSpPr txBox="1"/>
          <p:nvPr>
            <p:ph type="sldNum" sz="quarter" idx="2"/>
          </p:nvPr>
        </p:nvSpPr>
        <p:spPr>
          <a:xfrm>
            <a:off x="698500" y="6477000"/>
            <a:ext cx="127001" cy="139700"/>
          </a:xfrm>
          <a:prstGeom prst="rect">
            <a:avLst/>
          </a:prstGeom>
        </p:spPr>
        <p:txBody>
          <a:bodyPr wrap="none" lIns="0" tIns="0" rIns="0" bIns="0"/>
          <a:lstStyle>
            <a:lvl1pPr defTabSz="457200">
              <a:defRPr sz="900">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7_DTU_Byg">
    <p:spTree>
      <p:nvGrpSpPr>
        <p:cNvPr id="1" name=""/>
        <p:cNvGrpSpPr/>
        <p:nvPr/>
      </p:nvGrpSpPr>
      <p:grpSpPr>
        <a:xfrm>
          <a:off x="0" y="0"/>
          <a:ext cx="0" cy="0"/>
          <a:chOff x="0" y="0"/>
          <a:chExt cx="0" cy="0"/>
        </a:xfrm>
      </p:grpSpPr>
      <p:sp>
        <p:nvSpPr>
          <p:cNvPr id="250" name="Titteltekst"/>
          <p:cNvSpPr txBox="1"/>
          <p:nvPr>
            <p:ph type="title"/>
          </p:nvPr>
        </p:nvSpPr>
        <p:spPr>
          <a:xfrm>
            <a:off x="609600" y="0"/>
            <a:ext cx="7772400" cy="1447800"/>
          </a:xfrm>
          <a:prstGeom prst="rect">
            <a:avLst/>
          </a:prstGeom>
          <a:noFill/>
        </p:spPr>
        <p:txBody>
          <a:bodyPr lIns="0" tIns="0" rIns="0" bIns="0" anchor="b"/>
          <a:lstStyle>
            <a:lvl1pPr marL="0" marR="0" indent="0">
              <a:defRPr sz="2400"/>
            </a:lvl1pPr>
          </a:lstStyle>
          <a:p>
            <a:pPr/>
            <a:r>
              <a:t>Titteltekst</a:t>
            </a:r>
          </a:p>
        </p:txBody>
      </p:sp>
      <p:sp>
        <p:nvSpPr>
          <p:cNvPr id="251" name="Brødtekst nivå én…"/>
          <p:cNvSpPr txBox="1"/>
          <p:nvPr>
            <p:ph type="body" idx="1"/>
          </p:nvPr>
        </p:nvSpPr>
        <p:spPr>
          <a:xfrm>
            <a:off x="609600" y="1600200"/>
            <a:ext cx="7772400" cy="5257800"/>
          </a:xfrm>
          <a:prstGeom prst="rect">
            <a:avLst/>
          </a:prstGeom>
        </p:spPr>
        <p:txBody>
          <a:bodyPr lIns="0" tIns="0" rIns="0" bIns="0"/>
          <a:lstStyle>
            <a:lvl1pPr marL="188912" marR="0" indent="-188912">
              <a:defRPr sz="1600"/>
            </a:lvl1pPr>
            <a:lvl2pPr marL="574675" marR="0" indent="-195262">
              <a:buClrTx/>
              <a:buFontTx/>
              <a:defRPr sz="1600"/>
            </a:lvl2pPr>
            <a:lvl3pPr marL="1279525" marR="0">
              <a:buClrTx/>
              <a:buFontTx/>
              <a:defRPr sz="1600"/>
            </a:lvl3pPr>
            <a:lvl4pPr marL="1698625" marR="0">
              <a:buClrTx/>
              <a:buFontTx/>
              <a:defRPr sz="1600"/>
            </a:lvl4pPr>
            <a:lvl5pPr marL="2117725" marR="0">
              <a:buClrTx/>
              <a:buFontTx/>
              <a:defRPr sz="1600"/>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252" name="Lysbildenummer"/>
          <p:cNvSpPr txBox="1"/>
          <p:nvPr>
            <p:ph type="sldNum" sz="quarter" idx="2"/>
          </p:nvPr>
        </p:nvSpPr>
        <p:spPr>
          <a:xfrm>
            <a:off x="7433667" y="6245225"/>
            <a:ext cx="372666" cy="342900"/>
          </a:xfrm>
          <a:prstGeom prst="rect">
            <a:avLst/>
          </a:prstGeom>
        </p:spPr>
        <p:txBody>
          <a:bodyPr/>
          <a:lstStyle>
            <a:lvl1pPr defTabSz="457200">
              <a:defRPr sz="1600">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2_Blank Presentati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61" name="Grupper"/>
          <p:cNvGrpSpPr/>
          <p:nvPr/>
        </p:nvGrpSpPr>
        <p:grpSpPr>
          <a:xfrm>
            <a:off x="-1" y="0"/>
            <a:ext cx="900114" cy="6858000"/>
            <a:chOff x="0" y="0"/>
            <a:chExt cx="900112" cy="6858000"/>
          </a:xfrm>
        </p:grpSpPr>
        <p:sp>
          <p:nvSpPr>
            <p:cNvPr id="259"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260" name="Tekst"/>
            <p:cNvSpPr/>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262" name="NORWEGIAN UNIVERSITY OF LIFE SCIENCES"/>
          <p:cNvSpPr/>
          <p:nvPr/>
        </p:nvSpPr>
        <p:spPr>
          <a:xfrm rot="5400000">
            <a:off x="-2121694" y="25400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263" name="211105_white.png" descr="211105_white.png"/>
          <p:cNvPicPr>
            <a:picLocks noChangeAspect="0"/>
          </p:cNvPicPr>
          <p:nvPr/>
        </p:nvPicPr>
        <p:blipFill>
          <a:blip r:embed="rId3">
            <a:extLst/>
          </a:blip>
          <a:stretch>
            <a:fillRect/>
          </a:stretch>
        </p:blipFill>
        <p:spPr>
          <a:xfrm>
            <a:off x="88900" y="6022975"/>
            <a:ext cx="719138" cy="719138"/>
          </a:xfrm>
          <a:prstGeom prst="rect">
            <a:avLst/>
          </a:prstGeom>
          <a:ln w="12700">
            <a:miter lim="400000"/>
          </a:ln>
        </p:spPr>
      </p:pic>
      <p:sp>
        <p:nvSpPr>
          <p:cNvPr id="264" name="www.umb.no"/>
          <p:cNvSpPr/>
          <p:nvPr/>
        </p:nvSpPr>
        <p:spPr>
          <a:xfrm>
            <a:off x="4038600" y="6527800"/>
            <a:ext cx="1905000" cy="26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265" name="Titteltekst"/>
          <p:cNvSpPr txBox="1"/>
          <p:nvPr>
            <p:ph type="title"/>
          </p:nvPr>
        </p:nvSpPr>
        <p:spPr>
          <a:xfrm>
            <a:off x="1466850" y="0"/>
            <a:ext cx="7105650" cy="1133475"/>
          </a:xfrm>
          <a:prstGeom prst="rect">
            <a:avLst/>
          </a:prstGeom>
          <a:noFill/>
        </p:spPr>
        <p:txBody>
          <a:bodyPr anchor="b"/>
          <a:lstStyle>
            <a:lvl1pPr marL="40639" indent="0">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266"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90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267" name="Lysbildenummer"/>
          <p:cNvSpPr txBox="1"/>
          <p:nvPr>
            <p:ph type="sldNum" sz="quarter" idx="2"/>
          </p:nvPr>
        </p:nvSpPr>
        <p:spPr>
          <a:xfrm>
            <a:off x="318231" y="5562600"/>
            <a:ext cx="266825" cy="266700"/>
          </a:xfrm>
          <a:prstGeom prst="rect">
            <a:avLst/>
          </a:prstGeom>
        </p:spPr>
        <p:txBody>
          <a:bodyPr/>
          <a:lstStyle>
            <a:lvl1pPr defTabSz="457200">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76" name="Grupper"/>
          <p:cNvGrpSpPr/>
          <p:nvPr/>
        </p:nvGrpSpPr>
        <p:grpSpPr>
          <a:xfrm>
            <a:off x="-1" y="0"/>
            <a:ext cx="900114" cy="6858000"/>
            <a:chOff x="0" y="0"/>
            <a:chExt cx="900112" cy="6858000"/>
          </a:xfrm>
        </p:grpSpPr>
        <p:sp>
          <p:nvSpPr>
            <p:cNvPr id="274"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275" name="Tekst"/>
            <p:cNvSpPr/>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277" name="NORWEGIAN UNIVERSITY OF LIFE SCIENCES"/>
          <p:cNvSpPr/>
          <p:nvPr/>
        </p:nvSpPr>
        <p:spPr>
          <a:xfrm rot="5400000">
            <a:off x="-2121694" y="25400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278" name="image2.png" descr="image2.png"/>
          <p:cNvPicPr>
            <a:picLocks noChangeAspect="0"/>
          </p:cNvPicPr>
          <p:nvPr/>
        </p:nvPicPr>
        <p:blipFill>
          <a:blip r:embed="rId3">
            <a:extLst/>
          </a:blip>
          <a:stretch>
            <a:fillRect/>
          </a:stretch>
        </p:blipFill>
        <p:spPr>
          <a:xfrm>
            <a:off x="88900" y="6022975"/>
            <a:ext cx="723900" cy="723900"/>
          </a:xfrm>
          <a:prstGeom prst="rect">
            <a:avLst/>
          </a:prstGeom>
          <a:ln w="12700">
            <a:miter lim="400000"/>
          </a:ln>
        </p:spPr>
      </p:pic>
      <p:sp>
        <p:nvSpPr>
          <p:cNvPr id="279" name="www.umb.no"/>
          <p:cNvSpPr/>
          <p:nvPr/>
        </p:nvSpPr>
        <p:spPr>
          <a:xfrm>
            <a:off x="4038600" y="6527800"/>
            <a:ext cx="1905000" cy="26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280" name="Titteltekst"/>
          <p:cNvSpPr txBox="1"/>
          <p:nvPr>
            <p:ph type="title"/>
          </p:nvPr>
        </p:nvSpPr>
        <p:spPr>
          <a:xfrm>
            <a:off x="1466850" y="0"/>
            <a:ext cx="7105650" cy="1133475"/>
          </a:xfrm>
          <a:prstGeom prst="rect">
            <a:avLst/>
          </a:prstGeom>
          <a:noFill/>
        </p:spPr>
        <p:txBody>
          <a:bodyPr anchor="b"/>
          <a:lstStyle>
            <a:lvl1pPr marL="40639" indent="0">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281"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90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282" name="Lysbildenummer"/>
          <p:cNvSpPr txBox="1"/>
          <p:nvPr>
            <p:ph type="sldNum" sz="quarter" idx="2"/>
          </p:nvPr>
        </p:nvSpPr>
        <p:spPr>
          <a:xfrm>
            <a:off x="318231" y="5562600"/>
            <a:ext cx="266825" cy="266700"/>
          </a:xfrm>
          <a:prstGeom prst="rect">
            <a:avLst/>
          </a:prstGeom>
        </p:spPr>
        <p:txBody>
          <a:bodyPr/>
          <a:lstStyle>
            <a:lvl1pPr defTabSz="457200">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 name="Titteltekst"/>
          <p:cNvSpPr txBox="1"/>
          <p:nvPr>
            <p:ph type="title"/>
          </p:nvPr>
        </p:nvSpPr>
        <p:spPr>
          <a:xfrm>
            <a:off x="1466850" y="0"/>
            <a:ext cx="7105650" cy="1133475"/>
          </a:xfrm>
          <a:prstGeom prst="rect">
            <a:avLst/>
          </a:prstGeom>
          <a:noFill/>
        </p:spPr>
        <p:txBody>
          <a:bodyPr lIns="38100" tIns="38100" rIns="38100" bIns="38100" anchor="b"/>
          <a:lstStyle>
            <a:lvl1pPr marL="0" marR="0" indent="0">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30"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89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31" name="Lysbildenummer"/>
          <p:cNvSpPr txBox="1"/>
          <p:nvPr>
            <p:ph type="sldNum" sz="quarter" idx="2"/>
          </p:nvPr>
        </p:nvSpPr>
        <p:spPr>
          <a:xfrm>
            <a:off x="317437" y="5626100"/>
            <a:ext cx="266826" cy="266700"/>
          </a:xfrm>
          <a:prstGeom prst="rect">
            <a:avLst/>
          </a:prstGeom>
        </p:spPr>
        <p:txBody>
          <a:bodyPr/>
          <a:lstStyle>
            <a:lvl1pPr>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8">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91" name="Grupper"/>
          <p:cNvGrpSpPr/>
          <p:nvPr/>
        </p:nvGrpSpPr>
        <p:grpSpPr>
          <a:xfrm>
            <a:off x="-1" y="0"/>
            <a:ext cx="900114" cy="6858000"/>
            <a:chOff x="0" y="0"/>
            <a:chExt cx="900112" cy="6858000"/>
          </a:xfrm>
        </p:grpSpPr>
        <p:sp>
          <p:nvSpPr>
            <p:cNvPr id="289"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290" name="Tekst"/>
            <p:cNvSpPr/>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292" name="NORWEGIAN UNIVERSITY OF LIFE SCIENCES"/>
          <p:cNvSpPr/>
          <p:nvPr/>
        </p:nvSpPr>
        <p:spPr>
          <a:xfrm rot="5400000">
            <a:off x="-2121694" y="25400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293" name="image2.png" descr="image2.png"/>
          <p:cNvPicPr>
            <a:picLocks noChangeAspect="0"/>
          </p:cNvPicPr>
          <p:nvPr/>
        </p:nvPicPr>
        <p:blipFill>
          <a:blip r:embed="rId3">
            <a:extLst/>
          </a:blip>
          <a:stretch>
            <a:fillRect/>
          </a:stretch>
        </p:blipFill>
        <p:spPr>
          <a:xfrm>
            <a:off x="88900" y="6022975"/>
            <a:ext cx="723900" cy="723900"/>
          </a:xfrm>
          <a:prstGeom prst="rect">
            <a:avLst/>
          </a:prstGeom>
          <a:ln w="12700">
            <a:miter lim="400000"/>
          </a:ln>
        </p:spPr>
      </p:pic>
      <p:sp>
        <p:nvSpPr>
          <p:cNvPr id="294" name="www.umb.no"/>
          <p:cNvSpPr/>
          <p:nvPr/>
        </p:nvSpPr>
        <p:spPr>
          <a:xfrm>
            <a:off x="4038600" y="6527800"/>
            <a:ext cx="1905000" cy="26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295" name="Titteltekst"/>
          <p:cNvSpPr txBox="1"/>
          <p:nvPr>
            <p:ph type="title"/>
          </p:nvPr>
        </p:nvSpPr>
        <p:spPr>
          <a:xfrm>
            <a:off x="1466850" y="0"/>
            <a:ext cx="7105650" cy="1133475"/>
          </a:xfrm>
          <a:prstGeom prst="rect">
            <a:avLst/>
          </a:prstGeom>
          <a:noFill/>
        </p:spPr>
        <p:txBody>
          <a:bodyPr anchor="b"/>
          <a:lstStyle>
            <a:lvl1pPr marL="40639" indent="0">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296"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90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297" name="Lysbildenummer"/>
          <p:cNvSpPr txBox="1"/>
          <p:nvPr>
            <p:ph type="sldNum" sz="quarter" idx="2"/>
          </p:nvPr>
        </p:nvSpPr>
        <p:spPr>
          <a:xfrm>
            <a:off x="318231" y="5562600"/>
            <a:ext cx="266825" cy="266700"/>
          </a:xfrm>
          <a:prstGeom prst="rect">
            <a:avLst/>
          </a:prstGeom>
        </p:spPr>
        <p:txBody>
          <a:bodyPr/>
          <a:lstStyle>
            <a:lvl1pPr defTabSz="457200">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304" name="Titteltekst"/>
          <p:cNvSpPr txBox="1"/>
          <p:nvPr>
            <p:ph type="title"/>
          </p:nvPr>
        </p:nvSpPr>
        <p:spPr>
          <a:xfrm>
            <a:off x="685800" y="381000"/>
            <a:ext cx="7772400" cy="1600200"/>
          </a:xfrm>
          <a:prstGeom prst="rect">
            <a:avLst/>
          </a:prstGeom>
          <a:noFill/>
        </p:spPr>
        <p:txBody>
          <a:bodyPr/>
          <a:lstStyle>
            <a:lvl1pPr marL="40639" indent="0" algn="ctr">
              <a:defRPr b="0">
                <a:latin typeface="Times"/>
                <a:ea typeface="Times"/>
                <a:cs typeface="Times"/>
                <a:sym typeface="Times"/>
              </a:defRPr>
            </a:lvl1pPr>
          </a:lstStyle>
          <a:p>
            <a:pPr/>
            <a:r>
              <a:t>Titteltekst</a:t>
            </a:r>
          </a:p>
        </p:txBody>
      </p:sp>
      <p:sp>
        <p:nvSpPr>
          <p:cNvPr id="305" name="Brødtekst nivå én…"/>
          <p:cNvSpPr txBox="1"/>
          <p:nvPr>
            <p:ph type="body" idx="1"/>
          </p:nvPr>
        </p:nvSpPr>
        <p:spPr>
          <a:xfrm>
            <a:off x="685800" y="1981200"/>
            <a:ext cx="7772400" cy="4876800"/>
          </a:xfrm>
          <a:prstGeom prst="rect">
            <a:avLst/>
          </a:prstGeom>
        </p:spPr>
        <p:txBody>
          <a:bodyPr/>
          <a:lstStyle>
            <a:lvl1pPr marL="383540" indent="-342900">
              <a:spcBef>
                <a:spcPts val="700"/>
              </a:spcBef>
              <a:defRPr sz="3200">
                <a:latin typeface="Times"/>
                <a:ea typeface="Times"/>
                <a:cs typeface="Times"/>
                <a:sym typeface="Times"/>
              </a:defRPr>
            </a:lvl1pPr>
            <a:lvl2pPr marL="783590">
              <a:spcBef>
                <a:spcPts val="600"/>
              </a:spcBef>
              <a:buClrTx/>
              <a:buFontTx/>
              <a:defRPr sz="2800">
                <a:latin typeface="Times"/>
                <a:ea typeface="Times"/>
                <a:cs typeface="Times"/>
                <a:sym typeface="Times"/>
              </a:defRPr>
            </a:lvl2pPr>
            <a:lvl3pPr marL="1183639">
              <a:spcBef>
                <a:spcPts val="500"/>
              </a:spcBef>
              <a:buClrTx/>
              <a:buFontTx/>
              <a:defRPr sz="2400">
                <a:latin typeface="Times"/>
                <a:ea typeface="Times"/>
                <a:cs typeface="Times"/>
                <a:sym typeface="Times"/>
              </a:defRPr>
            </a:lvl3pPr>
            <a:lvl4pPr marL="1640839">
              <a:spcBef>
                <a:spcPts val="400"/>
              </a:spcBef>
              <a:buClrTx/>
              <a:buFontTx/>
              <a:defRPr sz="2000">
                <a:latin typeface="Times"/>
                <a:ea typeface="Times"/>
                <a:cs typeface="Times"/>
                <a:sym typeface="Times"/>
              </a:defRPr>
            </a:lvl4pPr>
            <a:lvl5pPr marL="2098039">
              <a:spcBef>
                <a:spcPts val="400"/>
              </a:spcBef>
              <a:buClrTx/>
              <a:buFontTx/>
              <a:defRPr sz="2000">
                <a:latin typeface="Times"/>
                <a:ea typeface="Times"/>
                <a:cs typeface="Times"/>
                <a:sym typeface="Times"/>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306" name="Lysbildenummer"/>
          <p:cNvSpPr txBox="1"/>
          <p:nvPr>
            <p:ph type="sldNum" sz="quarter" idx="2"/>
          </p:nvPr>
        </p:nvSpPr>
        <p:spPr>
          <a:xfrm>
            <a:off x="7359650" y="6248400"/>
            <a:ext cx="292100" cy="330200"/>
          </a:xfrm>
          <a:prstGeom prst="rect">
            <a:avLst/>
          </a:prstGeom>
        </p:spPr>
        <p:txBody>
          <a:bodyPr/>
          <a:lstStyle>
            <a:lvl1pPr defTabSz="457200">
              <a:defRPr>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Standard utforming">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3" name="Titteltekst"/>
          <p:cNvSpPr txBox="1"/>
          <p:nvPr>
            <p:ph type="title"/>
          </p:nvPr>
        </p:nvSpPr>
        <p:spPr>
          <a:xfrm>
            <a:off x="457200" y="92074"/>
            <a:ext cx="8229600" cy="1508126"/>
          </a:xfrm>
          <a:prstGeom prst="rect">
            <a:avLst/>
          </a:prstGeom>
          <a:noFill/>
        </p:spPr>
        <p:txBody>
          <a:bodyPr/>
          <a:lstStyle>
            <a:lvl1pPr marL="40639" indent="0" algn="ctr">
              <a:defRPr b="0"/>
            </a:lvl1pPr>
          </a:lstStyle>
          <a:p>
            <a:pPr/>
            <a:r>
              <a:t>Titteltekst</a:t>
            </a:r>
          </a:p>
        </p:txBody>
      </p:sp>
      <p:sp>
        <p:nvSpPr>
          <p:cNvPr id="314" name="Brødtekst nivå én…"/>
          <p:cNvSpPr txBox="1"/>
          <p:nvPr>
            <p:ph type="body" idx="1"/>
          </p:nvPr>
        </p:nvSpPr>
        <p:spPr>
          <a:xfrm>
            <a:off x="457200" y="1600200"/>
            <a:ext cx="8229600" cy="5257800"/>
          </a:xfrm>
          <a:prstGeom prst="rect">
            <a:avLst/>
          </a:prstGeom>
        </p:spPr>
        <p:txBody>
          <a:bodyPr/>
          <a:lstStyle>
            <a:lvl1pPr marL="383540" indent="-342900">
              <a:spcBef>
                <a:spcPts val="700"/>
              </a:spcBef>
              <a:defRPr sz="3200"/>
            </a:lvl1pPr>
            <a:lvl2pPr marL="783590">
              <a:spcBef>
                <a:spcPts val="600"/>
              </a:spcBef>
              <a:buClrTx/>
              <a:buFontTx/>
              <a:defRPr sz="2800"/>
            </a:lvl2pPr>
            <a:lvl3pPr marL="1183639">
              <a:spcBef>
                <a:spcPts val="500"/>
              </a:spcBef>
              <a:buClrTx/>
              <a:buFontTx/>
              <a:defRPr sz="2400"/>
            </a:lvl3pPr>
            <a:lvl4pPr marL="1640839">
              <a:spcBef>
                <a:spcPts val="400"/>
              </a:spcBef>
              <a:buClrTx/>
              <a:buFontTx/>
              <a:defRPr sz="2000"/>
            </a:lvl4pPr>
            <a:lvl5pPr marL="2098039">
              <a:spcBef>
                <a:spcPts val="400"/>
              </a:spcBef>
              <a:buClrTx/>
              <a:buFontTx/>
              <a:defRPr sz="2000"/>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315" name="Lysbildenummer"/>
          <p:cNvSpPr txBox="1"/>
          <p:nvPr>
            <p:ph type="sldNum" sz="quarter" idx="2"/>
          </p:nvPr>
        </p:nvSpPr>
        <p:spPr>
          <a:xfrm>
            <a:off x="7463966" y="6245225"/>
            <a:ext cx="312068" cy="298984"/>
          </a:xfrm>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gradFill flip="none" rotWithShape="1">
          <a:gsLst>
            <a:gs pos="0">
              <a:srgbClr val="4349AA"/>
            </a:gs>
            <a:gs pos="100000">
              <a:srgbClr val="1E2258"/>
            </a:gs>
          </a:gsLst>
          <a:lin ang="16200000" scaled="0"/>
        </a:gradFill>
      </p:bgPr>
    </p:bg>
    <p:spTree>
      <p:nvGrpSpPr>
        <p:cNvPr id="1" name=""/>
        <p:cNvGrpSpPr/>
        <p:nvPr/>
      </p:nvGrpSpPr>
      <p:grpSpPr>
        <a:xfrm>
          <a:off x="0" y="0"/>
          <a:ext cx="0" cy="0"/>
          <a:chOff x="0" y="0"/>
          <a:chExt cx="0" cy="0"/>
        </a:xfrm>
      </p:grpSpPr>
      <p:sp>
        <p:nvSpPr>
          <p:cNvPr id="322" name="Titteltekst"/>
          <p:cNvSpPr txBox="1"/>
          <p:nvPr>
            <p:ph type="title"/>
          </p:nvPr>
        </p:nvSpPr>
        <p:spPr>
          <a:xfrm>
            <a:off x="685800" y="381000"/>
            <a:ext cx="7772400" cy="1600200"/>
          </a:xfrm>
          <a:prstGeom prst="rect">
            <a:avLst/>
          </a:prstGeom>
          <a:noFill/>
        </p:spPr>
        <p:txBody>
          <a:bodyPr/>
          <a:lstStyle>
            <a:lvl1pPr marL="40639" indent="0" algn="ctr">
              <a:defRPr b="0">
                <a:latin typeface="Times"/>
                <a:ea typeface="Times"/>
                <a:cs typeface="Times"/>
                <a:sym typeface="Times"/>
              </a:defRPr>
            </a:lvl1pPr>
          </a:lstStyle>
          <a:p>
            <a:pPr/>
            <a:r>
              <a:t>Titteltekst</a:t>
            </a:r>
          </a:p>
        </p:txBody>
      </p:sp>
      <p:sp>
        <p:nvSpPr>
          <p:cNvPr id="323" name="Brødtekst nivå én…"/>
          <p:cNvSpPr txBox="1"/>
          <p:nvPr>
            <p:ph type="body" idx="1"/>
          </p:nvPr>
        </p:nvSpPr>
        <p:spPr>
          <a:xfrm>
            <a:off x="685800" y="1981200"/>
            <a:ext cx="7772400" cy="4876800"/>
          </a:xfrm>
          <a:prstGeom prst="rect">
            <a:avLst/>
          </a:prstGeom>
        </p:spPr>
        <p:txBody>
          <a:bodyPr/>
          <a:lstStyle>
            <a:lvl1pPr marL="383540" indent="-342900">
              <a:spcBef>
                <a:spcPts val="700"/>
              </a:spcBef>
              <a:defRPr sz="3200">
                <a:latin typeface="Times"/>
                <a:ea typeface="Times"/>
                <a:cs typeface="Times"/>
                <a:sym typeface="Times"/>
              </a:defRPr>
            </a:lvl1pPr>
            <a:lvl2pPr marL="783590">
              <a:spcBef>
                <a:spcPts val="600"/>
              </a:spcBef>
              <a:buClrTx/>
              <a:buFontTx/>
              <a:defRPr sz="2800">
                <a:latin typeface="Times"/>
                <a:ea typeface="Times"/>
                <a:cs typeface="Times"/>
                <a:sym typeface="Times"/>
              </a:defRPr>
            </a:lvl2pPr>
            <a:lvl3pPr marL="1183639">
              <a:spcBef>
                <a:spcPts val="500"/>
              </a:spcBef>
              <a:buClrTx/>
              <a:buFontTx/>
              <a:defRPr sz="2400">
                <a:latin typeface="Times"/>
                <a:ea typeface="Times"/>
                <a:cs typeface="Times"/>
                <a:sym typeface="Times"/>
              </a:defRPr>
            </a:lvl3pPr>
            <a:lvl4pPr marL="1640839">
              <a:spcBef>
                <a:spcPts val="400"/>
              </a:spcBef>
              <a:buClrTx/>
              <a:buFontTx/>
              <a:defRPr sz="2000">
                <a:latin typeface="Times"/>
                <a:ea typeface="Times"/>
                <a:cs typeface="Times"/>
                <a:sym typeface="Times"/>
              </a:defRPr>
            </a:lvl4pPr>
            <a:lvl5pPr marL="2098039">
              <a:spcBef>
                <a:spcPts val="400"/>
              </a:spcBef>
              <a:buClrTx/>
              <a:buFontTx/>
              <a:defRPr sz="2000">
                <a:latin typeface="Times"/>
                <a:ea typeface="Times"/>
                <a:cs typeface="Times"/>
                <a:sym typeface="Times"/>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324" name="Lysbildenummer"/>
          <p:cNvSpPr txBox="1"/>
          <p:nvPr>
            <p:ph type="sldNum" sz="quarter" idx="2"/>
          </p:nvPr>
        </p:nvSpPr>
        <p:spPr>
          <a:xfrm>
            <a:off x="7359650" y="6248400"/>
            <a:ext cx="292100" cy="330200"/>
          </a:xfrm>
          <a:prstGeom prst="rect">
            <a:avLst/>
          </a:prstGeom>
        </p:spPr>
        <p:txBody>
          <a:bodyPr/>
          <a:lstStyle>
            <a:lvl1pPr defTabSz="457200">
              <a:defRPr>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kopi">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1" name="Titteltekst"/>
          <p:cNvSpPr txBox="1"/>
          <p:nvPr>
            <p:ph type="title"/>
          </p:nvPr>
        </p:nvSpPr>
        <p:spPr>
          <a:xfrm>
            <a:off x="1466850" y="0"/>
            <a:ext cx="7105650" cy="1133475"/>
          </a:xfrm>
          <a:prstGeom prst="rect">
            <a:avLst/>
          </a:prstGeom>
          <a:noFill/>
        </p:spPr>
        <p:txBody>
          <a:bodyPr anchor="b"/>
          <a:lstStyle>
            <a:lvl1pPr marL="39687" indent="-39687">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332"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89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333" name="Lysbildenummer"/>
          <p:cNvSpPr txBox="1"/>
          <p:nvPr>
            <p:ph type="sldNum" sz="quarter" idx="2"/>
          </p:nvPr>
        </p:nvSpPr>
        <p:spPr>
          <a:xfrm>
            <a:off x="317437" y="5562600"/>
            <a:ext cx="266826" cy="266700"/>
          </a:xfrm>
          <a:prstGeom prst="rect">
            <a:avLst/>
          </a:prstGeom>
        </p:spPr>
        <p:txBody>
          <a:bodyPr/>
          <a:lstStyle>
            <a:lvl1pPr>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Default - Tomt">
    <p:spTree>
      <p:nvGrpSpPr>
        <p:cNvPr id="1" name=""/>
        <p:cNvGrpSpPr/>
        <p:nvPr/>
      </p:nvGrpSpPr>
      <p:grpSpPr>
        <a:xfrm>
          <a:off x="0" y="0"/>
          <a:ext cx="0" cy="0"/>
          <a:chOff x="0" y="0"/>
          <a:chExt cx="0" cy="0"/>
        </a:xfrm>
      </p:grpSpPr>
      <p:sp>
        <p:nvSpPr>
          <p:cNvPr id="340" name="Lysbildenummer"/>
          <p:cNvSpPr txBox="1"/>
          <p:nvPr>
            <p:ph type="sldNum" sz="quarter" idx="2"/>
          </p:nvPr>
        </p:nvSpPr>
        <p:spPr>
          <a:xfrm>
            <a:off x="8430170" y="6315075"/>
            <a:ext cx="268785" cy="279400"/>
          </a:xfrm>
          <a:prstGeom prst="rect">
            <a:avLst/>
          </a:prstGeom>
        </p:spPr>
        <p:txBody>
          <a:bodyPr anchor="ctr"/>
          <a:lstStyle>
            <a:lvl1pPr>
              <a:defRPr sz="1200">
                <a:solidFill>
                  <a:srgbClr val="999999"/>
                </a:solidFill>
                <a:uFill>
                  <a:solidFill>
                    <a:srgbClr val="999999"/>
                  </a:solidFill>
                </a:uFill>
                <a:latin typeface="+mn-lt"/>
                <a:ea typeface="+mn-ea"/>
                <a:cs typeface="+mn-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7" name="Rektangel"/>
          <p:cNvSpPr/>
          <p:nvPr/>
        </p:nvSpPr>
        <p:spPr>
          <a:xfrm>
            <a:off x="0" y="0"/>
            <a:ext cx="900113" cy="6858000"/>
          </a:xfrm>
          <a:prstGeom prst="rect">
            <a:avLst/>
          </a:prstGeom>
          <a:solidFill>
            <a:srgbClr val="79B249"/>
          </a:solidFill>
          <a:ln>
            <a:miter lim="400000"/>
          </a:ln>
        </p:spPr>
        <p:txBody>
          <a:bodyPr lIns="38100" tIns="38100" rIns="38100" bIns="38100" anchor="ctr"/>
          <a:lstStyle/>
          <a:p>
            <a:pPr defTabSz="914400">
              <a:buClr>
                <a:srgbClr val="000000"/>
              </a:buClr>
              <a:defRPr sz="2400">
                <a:uFill>
                  <a:solidFill>
                    <a:srgbClr val="000000"/>
                  </a:solidFill>
                </a:uFill>
                <a:latin typeface="+mj-lt"/>
                <a:ea typeface="+mj-ea"/>
                <a:cs typeface="+mj-cs"/>
                <a:sym typeface="Arial"/>
              </a:defRPr>
            </a:pPr>
          </a:p>
        </p:txBody>
      </p:sp>
      <p:sp>
        <p:nvSpPr>
          <p:cNvPr id="348" name="NORWEGIAN UNIVERSITY OF LIFE SCIENCES"/>
          <p:cNvSpPr/>
          <p:nvPr/>
        </p:nvSpPr>
        <p:spPr>
          <a:xfrm rot="5400000">
            <a:off x="-2121694" y="2539999"/>
            <a:ext cx="48768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200">
                <a:solidFill>
                  <a:srgbClr val="FFFFFF"/>
                </a:solidFill>
                <a:uFill>
                  <a:solidFill>
                    <a:srgbClr val="FFFFFF"/>
                  </a:solidFill>
                </a:uFill>
                <a:latin typeface="Tahoma"/>
                <a:ea typeface="Tahoma"/>
                <a:cs typeface="Tahoma"/>
                <a:sym typeface="Tahoma"/>
              </a:rPr>
              <a:t>NORWEGIAN UNIVERSITY OF LIFE SCIENCES</a:t>
            </a:r>
          </a:p>
        </p:txBody>
      </p:sp>
      <p:pic>
        <p:nvPicPr>
          <p:cNvPr id="349" name="image.png" descr="image.png"/>
          <p:cNvPicPr>
            <a:picLocks noChangeAspect="1"/>
          </p:cNvPicPr>
          <p:nvPr/>
        </p:nvPicPr>
        <p:blipFill>
          <a:blip r:embed="rId3">
            <a:extLst/>
          </a:blip>
          <a:stretch>
            <a:fillRect/>
          </a:stretch>
        </p:blipFill>
        <p:spPr>
          <a:xfrm>
            <a:off x="88900" y="6022975"/>
            <a:ext cx="723900" cy="723900"/>
          </a:xfrm>
          <a:prstGeom prst="rect">
            <a:avLst/>
          </a:prstGeom>
          <a:ln w="12700">
            <a:miter lim="400000"/>
          </a:ln>
        </p:spPr>
      </p:pic>
      <p:sp>
        <p:nvSpPr>
          <p:cNvPr id="350" name="www.umb.no"/>
          <p:cNvSpPr/>
          <p:nvPr/>
        </p:nvSpPr>
        <p:spPr>
          <a:xfrm>
            <a:off x="4038600" y="6527800"/>
            <a:ext cx="1905000" cy="24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100">
                <a:solidFill>
                  <a:srgbClr val="929292"/>
                </a:solidFill>
                <a:uFill>
                  <a:solidFill>
                    <a:srgbClr val="929292"/>
                  </a:solidFill>
                </a:uFill>
                <a:latin typeface="Tahoma"/>
                <a:ea typeface="Tahoma"/>
                <a:cs typeface="Tahoma"/>
                <a:sym typeface="Tahoma"/>
              </a:rPr>
              <a:t>www.umb.no</a:t>
            </a:r>
          </a:p>
        </p:txBody>
      </p:sp>
      <p:sp>
        <p:nvSpPr>
          <p:cNvPr id="351"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pic>
        <p:nvPicPr>
          <p:cNvPr id="352" name="Skjermbilde 2014-03-02 kl. 11.00.58.jpg" descr="Skjermbilde 2014-03-02 kl. 11.00.58.jpg"/>
          <p:cNvPicPr>
            <a:picLocks noChangeAspect="1"/>
          </p:cNvPicPr>
          <p:nvPr/>
        </p:nvPicPr>
        <p:blipFill>
          <a:blip r:embed="rId4">
            <a:extLst/>
          </a:blip>
          <a:stretch>
            <a:fillRect/>
          </a:stretch>
        </p:blipFill>
        <p:spPr>
          <a:xfrm>
            <a:off x="56814" y="6032708"/>
            <a:ext cx="789047" cy="698501"/>
          </a:xfrm>
          <a:prstGeom prst="rect">
            <a:avLst/>
          </a:prstGeom>
          <a:ln w="12700"/>
        </p:spPr>
      </p:pic>
      <p:sp>
        <p:nvSpPr>
          <p:cNvPr id="353" name="Lysbildenummer"/>
          <p:cNvSpPr txBox="1"/>
          <p:nvPr>
            <p:ph type="sldNum" sz="quarter" idx="2"/>
          </p:nvPr>
        </p:nvSpPr>
        <p:spPr>
          <a:xfrm>
            <a:off x="330931" y="5384800"/>
            <a:ext cx="241426" cy="241300"/>
          </a:xfrm>
          <a:prstGeom prst="rect">
            <a:avLst/>
          </a:prstGeom>
          <a:ln w="9525">
            <a:round/>
          </a:ln>
        </p:spPr>
        <p:txBody>
          <a:bodyPr lIns="38100" tIns="38100" rIns="38100" bIns="38100" anchor="b"/>
          <a:lstStyle>
            <a:lvl1pPr defTabSz="914400">
              <a:buClr>
                <a:srgbClr val="FFFFFF"/>
              </a:buClr>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3">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62" name="Grupper"/>
          <p:cNvGrpSpPr/>
          <p:nvPr/>
        </p:nvGrpSpPr>
        <p:grpSpPr>
          <a:xfrm>
            <a:off x="-1" y="0"/>
            <a:ext cx="900114" cy="6858000"/>
            <a:chOff x="0" y="0"/>
            <a:chExt cx="900112" cy="6858000"/>
          </a:xfrm>
        </p:grpSpPr>
        <p:sp>
          <p:nvSpPr>
            <p:cNvPr id="360"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361" name="Tekst"/>
            <p:cNvSpPr/>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363" name="NORWEGIAN UNIVERSITY OF LIFE SCIENCES"/>
          <p:cNvSpPr/>
          <p:nvPr/>
        </p:nvSpPr>
        <p:spPr>
          <a:xfrm rot="5400000">
            <a:off x="-2121694" y="25400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364" name="image.png" descr="image.png"/>
          <p:cNvPicPr>
            <a:picLocks noChangeAspect="0"/>
          </p:cNvPicPr>
          <p:nvPr/>
        </p:nvPicPr>
        <p:blipFill>
          <a:blip r:embed="rId3">
            <a:extLst/>
          </a:blip>
          <a:stretch>
            <a:fillRect/>
          </a:stretch>
        </p:blipFill>
        <p:spPr>
          <a:xfrm>
            <a:off x="88900" y="6022975"/>
            <a:ext cx="723900" cy="723900"/>
          </a:xfrm>
          <a:prstGeom prst="rect">
            <a:avLst/>
          </a:prstGeom>
          <a:ln w="12700">
            <a:miter lim="400000"/>
          </a:ln>
        </p:spPr>
      </p:pic>
      <p:sp>
        <p:nvSpPr>
          <p:cNvPr id="365" name="www.umb.no"/>
          <p:cNvSpPr/>
          <p:nvPr/>
        </p:nvSpPr>
        <p:spPr>
          <a:xfrm>
            <a:off x="4038600" y="6527800"/>
            <a:ext cx="1905000" cy="26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366" name="Titteltekst"/>
          <p:cNvSpPr txBox="1"/>
          <p:nvPr>
            <p:ph type="title"/>
          </p:nvPr>
        </p:nvSpPr>
        <p:spPr>
          <a:xfrm>
            <a:off x="1466850" y="0"/>
            <a:ext cx="7105650" cy="1133475"/>
          </a:xfrm>
          <a:prstGeom prst="rect">
            <a:avLst/>
          </a:prstGeom>
          <a:noFill/>
        </p:spPr>
        <p:txBody>
          <a:bodyPr anchor="b"/>
          <a:lstStyle>
            <a:lvl1pPr marL="40639" indent="0">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367"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90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368" name="Lysbildenummer"/>
          <p:cNvSpPr txBox="1"/>
          <p:nvPr>
            <p:ph type="sldNum" sz="quarter" idx="2"/>
          </p:nvPr>
        </p:nvSpPr>
        <p:spPr>
          <a:xfrm>
            <a:off x="318231" y="5562600"/>
            <a:ext cx="266825" cy="266700"/>
          </a:xfrm>
          <a:prstGeom prst="rect">
            <a:avLst/>
          </a:prstGeom>
        </p:spPr>
        <p:txBody>
          <a:bodyPr/>
          <a:lstStyle>
            <a:lvl1pPr defTabSz="457200">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Standard utforming">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5" name="Titteltekst"/>
          <p:cNvSpPr txBox="1"/>
          <p:nvPr>
            <p:ph type="title"/>
          </p:nvPr>
        </p:nvSpPr>
        <p:spPr>
          <a:xfrm>
            <a:off x="457200" y="0"/>
            <a:ext cx="8229600" cy="1692275"/>
          </a:xfrm>
          <a:prstGeom prst="rect">
            <a:avLst/>
          </a:prstGeom>
          <a:noFill/>
        </p:spPr>
        <p:txBody>
          <a:bodyPr/>
          <a:lstStyle>
            <a:lvl1pPr marL="40639" indent="0" algn="ctr">
              <a:defRPr b="0"/>
            </a:lvl1pPr>
          </a:lstStyle>
          <a:p>
            <a:pPr/>
            <a:r>
              <a:t>Titteltekst</a:t>
            </a:r>
          </a:p>
        </p:txBody>
      </p:sp>
      <p:sp>
        <p:nvSpPr>
          <p:cNvPr id="376" name="Brødtekst nivå én…"/>
          <p:cNvSpPr txBox="1"/>
          <p:nvPr>
            <p:ph type="body" idx="1"/>
          </p:nvPr>
        </p:nvSpPr>
        <p:spPr>
          <a:xfrm>
            <a:off x="457200" y="1600200"/>
            <a:ext cx="8229600" cy="5257800"/>
          </a:xfrm>
          <a:prstGeom prst="rect">
            <a:avLst/>
          </a:prstGeom>
        </p:spPr>
        <p:txBody>
          <a:bodyPr/>
          <a:lstStyle>
            <a:lvl1pPr marL="383540" indent="-342900">
              <a:spcBef>
                <a:spcPts val="700"/>
              </a:spcBef>
              <a:defRPr sz="3200"/>
            </a:lvl1pPr>
            <a:lvl2pPr marL="783590">
              <a:spcBef>
                <a:spcPts val="600"/>
              </a:spcBef>
              <a:buClrTx/>
              <a:buFontTx/>
              <a:defRPr sz="2800"/>
            </a:lvl2pPr>
            <a:lvl3pPr marL="1183639">
              <a:spcBef>
                <a:spcPts val="500"/>
              </a:spcBef>
              <a:buClrTx/>
              <a:buFontTx/>
              <a:defRPr sz="2400"/>
            </a:lvl3pPr>
            <a:lvl4pPr marL="1640839">
              <a:spcBef>
                <a:spcPts val="400"/>
              </a:spcBef>
              <a:buClrTx/>
              <a:buFontTx/>
              <a:defRPr sz="2000"/>
            </a:lvl4pPr>
            <a:lvl5pPr marL="2098039">
              <a:spcBef>
                <a:spcPts val="400"/>
              </a:spcBef>
              <a:buClrTx/>
              <a:buFontTx/>
              <a:defRPr sz="2000"/>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377" name="Lysbildenummer"/>
          <p:cNvSpPr txBox="1"/>
          <p:nvPr>
            <p:ph type="sldNum" sz="quarter" idx="2"/>
          </p:nvPr>
        </p:nvSpPr>
        <p:spPr>
          <a:xfrm>
            <a:off x="7463966" y="6245225"/>
            <a:ext cx="312068" cy="298984"/>
          </a:xfrm>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1" showMasterPhAnim="1">
  <p:cSld name="Standard utforming kopi">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4" name="Titteltekst"/>
          <p:cNvSpPr txBox="1"/>
          <p:nvPr>
            <p:ph type="title"/>
          </p:nvPr>
        </p:nvSpPr>
        <p:spPr>
          <a:xfrm>
            <a:off x="457200" y="92074"/>
            <a:ext cx="8229600" cy="1508126"/>
          </a:xfrm>
          <a:prstGeom prst="rect">
            <a:avLst/>
          </a:prstGeom>
          <a:noFill/>
        </p:spPr>
        <p:txBody>
          <a:bodyPr/>
          <a:lstStyle>
            <a:lvl1pPr marL="40639" indent="0" algn="ctr">
              <a:defRPr b="0"/>
            </a:lvl1pPr>
          </a:lstStyle>
          <a:p>
            <a:pPr/>
            <a:r>
              <a:t>Titteltekst</a:t>
            </a:r>
          </a:p>
        </p:txBody>
      </p:sp>
      <p:sp>
        <p:nvSpPr>
          <p:cNvPr id="385" name="Brødtekst nivå én…"/>
          <p:cNvSpPr txBox="1"/>
          <p:nvPr>
            <p:ph type="body" idx="1"/>
          </p:nvPr>
        </p:nvSpPr>
        <p:spPr>
          <a:xfrm>
            <a:off x="457200" y="1600200"/>
            <a:ext cx="8229600" cy="5257800"/>
          </a:xfrm>
          <a:prstGeom prst="rect">
            <a:avLst/>
          </a:prstGeom>
        </p:spPr>
        <p:txBody>
          <a:bodyPr/>
          <a:lstStyle>
            <a:lvl1pPr marL="383540" indent="-342900">
              <a:spcBef>
                <a:spcPts val="700"/>
              </a:spcBef>
              <a:defRPr sz="3200"/>
            </a:lvl1pPr>
            <a:lvl2pPr marL="783590">
              <a:spcBef>
                <a:spcPts val="600"/>
              </a:spcBef>
              <a:buClrTx/>
              <a:buFontTx/>
              <a:defRPr sz="2800"/>
            </a:lvl2pPr>
            <a:lvl3pPr marL="1183639">
              <a:spcBef>
                <a:spcPts val="500"/>
              </a:spcBef>
              <a:buClrTx/>
              <a:buFontTx/>
              <a:defRPr sz="2400"/>
            </a:lvl3pPr>
            <a:lvl4pPr marL="1640839">
              <a:spcBef>
                <a:spcPts val="400"/>
              </a:spcBef>
              <a:buClrTx/>
              <a:buFontTx/>
              <a:defRPr sz="2000"/>
            </a:lvl4pPr>
            <a:lvl5pPr marL="2098039">
              <a:spcBef>
                <a:spcPts val="400"/>
              </a:spcBef>
              <a:buClrTx/>
              <a:buFontTx/>
              <a:defRPr sz="2000"/>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386" name="Lysbildenummer"/>
          <p:cNvSpPr txBox="1"/>
          <p:nvPr>
            <p:ph type="sldNum" sz="quarter" idx="2"/>
          </p:nvPr>
        </p:nvSpPr>
        <p:spPr>
          <a:xfrm>
            <a:off x="7463966" y="6245225"/>
            <a:ext cx="312068" cy="298984"/>
          </a:xfrm>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2_Blank Presenta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Titteltekst"/>
          <p:cNvSpPr txBox="1"/>
          <p:nvPr>
            <p:ph type="title"/>
          </p:nvPr>
        </p:nvSpPr>
        <p:spPr>
          <a:xfrm>
            <a:off x="1466850" y="0"/>
            <a:ext cx="7105650" cy="1133475"/>
          </a:xfrm>
          <a:prstGeom prst="rect">
            <a:avLst/>
          </a:prstGeom>
          <a:noFill/>
        </p:spPr>
        <p:txBody>
          <a:bodyPr anchor="b"/>
          <a:lstStyle>
            <a:lvl1pPr marL="39687" indent="-39687">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39"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89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40" name="Lysbildenummer"/>
          <p:cNvSpPr txBox="1"/>
          <p:nvPr>
            <p:ph type="sldNum" sz="quarter" idx="2"/>
          </p:nvPr>
        </p:nvSpPr>
        <p:spPr>
          <a:xfrm>
            <a:off x="317437" y="5562600"/>
            <a:ext cx="266826" cy="266700"/>
          </a:xfrm>
          <a:prstGeom prst="rect">
            <a:avLst/>
          </a:prstGeom>
        </p:spPr>
        <p:txBody>
          <a:bodyPr/>
          <a:lstStyle>
            <a:lvl1pPr>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1" showMasterPhAnim="1">
  <p:cSld name="2_Blank Presentation kopi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3" name="Titteltekst"/>
          <p:cNvSpPr txBox="1"/>
          <p:nvPr>
            <p:ph type="title"/>
          </p:nvPr>
        </p:nvSpPr>
        <p:spPr>
          <a:xfrm>
            <a:off x="1466850" y="0"/>
            <a:ext cx="7105650" cy="1133475"/>
          </a:xfrm>
          <a:prstGeom prst="rect">
            <a:avLst/>
          </a:prstGeom>
          <a:noFill/>
        </p:spPr>
        <p:txBody>
          <a:bodyPr anchor="b"/>
          <a:lstStyle>
            <a:lvl1pPr marL="0" indent="0">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394"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88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395" name="Lysbildenummer"/>
          <p:cNvSpPr txBox="1"/>
          <p:nvPr>
            <p:ph type="sldNum" sz="quarter" idx="2"/>
          </p:nvPr>
        </p:nvSpPr>
        <p:spPr>
          <a:xfrm>
            <a:off x="316644" y="5562600"/>
            <a:ext cx="266825" cy="266700"/>
          </a:xfrm>
          <a:prstGeom prst="rect">
            <a:avLst/>
          </a:prstGeom>
        </p:spPr>
        <p:txBody>
          <a:bodyPr/>
          <a:lstStyle>
            <a:lvl1pPr defTabSz="457200">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1" showMasterPhAnim="1">
  <p:cSld name="1_Standard utforming">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2" name="Titteltekst"/>
          <p:cNvSpPr txBox="1"/>
          <p:nvPr>
            <p:ph type="title"/>
          </p:nvPr>
        </p:nvSpPr>
        <p:spPr>
          <a:xfrm>
            <a:off x="457200" y="90487"/>
            <a:ext cx="8229600" cy="1509713"/>
          </a:xfrm>
          <a:prstGeom prst="rect">
            <a:avLst/>
          </a:prstGeom>
          <a:noFill/>
        </p:spPr>
        <p:txBody>
          <a:bodyPr/>
          <a:lstStyle>
            <a:lvl1pPr marL="39687" indent="-39687" algn="ctr">
              <a:defRPr b="0"/>
            </a:lvl1pPr>
          </a:lstStyle>
          <a:p>
            <a:pPr/>
            <a:r>
              <a:t>Titteltekst</a:t>
            </a:r>
          </a:p>
        </p:txBody>
      </p:sp>
      <p:sp>
        <p:nvSpPr>
          <p:cNvPr id="403" name="Brødtekst nivå én…"/>
          <p:cNvSpPr txBox="1"/>
          <p:nvPr>
            <p:ph type="body" idx="1"/>
          </p:nvPr>
        </p:nvSpPr>
        <p:spPr>
          <a:xfrm>
            <a:off x="457200" y="1600200"/>
            <a:ext cx="8229600" cy="5257800"/>
          </a:xfrm>
          <a:prstGeom prst="rect">
            <a:avLst/>
          </a:prstGeom>
        </p:spPr>
        <p:txBody>
          <a:bodyPr/>
          <a:lstStyle>
            <a:lvl1pPr marL="382587" indent="-342900">
              <a:spcBef>
                <a:spcPts val="700"/>
              </a:spcBef>
              <a:buClr>
                <a:srgbClr val="000000"/>
              </a:buClr>
              <a:buFont typeface="Arial"/>
              <a:defRPr sz="3200"/>
            </a:lvl1pPr>
            <a:lvl2pPr marL="731837">
              <a:spcBef>
                <a:spcPts val="600"/>
              </a:spcBef>
              <a:defRPr sz="2800"/>
            </a:lvl2pPr>
            <a:lvl3pPr marL="1131887">
              <a:spcBef>
                <a:spcPts val="600"/>
              </a:spcBef>
              <a:defRPr sz="2400"/>
            </a:lvl3pPr>
            <a:lvl4pPr marL="1589087">
              <a:spcBef>
                <a:spcPts val="500"/>
              </a:spcBef>
              <a:defRPr sz="2000"/>
            </a:lvl4pPr>
            <a:lvl5pPr>
              <a:spcBef>
                <a:spcPts val="500"/>
              </a:spcBef>
              <a:defRPr sz="2000"/>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404" name="Lysbilde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kopi">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13" name="Grupper"/>
          <p:cNvGrpSpPr/>
          <p:nvPr/>
        </p:nvGrpSpPr>
        <p:grpSpPr>
          <a:xfrm>
            <a:off x="-1" y="0"/>
            <a:ext cx="900114" cy="6858000"/>
            <a:chOff x="0" y="0"/>
            <a:chExt cx="900112" cy="6858000"/>
          </a:xfrm>
        </p:grpSpPr>
        <p:sp>
          <p:nvSpPr>
            <p:cNvPr id="411"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412" name="Tekst"/>
            <p:cNvSpPr/>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414" name="NORGES MILJØ OG BIOVITENSKAPLIGE UNIVERITET (NMBU)"/>
          <p:cNvSpPr/>
          <p:nvPr/>
        </p:nvSpPr>
        <p:spPr>
          <a:xfrm rot="5400000">
            <a:off x="-2108994" y="24892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NORGES MILJØ OG BIOVITENSKAPLIGE UNIVERITET (NMBU)</a:t>
            </a:r>
          </a:p>
        </p:txBody>
      </p:sp>
      <p:sp>
        <p:nvSpPr>
          <p:cNvPr id="415" name="www.umb.no"/>
          <p:cNvSpPr/>
          <p:nvPr/>
        </p:nvSpPr>
        <p:spPr>
          <a:xfrm>
            <a:off x="4038600" y="6527800"/>
            <a:ext cx="1905000" cy="26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416" name="Institutt for miljøvitenskap (IMV)"/>
          <p:cNvSpPr/>
          <p:nvPr/>
        </p:nvSpPr>
        <p:spPr>
          <a:xfrm rot="5400000">
            <a:off x="-1431925" y="2130425"/>
            <a:ext cx="41021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Tahoma"/>
              <a:defRPr>
                <a:uFill>
                  <a:solidFill>
                    <a:srgbClr val="FFFFFF"/>
                  </a:solidFill>
                </a:uFill>
                <a:latin typeface="Tahoma"/>
                <a:ea typeface="Tahoma"/>
                <a:cs typeface="Tahoma"/>
                <a:sym typeface="Tahoma"/>
              </a:defRPr>
            </a:lvl1pPr>
          </a:lstStyle>
          <a:p>
            <a:pPr/>
            <a:r>
              <a:t>Institutt for miljøvitenskap (IMV)</a:t>
            </a:r>
          </a:p>
        </p:txBody>
      </p:sp>
      <p:pic>
        <p:nvPicPr>
          <p:cNvPr id="417" name="Skjermbilde 2014-03-02 kl. 11.00.58.jpg" descr="Skjermbilde 2014-03-02 kl. 11.00.58.jpg"/>
          <p:cNvPicPr>
            <a:picLocks noChangeAspect="1"/>
          </p:cNvPicPr>
          <p:nvPr/>
        </p:nvPicPr>
        <p:blipFill>
          <a:blip r:embed="rId3">
            <a:extLst/>
          </a:blip>
          <a:stretch>
            <a:fillRect/>
          </a:stretch>
        </p:blipFill>
        <p:spPr>
          <a:xfrm>
            <a:off x="57806" y="5943600"/>
            <a:ext cx="774701" cy="685800"/>
          </a:xfrm>
          <a:prstGeom prst="rect">
            <a:avLst/>
          </a:prstGeom>
          <a:ln w="12700"/>
        </p:spPr>
      </p:pic>
      <p:sp>
        <p:nvSpPr>
          <p:cNvPr id="418" name="Lysbildenummer"/>
          <p:cNvSpPr txBox="1"/>
          <p:nvPr>
            <p:ph type="sldNum" sz="quarter" idx="2"/>
          </p:nvPr>
        </p:nvSpPr>
        <p:spPr>
          <a:xfrm>
            <a:off x="318231" y="5562600"/>
            <a:ext cx="266825" cy="266700"/>
          </a:xfrm>
          <a:prstGeom prst="rect">
            <a:avLst/>
          </a:prstGeom>
        </p:spPr>
        <p:txBody>
          <a:bodyPr/>
          <a:lstStyle>
            <a:lvl1pPr defTabSz="457200">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1" showMasterPhAnim="1">
  <p:cSld name="Default - Tittel og innhold">
    <p:spTree>
      <p:nvGrpSpPr>
        <p:cNvPr id="1" name=""/>
        <p:cNvGrpSpPr/>
        <p:nvPr/>
      </p:nvGrpSpPr>
      <p:grpSpPr>
        <a:xfrm>
          <a:off x="0" y="0"/>
          <a:ext cx="0" cy="0"/>
          <a:chOff x="0" y="0"/>
          <a:chExt cx="0" cy="0"/>
        </a:xfrm>
      </p:grpSpPr>
      <p:sp>
        <p:nvSpPr>
          <p:cNvPr id="425" name="Linje"/>
          <p:cNvSpPr/>
          <p:nvPr/>
        </p:nvSpPr>
        <p:spPr>
          <a:xfrm>
            <a:off x="576000" y="6281999"/>
            <a:ext cx="8002801" cy="1"/>
          </a:xfrm>
          <a:prstGeom prst="line">
            <a:avLst/>
          </a:prstGeom>
          <a:ln w="12700">
            <a:solidFill>
              <a:srgbClr val="00AB92"/>
            </a:solidFill>
          </a:ln>
        </p:spPr>
        <p:txBody>
          <a:bodyPr lIns="0" tIns="0" rIns="0" bIns="0"/>
          <a:lstStyle/>
          <a:p>
            <a:pPr/>
          </a:p>
        </p:txBody>
      </p:sp>
      <p:pic>
        <p:nvPicPr>
          <p:cNvPr id="426" name="image1.pdf" descr="image1.pdf"/>
          <p:cNvPicPr>
            <a:picLocks noChangeAspect="1"/>
          </p:cNvPicPr>
          <p:nvPr/>
        </p:nvPicPr>
        <p:blipFill>
          <a:blip r:embed="rId2">
            <a:extLst/>
          </a:blip>
          <a:stretch>
            <a:fillRect/>
          </a:stretch>
        </p:blipFill>
        <p:spPr>
          <a:xfrm>
            <a:off x="7970518" y="389642"/>
            <a:ext cx="676258" cy="540000"/>
          </a:xfrm>
          <a:prstGeom prst="rect">
            <a:avLst/>
          </a:prstGeom>
          <a:ln w="12700"/>
        </p:spPr>
      </p:pic>
      <p:sp>
        <p:nvSpPr>
          <p:cNvPr id="427" name="Norges miljø- og biovitenskapelige universitet"/>
          <p:cNvSpPr/>
          <p:nvPr/>
        </p:nvSpPr>
        <p:spPr>
          <a:xfrm>
            <a:off x="5353199" y="6379234"/>
            <a:ext cx="2908301" cy="139701"/>
          </a:xfrm>
          <a:prstGeom prst="rect">
            <a:avLst/>
          </a:prstGeom>
          <a:ln w="12700"/>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AB92"/>
              </a:buClr>
              <a:defRPr sz="1000">
                <a:solidFill>
                  <a:srgbClr val="00AB92"/>
                </a:solidFill>
                <a:uFill>
                  <a:solidFill>
                    <a:srgbClr val="00AB92"/>
                  </a:solidFill>
                </a:uFill>
                <a:latin typeface="+mj-lt"/>
                <a:ea typeface="+mj-ea"/>
                <a:cs typeface="+mj-cs"/>
                <a:sym typeface="Arial"/>
              </a:defRPr>
            </a:lvl1pPr>
          </a:lstStyle>
          <a:p>
            <a:pPr/>
            <a:r>
              <a:t>Norges miljø- og biovitenskapelige universitet</a:t>
            </a:r>
          </a:p>
        </p:txBody>
      </p:sp>
      <p:sp>
        <p:nvSpPr>
          <p:cNvPr id="428" name="Bolig solvarmet hele året"/>
          <p:cNvSpPr/>
          <p:nvPr/>
        </p:nvSpPr>
        <p:spPr>
          <a:xfrm>
            <a:off x="575999" y="6379234"/>
            <a:ext cx="4775201" cy="139701"/>
          </a:xfrm>
          <a:prstGeom prst="rect">
            <a:avLst/>
          </a:prstGeom>
          <a:ln w="12700"/>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AB92"/>
              </a:buClr>
              <a:defRPr sz="1000">
                <a:solidFill>
                  <a:srgbClr val="00AB92"/>
                </a:solidFill>
                <a:uFill>
                  <a:solidFill>
                    <a:srgbClr val="00AB92"/>
                  </a:solidFill>
                </a:uFill>
                <a:latin typeface="+mj-lt"/>
                <a:ea typeface="+mj-ea"/>
                <a:cs typeface="+mj-cs"/>
                <a:sym typeface="Arial"/>
              </a:defRPr>
            </a:lvl1pPr>
          </a:lstStyle>
          <a:p>
            <a:pPr/>
            <a:r>
              <a:t>Bolig solvarmet hele året</a:t>
            </a:r>
          </a:p>
        </p:txBody>
      </p:sp>
      <p:sp>
        <p:nvSpPr>
          <p:cNvPr id="429" name="Titteltekst"/>
          <p:cNvSpPr txBox="1"/>
          <p:nvPr>
            <p:ph type="title"/>
          </p:nvPr>
        </p:nvSpPr>
        <p:spPr>
          <a:xfrm>
            <a:off x="576000" y="0"/>
            <a:ext cx="6818519" cy="1547624"/>
          </a:xfrm>
          <a:prstGeom prst="rect">
            <a:avLst/>
          </a:prstGeom>
          <a:noFill/>
          <a:ln>
            <a:round/>
          </a:ln>
        </p:spPr>
        <p:txBody>
          <a:bodyPr lIns="0" tIns="0" rIns="0" bIns="0" anchor="b"/>
          <a:lstStyle>
            <a:lvl1pPr marL="0" marR="0" indent="0">
              <a:defRPr b="0" sz="4000">
                <a:solidFill>
                  <a:srgbClr val="00AB92"/>
                </a:solidFill>
                <a:uFill>
                  <a:solidFill>
                    <a:srgbClr val="00AB92"/>
                  </a:solidFill>
                </a:uFill>
              </a:defRPr>
            </a:lvl1pPr>
          </a:lstStyle>
          <a:p>
            <a:pPr/>
            <a:r>
              <a:t>Titteltekst</a:t>
            </a:r>
          </a:p>
        </p:txBody>
      </p:sp>
      <p:sp>
        <p:nvSpPr>
          <p:cNvPr id="430" name="Brødtekst nivå én…"/>
          <p:cNvSpPr txBox="1"/>
          <p:nvPr>
            <p:ph type="body" idx="1"/>
          </p:nvPr>
        </p:nvSpPr>
        <p:spPr>
          <a:xfrm>
            <a:off x="576000" y="1825831"/>
            <a:ext cx="7992000" cy="5032169"/>
          </a:xfrm>
          <a:prstGeom prst="rect">
            <a:avLst/>
          </a:prstGeom>
          <a:ln>
            <a:round/>
          </a:ln>
        </p:spPr>
        <p:txBody>
          <a:bodyPr lIns="0" tIns="0" rIns="0" bIns="0"/>
          <a:lstStyle>
            <a:lvl1pPr marL="198000" marR="0" indent="-198000">
              <a:spcBef>
                <a:spcPts val="500"/>
              </a:spcBef>
              <a:buClr>
                <a:srgbClr val="000000"/>
              </a:buClr>
              <a:defRPr sz="2400"/>
            </a:lvl1pPr>
            <a:lvl2pPr marL="666000" marR="0" indent="-197999">
              <a:spcBef>
                <a:spcPts val="500"/>
              </a:spcBef>
              <a:buFontTx/>
              <a:defRPr sz="2400"/>
            </a:lvl2pPr>
            <a:lvl3pPr marL="1133999" marR="0" indent="-198000">
              <a:spcBef>
                <a:spcPts val="500"/>
              </a:spcBef>
              <a:buFontTx/>
              <a:defRPr sz="2400"/>
            </a:lvl3pPr>
            <a:lvl4pPr marL="1600199" marR="0" indent="-198000">
              <a:spcBef>
                <a:spcPts val="500"/>
              </a:spcBef>
              <a:buFontTx/>
              <a:defRPr sz="2400"/>
            </a:lvl4pPr>
            <a:lvl5pPr marL="2052000" marR="0" indent="-197999">
              <a:spcBef>
                <a:spcPts val="500"/>
              </a:spcBef>
              <a:buFontTx/>
              <a:buChar char="•"/>
              <a:defRPr sz="2400"/>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431" name="Lysbildenummer"/>
          <p:cNvSpPr txBox="1"/>
          <p:nvPr>
            <p:ph type="sldNum" sz="quarter" idx="2"/>
          </p:nvPr>
        </p:nvSpPr>
        <p:spPr>
          <a:xfrm>
            <a:off x="8441000" y="6390482"/>
            <a:ext cx="127001" cy="135547"/>
          </a:xfrm>
          <a:prstGeom prst="rect">
            <a:avLst/>
          </a:prstGeom>
          <a:ln>
            <a:round/>
          </a:ln>
        </p:spPr>
        <p:txBody>
          <a:bodyPr wrap="none" lIns="0" tIns="0" rIns="0" bIns="0" anchor="b"/>
          <a:lstStyle>
            <a:lvl1pPr algn="r" defTabSz="914400">
              <a:defRPr sz="1000">
                <a:solidFill>
                  <a:srgbClr val="00AB92"/>
                </a:solidFill>
                <a:uFill>
                  <a:solidFill>
                    <a:srgbClr val="00AB92"/>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kopi 1">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40" name="Grupper"/>
          <p:cNvGrpSpPr/>
          <p:nvPr/>
        </p:nvGrpSpPr>
        <p:grpSpPr>
          <a:xfrm>
            <a:off x="-1" y="0"/>
            <a:ext cx="900114" cy="6858000"/>
            <a:chOff x="0" y="0"/>
            <a:chExt cx="900112" cy="6858000"/>
          </a:xfrm>
        </p:grpSpPr>
        <p:sp>
          <p:nvSpPr>
            <p:cNvPr id="438"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439" name="Tekst"/>
            <p:cNvSpPr/>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441" name="NORWEGIAN UNIVERSITY OF LIFE SCIENCES (NMBU)"/>
          <p:cNvSpPr/>
          <p:nvPr/>
        </p:nvSpPr>
        <p:spPr>
          <a:xfrm rot="5400000">
            <a:off x="-2108994" y="24892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 (NMBU)</a:t>
            </a:r>
          </a:p>
        </p:txBody>
      </p:sp>
      <p:sp>
        <p:nvSpPr>
          <p:cNvPr id="442" name="www.umb.no"/>
          <p:cNvSpPr/>
          <p:nvPr/>
        </p:nvSpPr>
        <p:spPr>
          <a:xfrm>
            <a:off x="4038600" y="6527800"/>
            <a:ext cx="1905000" cy="26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443" name="Department of Environmental Sciences (IMV), P.D. Jenssen"/>
          <p:cNvSpPr/>
          <p:nvPr/>
        </p:nvSpPr>
        <p:spPr>
          <a:xfrm rot="5400000">
            <a:off x="-1431925" y="2130425"/>
            <a:ext cx="41021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P.D. Jenssen</a:t>
            </a:r>
          </a:p>
        </p:txBody>
      </p:sp>
      <p:pic>
        <p:nvPicPr>
          <p:cNvPr id="444" name="Skjermbilde 2014-03-02 kl. 11.00.58.jpg" descr="Skjermbilde 2014-03-02 kl. 11.00.58.jpg"/>
          <p:cNvPicPr>
            <a:picLocks noChangeAspect="1"/>
          </p:cNvPicPr>
          <p:nvPr/>
        </p:nvPicPr>
        <p:blipFill>
          <a:blip r:embed="rId3">
            <a:extLst/>
          </a:blip>
          <a:stretch>
            <a:fillRect/>
          </a:stretch>
        </p:blipFill>
        <p:spPr>
          <a:xfrm>
            <a:off x="57806" y="5943600"/>
            <a:ext cx="774701" cy="685800"/>
          </a:xfrm>
          <a:prstGeom prst="rect">
            <a:avLst/>
          </a:prstGeom>
          <a:ln w="12700"/>
        </p:spPr>
      </p:pic>
      <p:sp>
        <p:nvSpPr>
          <p:cNvPr id="445" name="Titteltekst"/>
          <p:cNvSpPr txBox="1"/>
          <p:nvPr>
            <p:ph type="title"/>
          </p:nvPr>
        </p:nvSpPr>
        <p:spPr>
          <a:xfrm>
            <a:off x="1466850" y="0"/>
            <a:ext cx="7105650" cy="1133475"/>
          </a:xfrm>
          <a:prstGeom prst="rect">
            <a:avLst/>
          </a:prstGeom>
          <a:noFill/>
        </p:spPr>
        <p:txBody>
          <a:bodyPr anchor="b"/>
          <a:lstStyle>
            <a:lvl1pPr marL="40639" indent="0">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446" name="Brødtekst nivå én…"/>
          <p:cNvSpPr txBox="1"/>
          <p:nvPr>
            <p:ph type="body" idx="1"/>
          </p:nvPr>
        </p:nvSpPr>
        <p:spPr>
          <a:xfrm>
            <a:off x="3552825" y="2928937"/>
            <a:ext cx="7089775" cy="5541963"/>
          </a:xfrm>
          <a:prstGeom prst="rect">
            <a:avLst/>
          </a:prstGeom>
        </p:spPr>
        <p:txBody>
          <a:bodyPr lIns="0" tIns="0" rIns="0" bIns="0"/>
          <a:lstStyle>
            <a:lvl1pPr marL="287337" marR="0" indent="-287337">
              <a:lnSpc>
                <a:spcPct val="104999"/>
              </a:lnSpc>
              <a:spcBef>
                <a:spcPts val="500"/>
              </a:spcBef>
              <a:buClr>
                <a:srgbClr val="79B249"/>
              </a:buClr>
              <a:buSzPct val="90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447" name="Lysbildenummer"/>
          <p:cNvSpPr txBox="1"/>
          <p:nvPr>
            <p:ph type="sldNum" sz="quarter" idx="2"/>
          </p:nvPr>
        </p:nvSpPr>
        <p:spPr>
          <a:xfrm>
            <a:off x="318231" y="5562600"/>
            <a:ext cx="266825" cy="266700"/>
          </a:xfrm>
          <a:prstGeom prst="rect">
            <a:avLst/>
          </a:prstGeom>
        </p:spPr>
        <p:txBody>
          <a:bodyPr/>
          <a:lstStyle>
            <a:lvl1pPr defTabSz="457200">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454" name="Titteltekst"/>
          <p:cNvSpPr txBox="1"/>
          <p:nvPr>
            <p:ph type="title"/>
          </p:nvPr>
        </p:nvSpPr>
        <p:spPr>
          <a:xfrm>
            <a:off x="685800" y="381000"/>
            <a:ext cx="7772400" cy="1600200"/>
          </a:xfrm>
          <a:prstGeom prst="rect">
            <a:avLst/>
          </a:prstGeom>
          <a:noFill/>
        </p:spPr>
        <p:txBody>
          <a:bodyPr/>
          <a:lstStyle>
            <a:lvl1pPr marL="40640" marR="40640" indent="0" algn="ctr">
              <a:defRPr b="0" sz="4200">
                <a:latin typeface="Times"/>
                <a:ea typeface="Times"/>
                <a:cs typeface="Times"/>
                <a:sym typeface="Times"/>
              </a:defRPr>
            </a:lvl1pPr>
          </a:lstStyle>
          <a:p>
            <a:pPr/>
            <a:r>
              <a:t>Titteltekst</a:t>
            </a:r>
          </a:p>
        </p:txBody>
      </p:sp>
      <p:sp>
        <p:nvSpPr>
          <p:cNvPr id="455" name="Brødtekst nivå én…"/>
          <p:cNvSpPr txBox="1"/>
          <p:nvPr>
            <p:ph type="body" idx="1"/>
          </p:nvPr>
        </p:nvSpPr>
        <p:spPr>
          <a:xfrm>
            <a:off x="685800" y="1981200"/>
            <a:ext cx="7772400" cy="4876800"/>
          </a:xfrm>
          <a:prstGeom prst="rect">
            <a:avLst/>
          </a:prstGeom>
        </p:spPr>
        <p:txBody>
          <a:bodyPr/>
          <a:lstStyle>
            <a:lvl1pPr marL="383540" marR="40640" indent="-342900">
              <a:spcBef>
                <a:spcPts val="700"/>
              </a:spcBef>
              <a:defRPr sz="3000">
                <a:latin typeface="Times"/>
                <a:ea typeface="Times"/>
                <a:cs typeface="Times"/>
                <a:sym typeface="Times"/>
              </a:defRPr>
            </a:lvl1pPr>
            <a:lvl2pPr marL="783590" marR="40640">
              <a:spcBef>
                <a:spcPts val="600"/>
              </a:spcBef>
              <a:buClrTx/>
              <a:buFontTx/>
              <a:defRPr sz="2600">
                <a:latin typeface="Times"/>
                <a:ea typeface="Times"/>
                <a:cs typeface="Times"/>
                <a:sym typeface="Times"/>
              </a:defRPr>
            </a:lvl2pPr>
            <a:lvl3pPr marL="1183639" marR="40640">
              <a:spcBef>
                <a:spcPts val="500"/>
              </a:spcBef>
              <a:buClrTx/>
              <a:buFontTx/>
              <a:defRPr sz="2200">
                <a:latin typeface="Times"/>
                <a:ea typeface="Times"/>
                <a:cs typeface="Times"/>
                <a:sym typeface="Times"/>
              </a:defRPr>
            </a:lvl3pPr>
            <a:lvl4pPr marL="1640839" marR="40640">
              <a:spcBef>
                <a:spcPts val="400"/>
              </a:spcBef>
              <a:buClrTx/>
              <a:buFontTx/>
              <a:defRPr sz="1800">
                <a:latin typeface="Times"/>
                <a:ea typeface="Times"/>
                <a:cs typeface="Times"/>
                <a:sym typeface="Times"/>
              </a:defRPr>
            </a:lvl4pPr>
            <a:lvl5pPr marL="2098039" marR="40640">
              <a:spcBef>
                <a:spcPts val="400"/>
              </a:spcBef>
              <a:buClrTx/>
              <a:buFontTx/>
              <a:defRPr sz="1800">
                <a:latin typeface="Times"/>
                <a:ea typeface="Times"/>
                <a:cs typeface="Times"/>
                <a:sym typeface="Times"/>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456" name="Lysbildenummer"/>
          <p:cNvSpPr txBox="1"/>
          <p:nvPr>
            <p:ph type="sldNum" sz="quarter" idx="2"/>
          </p:nvPr>
        </p:nvSpPr>
        <p:spPr>
          <a:xfrm>
            <a:off x="7373739" y="6248400"/>
            <a:ext cx="266701" cy="279400"/>
          </a:xfrm>
          <a:prstGeom prst="rect">
            <a:avLst/>
          </a:prstGeom>
        </p:spPr>
        <p:txBody>
          <a:bodyPr/>
          <a:lstStyle>
            <a:lvl1pPr defTabSz="457200">
              <a:defRPr sz="1200">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1" showMasterPhAnim="1">
  <p:cSld name="5_DTU_Byg">
    <p:spTree>
      <p:nvGrpSpPr>
        <p:cNvPr id="1" name=""/>
        <p:cNvGrpSpPr/>
        <p:nvPr/>
      </p:nvGrpSpPr>
      <p:grpSpPr>
        <a:xfrm>
          <a:off x="0" y="0"/>
          <a:ext cx="0" cy="0"/>
          <a:chOff x="0" y="0"/>
          <a:chExt cx="0" cy="0"/>
        </a:xfrm>
      </p:grpSpPr>
      <p:sp>
        <p:nvSpPr>
          <p:cNvPr id="463" name="January 11, 11"/>
          <p:cNvSpPr txBox="1"/>
          <p:nvPr/>
        </p:nvSpPr>
        <p:spPr>
          <a:xfrm>
            <a:off x="7447536" y="6304536"/>
            <a:ext cx="718885"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914400">
              <a:buClr>
                <a:srgbClr val="000000"/>
              </a:buClr>
              <a:buFont typeface="Verdana"/>
              <a:defRPr sz="800">
                <a:uFill>
                  <a:solidFill>
                    <a:srgbClr val="000000"/>
                  </a:solidFill>
                </a:uFill>
                <a:latin typeface="Verdana"/>
                <a:ea typeface="Verdana"/>
                <a:cs typeface="Verdana"/>
                <a:sym typeface="Verdana"/>
              </a:defRPr>
            </a:lvl1pPr>
          </a:lstStyle>
          <a:p>
            <a:pPr/>
            <a:r>
              <a:t>January 11, 11</a:t>
            </a:r>
          </a:p>
        </p:txBody>
      </p:sp>
      <p:sp>
        <p:nvSpPr>
          <p:cNvPr id="464" name="Titteltekst"/>
          <p:cNvSpPr txBox="1"/>
          <p:nvPr>
            <p:ph type="title"/>
          </p:nvPr>
        </p:nvSpPr>
        <p:spPr>
          <a:xfrm>
            <a:off x="833802" y="194021"/>
            <a:ext cx="7332619" cy="1365881"/>
          </a:xfrm>
          <a:prstGeom prst="rect">
            <a:avLst/>
          </a:prstGeom>
          <a:noFill/>
        </p:spPr>
        <p:txBody>
          <a:bodyPr lIns="0" tIns="0" rIns="0" bIns="0" anchor="b"/>
          <a:lstStyle>
            <a:lvl1pPr marL="0" marR="0" indent="0">
              <a:defRPr sz="2200"/>
            </a:lvl1pPr>
          </a:lstStyle>
          <a:p>
            <a:pPr/>
            <a:r>
              <a:t>Titteltekst</a:t>
            </a:r>
          </a:p>
        </p:txBody>
      </p:sp>
      <p:sp>
        <p:nvSpPr>
          <p:cNvPr id="465" name="Brødtekst nivå én…"/>
          <p:cNvSpPr txBox="1"/>
          <p:nvPr>
            <p:ph type="body" idx="1"/>
          </p:nvPr>
        </p:nvSpPr>
        <p:spPr>
          <a:xfrm>
            <a:off x="833802" y="1703678"/>
            <a:ext cx="7332619" cy="4960301"/>
          </a:xfrm>
          <a:prstGeom prst="rect">
            <a:avLst/>
          </a:prstGeom>
        </p:spPr>
        <p:txBody>
          <a:bodyPr lIns="0" tIns="0" rIns="0" bIns="0"/>
          <a:lstStyle>
            <a:lvl1pPr marL="165298" marR="0" indent="-165298">
              <a:defRPr sz="1400"/>
            </a:lvl1pPr>
            <a:lvl2pPr marL="550267" marR="0" indent="-170854">
              <a:buClrTx/>
              <a:buFontTx/>
              <a:defRPr sz="1400"/>
            </a:lvl2pPr>
            <a:lvl3pPr marL="1250950" marR="0" indent="-200025">
              <a:buClrTx/>
              <a:buFontTx/>
              <a:defRPr sz="1400"/>
            </a:lvl3pPr>
            <a:lvl4pPr marL="1670050" marR="0" indent="-200025">
              <a:buClrTx/>
              <a:buFontTx/>
              <a:defRPr sz="1400"/>
            </a:lvl4pPr>
            <a:lvl5pPr marL="2089150" marR="0" indent="-200025">
              <a:buClrTx/>
              <a:buFontTx/>
              <a:defRPr sz="1400"/>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466" name="Lysbildenummer"/>
          <p:cNvSpPr txBox="1"/>
          <p:nvPr>
            <p:ph type="sldNum" sz="quarter" idx="2"/>
          </p:nvPr>
        </p:nvSpPr>
        <p:spPr>
          <a:xfrm>
            <a:off x="914079" y="6304536"/>
            <a:ext cx="127001" cy="127001"/>
          </a:xfrm>
          <a:prstGeom prst="rect">
            <a:avLst/>
          </a:prstGeom>
        </p:spPr>
        <p:txBody>
          <a:bodyPr wrap="none" lIns="0" tIns="0" rIns="0" bIns="0"/>
          <a:lstStyle>
            <a:lvl1pPr defTabSz="457200">
              <a:defRPr sz="800">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1" showMasterPhAnim="1">
  <p:cSld name="1_Standard utforming">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73" name="Titteltekst"/>
          <p:cNvSpPr txBox="1"/>
          <p:nvPr>
            <p:ph type="title"/>
          </p:nvPr>
        </p:nvSpPr>
        <p:spPr>
          <a:xfrm>
            <a:off x="457200" y="90487"/>
            <a:ext cx="8229600" cy="1509713"/>
          </a:xfrm>
          <a:prstGeom prst="rect">
            <a:avLst/>
          </a:prstGeom>
          <a:noFill/>
        </p:spPr>
        <p:txBody>
          <a:bodyPr/>
          <a:lstStyle>
            <a:lvl1pPr marL="39687" indent="-39687" algn="ctr">
              <a:defRPr b="0"/>
            </a:lvl1pPr>
          </a:lstStyle>
          <a:p>
            <a:pPr/>
            <a:r>
              <a:t>Titteltekst</a:t>
            </a:r>
          </a:p>
        </p:txBody>
      </p:sp>
      <p:sp>
        <p:nvSpPr>
          <p:cNvPr id="474" name="Brødtekst nivå én…"/>
          <p:cNvSpPr txBox="1"/>
          <p:nvPr>
            <p:ph type="body" idx="1"/>
          </p:nvPr>
        </p:nvSpPr>
        <p:spPr>
          <a:xfrm>
            <a:off x="457200" y="1600200"/>
            <a:ext cx="8229600" cy="5257800"/>
          </a:xfrm>
          <a:prstGeom prst="rect">
            <a:avLst/>
          </a:prstGeom>
        </p:spPr>
        <p:txBody>
          <a:bodyPr/>
          <a:lstStyle>
            <a:lvl1pPr marL="382587" indent="-342900">
              <a:spcBef>
                <a:spcPts val="700"/>
              </a:spcBef>
              <a:buClr>
                <a:srgbClr val="000000"/>
              </a:buClr>
              <a:buFont typeface="Arial"/>
              <a:defRPr sz="3200"/>
            </a:lvl1pPr>
            <a:lvl2pPr marL="731837">
              <a:spcBef>
                <a:spcPts val="600"/>
              </a:spcBef>
              <a:defRPr sz="2800"/>
            </a:lvl2pPr>
            <a:lvl3pPr marL="1131887">
              <a:spcBef>
                <a:spcPts val="600"/>
              </a:spcBef>
              <a:defRPr sz="2400"/>
            </a:lvl3pPr>
            <a:lvl4pPr marL="1589087">
              <a:spcBef>
                <a:spcPts val="500"/>
              </a:spcBef>
              <a:defRPr sz="2000"/>
            </a:lvl4pPr>
            <a:lvl5pPr>
              <a:spcBef>
                <a:spcPts val="500"/>
              </a:spcBef>
              <a:defRPr sz="2000"/>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475" name="Lysbilde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kopi 1">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84" name="Grupper"/>
          <p:cNvGrpSpPr/>
          <p:nvPr/>
        </p:nvGrpSpPr>
        <p:grpSpPr>
          <a:xfrm>
            <a:off x="0" y="0"/>
            <a:ext cx="900113" cy="6858000"/>
            <a:chOff x="0" y="0"/>
            <a:chExt cx="900112" cy="6858000"/>
          </a:xfrm>
        </p:grpSpPr>
        <p:sp>
          <p:nvSpPr>
            <p:cNvPr id="482" name="Rektangel"/>
            <p:cNvSpPr/>
            <p:nvPr/>
          </p:nvSpPr>
          <p:spPr>
            <a:xfrm>
              <a:off x="0" y="0"/>
              <a:ext cx="900113" cy="6858000"/>
            </a:xfrm>
            <a:prstGeom prst="rect">
              <a:avLst/>
            </a:prstGeom>
            <a:solidFill>
              <a:srgbClr val="79B249"/>
            </a:solidFill>
            <a:ln w="12700" cap="flat">
              <a:noFill/>
              <a:miter lim="400000"/>
            </a:ln>
            <a:effectLst/>
          </p:spPr>
          <p:txBody>
            <a:bodyPr wrap="square" lIns="35718" tIns="35718" rIns="35718" bIns="35718" numCol="1" anchor="ctr">
              <a:noAutofit/>
            </a:bodyPr>
            <a:lstStyle/>
            <a:p>
              <a:pPr marL="40640" marR="40640" defTabSz="910828">
                <a:defRPr sz="2200">
                  <a:uFill>
                    <a:solidFill>
                      <a:srgbClr val="000000"/>
                    </a:solidFill>
                  </a:uFill>
                  <a:latin typeface="+mj-lt"/>
                  <a:ea typeface="+mj-ea"/>
                  <a:cs typeface="+mj-cs"/>
                  <a:sym typeface="Arial"/>
                </a:defRPr>
              </a:pPr>
            </a:p>
          </p:txBody>
        </p:sp>
        <p:sp>
          <p:nvSpPr>
            <p:cNvPr id="483" name="Tekst"/>
            <p:cNvSpPr txBox="1"/>
            <p:nvPr/>
          </p:nvSpPr>
          <p:spPr>
            <a:xfrm>
              <a:off x="0" y="3232751"/>
              <a:ext cx="202404" cy="392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marL="40640" marR="40640" defTabSz="910828">
                <a:buClr>
                  <a:srgbClr val="000000"/>
                </a:buClr>
                <a:buFont typeface="Arial"/>
                <a:defRPr sz="2200">
                  <a:uFill>
                    <a:solidFill>
                      <a:srgbClr val="000000"/>
                    </a:solidFill>
                  </a:uFill>
                  <a:latin typeface="+mj-lt"/>
                  <a:ea typeface="+mj-ea"/>
                  <a:cs typeface="+mj-cs"/>
                  <a:sym typeface="Arial"/>
                </a:defRPr>
              </a:lvl1pPr>
            </a:lstStyle>
            <a:p>
              <a:pPr/>
              <a:r>
                <a:t> </a:t>
              </a:r>
            </a:p>
          </p:txBody>
        </p:sp>
      </p:grpSp>
      <p:sp>
        <p:nvSpPr>
          <p:cNvPr id="485" name="NORGES MILJØ OG BIOVITENSKAPLIGE UNIVERITET (NMBU)"/>
          <p:cNvSpPr txBox="1"/>
          <p:nvPr/>
        </p:nvSpPr>
        <p:spPr>
          <a:xfrm rot="5400000">
            <a:off x="-2108002" y="2495847"/>
            <a:ext cx="4875610" cy="1696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0828">
              <a:spcBef>
                <a:spcPts val="700"/>
              </a:spcBef>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NORGES MILJØ OG BIOVITENSKAPLIGE UNIVERITET (NMBU)</a:t>
            </a:r>
          </a:p>
        </p:txBody>
      </p:sp>
      <p:sp>
        <p:nvSpPr>
          <p:cNvPr id="486" name="www.umb.no"/>
          <p:cNvSpPr txBox="1"/>
          <p:nvPr/>
        </p:nvSpPr>
        <p:spPr>
          <a:xfrm>
            <a:off x="4036218" y="6527601"/>
            <a:ext cx="1902025" cy="22860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spAutoFit/>
          </a:bodyPr>
          <a:lstStyle>
            <a:lvl1pPr marL="40640" marR="40640" algn="ctr" defTabSz="910828">
              <a:spcBef>
                <a:spcPts val="600"/>
              </a:spcBef>
              <a:buClr>
                <a:srgbClr val="929292"/>
              </a:buClr>
              <a:buFont typeface="Tahoma"/>
              <a:defRPr sz="900">
                <a:solidFill>
                  <a:srgbClr val="929292"/>
                </a:solidFill>
                <a:uFill>
                  <a:solidFill>
                    <a:srgbClr val="929292"/>
                  </a:solidFill>
                </a:uFill>
                <a:latin typeface="Tahoma"/>
                <a:ea typeface="Tahoma"/>
                <a:cs typeface="Tahoma"/>
                <a:sym typeface="Tahoma"/>
              </a:defRPr>
            </a:lvl1pPr>
          </a:lstStyle>
          <a:p>
            <a:pPr/>
            <a:r>
              <a:t>www.umb.no</a:t>
            </a:r>
          </a:p>
        </p:txBody>
      </p:sp>
      <p:sp>
        <p:nvSpPr>
          <p:cNvPr id="487" name="Institutt for miljøvitenskap (IMV) Petter D. Jenssen"/>
          <p:cNvSpPr txBox="1"/>
          <p:nvPr/>
        </p:nvSpPr>
        <p:spPr>
          <a:xfrm rot="5400000">
            <a:off x="-1429842" y="2132806"/>
            <a:ext cx="4098728" cy="1696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0828">
              <a:buClr>
                <a:srgbClr val="FFFFFF"/>
              </a:buClr>
              <a:buFont typeface="Tahoma"/>
              <a:defRPr sz="1100">
                <a:uFill>
                  <a:solidFill>
                    <a:srgbClr val="FFFFFF"/>
                  </a:solidFill>
                </a:uFill>
                <a:latin typeface="Tahoma"/>
                <a:ea typeface="Tahoma"/>
                <a:cs typeface="Tahoma"/>
                <a:sym typeface="Tahoma"/>
              </a:defRPr>
            </a:lvl1pPr>
          </a:lstStyle>
          <a:p>
            <a:pPr/>
            <a:r>
              <a:t>Institutt for miljøvitenskap (IMV) Petter D. Jenssen</a:t>
            </a:r>
          </a:p>
        </p:txBody>
      </p:sp>
      <p:pic>
        <p:nvPicPr>
          <p:cNvPr id="488" name="Skjermbilde 2014-03-02 kl. 11.00.58.jpg" descr="Skjermbilde 2014-03-02 kl. 11.00.58.jpg"/>
          <p:cNvPicPr>
            <a:picLocks noChangeAspect="1"/>
          </p:cNvPicPr>
          <p:nvPr/>
        </p:nvPicPr>
        <p:blipFill>
          <a:blip r:embed="rId3">
            <a:extLst/>
          </a:blip>
          <a:stretch>
            <a:fillRect/>
          </a:stretch>
        </p:blipFill>
        <p:spPr>
          <a:xfrm rot="21578284">
            <a:off x="57813" y="5943607"/>
            <a:ext cx="776883" cy="687733"/>
          </a:xfrm>
          <a:prstGeom prst="rect">
            <a:avLst/>
          </a:prstGeom>
          <a:ln w="3175"/>
        </p:spPr>
      </p:pic>
      <p:sp>
        <p:nvSpPr>
          <p:cNvPr id="489" name="Titteltekst"/>
          <p:cNvSpPr txBox="1"/>
          <p:nvPr>
            <p:ph type="title"/>
          </p:nvPr>
        </p:nvSpPr>
        <p:spPr>
          <a:xfrm>
            <a:off x="1466850" y="0"/>
            <a:ext cx="7105651" cy="1133475"/>
          </a:xfrm>
          <a:prstGeom prst="rect">
            <a:avLst/>
          </a:prstGeom>
          <a:noFill/>
        </p:spPr>
        <p:txBody>
          <a:bodyPr lIns="35718" tIns="35718" rIns="35718" bIns="35718" anchor="b"/>
          <a:lstStyle>
            <a:lvl1pPr marL="40640" marR="40640" indent="0" defTabSz="910828">
              <a:defRPr b="0" sz="2200">
                <a:solidFill>
                  <a:srgbClr val="79B249"/>
                </a:solidFill>
                <a:uFill>
                  <a:solidFill>
                    <a:srgbClr val="79B249"/>
                  </a:solidFill>
                </a:uFill>
                <a:latin typeface="Tahoma"/>
                <a:ea typeface="Tahoma"/>
                <a:cs typeface="Tahoma"/>
                <a:sym typeface="Tahoma"/>
              </a:defRPr>
            </a:lvl1pPr>
          </a:lstStyle>
          <a:p>
            <a:pPr/>
            <a:r>
              <a:t>Titteltekst</a:t>
            </a:r>
          </a:p>
        </p:txBody>
      </p:sp>
      <p:sp>
        <p:nvSpPr>
          <p:cNvPr id="490" name="Brødtekst nivå én…"/>
          <p:cNvSpPr txBox="1"/>
          <p:nvPr>
            <p:ph type="body" idx="1"/>
          </p:nvPr>
        </p:nvSpPr>
        <p:spPr>
          <a:xfrm>
            <a:off x="1952625" y="1328737"/>
            <a:ext cx="7089775" cy="5541964"/>
          </a:xfrm>
          <a:prstGeom prst="rect">
            <a:avLst/>
          </a:prstGeom>
        </p:spPr>
        <p:txBody>
          <a:bodyPr lIns="0" tIns="0" rIns="0" bIns="0"/>
          <a:lstStyle>
            <a:lvl1pPr marL="184716" marR="0" indent="-184716" defTabSz="910828">
              <a:lnSpc>
                <a:spcPct val="104999"/>
              </a:lnSpc>
              <a:spcBef>
                <a:spcPts val="400"/>
              </a:spcBef>
              <a:buClr>
                <a:srgbClr val="79B249"/>
              </a:buClr>
              <a:buSzPct val="90000"/>
              <a:buChar char=""/>
              <a:defRPr sz="1800">
                <a:solidFill>
                  <a:srgbClr val="515151"/>
                </a:solidFill>
                <a:uFill>
                  <a:solidFill>
                    <a:srgbClr val="515151"/>
                  </a:solidFill>
                </a:uFill>
                <a:latin typeface="Tahoma"/>
                <a:ea typeface="Tahoma"/>
                <a:cs typeface="Tahoma"/>
                <a:sym typeface="Tahoma"/>
              </a:defRPr>
            </a:lvl1pPr>
            <a:lvl2pPr marL="501423" marR="0" indent="-163285" defTabSz="910828">
              <a:lnSpc>
                <a:spcPct val="104999"/>
              </a:lnSpc>
              <a:spcBef>
                <a:spcPts val="400"/>
              </a:spcBef>
              <a:buClrTx/>
              <a:buFontTx/>
              <a:defRPr sz="1800">
                <a:solidFill>
                  <a:srgbClr val="515151"/>
                </a:solidFill>
                <a:uFill>
                  <a:solidFill>
                    <a:srgbClr val="515151"/>
                  </a:solidFill>
                </a:uFill>
                <a:latin typeface="Tahoma"/>
                <a:ea typeface="Tahoma"/>
                <a:cs typeface="Tahoma"/>
                <a:sym typeface="Tahoma"/>
              </a:defRPr>
            </a:lvl2pPr>
            <a:lvl3pPr marL="929594" marR="0" indent="-146957" defTabSz="910828">
              <a:lnSpc>
                <a:spcPct val="104999"/>
              </a:lnSpc>
              <a:spcBef>
                <a:spcPts val="400"/>
              </a:spcBef>
              <a:buClrTx/>
              <a:buFontTx/>
              <a:defRPr sz="1800">
                <a:solidFill>
                  <a:srgbClr val="515151"/>
                </a:solidFill>
                <a:uFill>
                  <a:solidFill>
                    <a:srgbClr val="515151"/>
                  </a:solidFill>
                </a:uFill>
                <a:latin typeface="Tahoma"/>
                <a:ea typeface="Tahoma"/>
                <a:cs typeface="Tahoma"/>
                <a:sym typeface="Tahoma"/>
              </a:defRPr>
            </a:lvl3pPr>
            <a:lvl4pPr marL="1348694" marR="0" indent="-146957" defTabSz="910828">
              <a:lnSpc>
                <a:spcPct val="104999"/>
              </a:lnSpc>
              <a:spcBef>
                <a:spcPts val="400"/>
              </a:spcBef>
              <a:buClrTx/>
              <a:buFontTx/>
              <a:defRPr sz="1800">
                <a:solidFill>
                  <a:srgbClr val="515151"/>
                </a:solidFill>
                <a:uFill>
                  <a:solidFill>
                    <a:srgbClr val="515151"/>
                  </a:solidFill>
                </a:uFill>
                <a:latin typeface="Tahoma"/>
                <a:ea typeface="Tahoma"/>
                <a:cs typeface="Tahoma"/>
                <a:sym typeface="Tahoma"/>
              </a:defRPr>
            </a:lvl4pPr>
            <a:lvl5pPr marL="1767794" marR="0" indent="-146957" defTabSz="910828">
              <a:lnSpc>
                <a:spcPct val="104999"/>
              </a:lnSpc>
              <a:spcBef>
                <a:spcPts val="400"/>
              </a:spcBef>
              <a:buClrTx/>
              <a:buFontTx/>
              <a:defRPr sz="18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491" name="Lysbildenummer"/>
          <p:cNvSpPr txBox="1"/>
          <p:nvPr>
            <p:ph type="sldNum" sz="quarter" idx="2"/>
          </p:nvPr>
        </p:nvSpPr>
        <p:spPr>
          <a:xfrm>
            <a:off x="343747" y="5563195"/>
            <a:ext cx="216860" cy="211138"/>
          </a:xfrm>
          <a:prstGeom prst="rect">
            <a:avLst/>
          </a:prstGeom>
        </p:spPr>
        <p:txBody>
          <a:bodyPr lIns="35718" tIns="35718" rIns="35718" bIns="35718"/>
          <a:lstStyle>
            <a:lvl1pPr defTabSz="455414">
              <a:defRPr sz="9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8" name="Titteltekst"/>
          <p:cNvSpPr txBox="1"/>
          <p:nvPr>
            <p:ph type="title"/>
          </p:nvPr>
        </p:nvSpPr>
        <p:spPr>
          <a:xfrm>
            <a:off x="1466850" y="0"/>
            <a:ext cx="7105650" cy="1133475"/>
          </a:xfrm>
          <a:prstGeom prst="rect">
            <a:avLst/>
          </a:prstGeom>
          <a:noFill/>
        </p:spPr>
        <p:txBody>
          <a:bodyPr anchor="b"/>
          <a:lstStyle>
            <a:lvl1pPr marL="0" indent="0">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499"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88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500"/>
              </a:spcBef>
              <a:buClrTx/>
              <a:buFontTx/>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500"/>
              </a:spcBef>
              <a:buClrTx/>
              <a:buFontTx/>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500"/>
              </a:spcBef>
              <a:buClrTx/>
              <a:buFontTx/>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500"/>
              </a:spcBef>
              <a:buClrTx/>
              <a:buFontTx/>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500" name="Lysbildenummer"/>
          <p:cNvSpPr txBox="1"/>
          <p:nvPr>
            <p:ph type="sldNum" sz="quarter" idx="2"/>
          </p:nvPr>
        </p:nvSpPr>
        <p:spPr>
          <a:xfrm>
            <a:off x="316644" y="5562600"/>
            <a:ext cx="266825" cy="266700"/>
          </a:xfrm>
          <a:prstGeom prst="rect">
            <a:avLst/>
          </a:prstGeom>
        </p:spPr>
        <p:txBody>
          <a:bodyPr/>
          <a:lstStyle>
            <a:lvl1pPr defTabSz="457200">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7" name="Lysbildenummer"/>
          <p:cNvSpPr txBox="1"/>
          <p:nvPr>
            <p:ph type="sldNum" sz="quarter" idx="2"/>
          </p:nvPr>
        </p:nvSpPr>
        <p:spPr>
          <a:xfrm>
            <a:off x="317437" y="5626100"/>
            <a:ext cx="266826" cy="266700"/>
          </a:xfrm>
          <a:prstGeom prst="rect">
            <a:avLst/>
          </a:prstGeom>
        </p:spPr>
        <p:txBody>
          <a:bodyPr/>
          <a:lstStyle>
            <a:lvl1pPr>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07" name="Titteltekst"/>
          <p:cNvSpPr txBox="1"/>
          <p:nvPr>
            <p:ph type="title"/>
          </p:nvPr>
        </p:nvSpPr>
        <p:spPr>
          <a:xfrm>
            <a:off x="1466850" y="0"/>
            <a:ext cx="7105650" cy="1133475"/>
          </a:xfrm>
          <a:prstGeom prst="rect">
            <a:avLst/>
          </a:prstGeom>
          <a:noFill/>
        </p:spPr>
        <p:txBody>
          <a:bodyPr anchor="b"/>
          <a:lstStyle>
            <a:lvl1pPr marL="39687" indent="-39687">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508"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89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509" name="Lysbildenummer"/>
          <p:cNvSpPr txBox="1"/>
          <p:nvPr>
            <p:ph type="sldNum" sz="quarter" idx="2"/>
          </p:nvPr>
        </p:nvSpPr>
        <p:spPr>
          <a:xfrm>
            <a:off x="317437" y="5562600"/>
            <a:ext cx="266826" cy="266700"/>
          </a:xfrm>
          <a:prstGeom prst="rect">
            <a:avLst/>
          </a:prstGeom>
        </p:spPr>
        <p:txBody>
          <a:bodyPr/>
          <a:lstStyle>
            <a:lvl1pPr>
              <a:defRPr b="1" sz="1100">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type="tx" showMasterSp="1" showMasterPhAnim="1">
  <p:cSld name="Standard utforming copy 3">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16" name="Titteltekst"/>
          <p:cNvSpPr txBox="1"/>
          <p:nvPr>
            <p:ph type="title"/>
          </p:nvPr>
        </p:nvSpPr>
        <p:spPr>
          <a:xfrm>
            <a:off x="457200" y="92074"/>
            <a:ext cx="8229600" cy="1508126"/>
          </a:xfrm>
          <a:prstGeom prst="rect">
            <a:avLst/>
          </a:prstGeom>
          <a:noFill/>
        </p:spPr>
        <p:txBody>
          <a:bodyPr/>
          <a:lstStyle>
            <a:lvl1pPr marL="40639" indent="0" algn="ctr">
              <a:defRPr b="0"/>
            </a:lvl1pPr>
          </a:lstStyle>
          <a:p>
            <a:pPr/>
            <a:r>
              <a:t>Titteltekst</a:t>
            </a:r>
          </a:p>
        </p:txBody>
      </p:sp>
      <p:sp>
        <p:nvSpPr>
          <p:cNvPr id="517" name="Brødtekst nivå én…"/>
          <p:cNvSpPr txBox="1"/>
          <p:nvPr>
            <p:ph type="body" idx="1"/>
          </p:nvPr>
        </p:nvSpPr>
        <p:spPr>
          <a:xfrm>
            <a:off x="457200" y="1600200"/>
            <a:ext cx="8229600" cy="5257800"/>
          </a:xfrm>
          <a:prstGeom prst="rect">
            <a:avLst/>
          </a:prstGeom>
        </p:spPr>
        <p:txBody>
          <a:bodyPr/>
          <a:lstStyle>
            <a:lvl1pPr marL="383540" indent="-342900">
              <a:spcBef>
                <a:spcPts val="700"/>
              </a:spcBef>
              <a:defRPr sz="3200"/>
            </a:lvl1pPr>
            <a:lvl2pPr marL="783590">
              <a:spcBef>
                <a:spcPts val="600"/>
              </a:spcBef>
              <a:buClrTx/>
              <a:buFontTx/>
              <a:defRPr sz="2800"/>
            </a:lvl2pPr>
            <a:lvl3pPr marL="1183639">
              <a:spcBef>
                <a:spcPts val="500"/>
              </a:spcBef>
              <a:buClrTx/>
              <a:buFontTx/>
              <a:defRPr sz="2400"/>
            </a:lvl3pPr>
            <a:lvl4pPr marL="1640839">
              <a:spcBef>
                <a:spcPts val="400"/>
              </a:spcBef>
              <a:buClrTx/>
              <a:buFontTx/>
              <a:defRPr sz="2000"/>
            </a:lvl4pPr>
            <a:lvl5pPr marL="2098039">
              <a:spcBef>
                <a:spcPts val="400"/>
              </a:spcBef>
              <a:buClrTx/>
              <a:buFontTx/>
              <a:defRPr sz="2000"/>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518" name="Lysbildenummer"/>
          <p:cNvSpPr txBox="1"/>
          <p:nvPr>
            <p:ph type="sldNum" sz="quarter" idx="2"/>
          </p:nvPr>
        </p:nvSpPr>
        <p:spPr>
          <a:xfrm>
            <a:off x="7463966" y="6245225"/>
            <a:ext cx="312068" cy="298984"/>
          </a:xfrm>
          <a:prstGeom prst="rect">
            <a:avLst/>
          </a:prstGeom>
        </p:spPr>
        <p:txBody>
          <a:bodyPr/>
          <a:lstStyle>
            <a:lvl1pPr defTabSz="457200"/>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527" name="Grupper"/>
          <p:cNvGrpSpPr/>
          <p:nvPr/>
        </p:nvGrpSpPr>
        <p:grpSpPr>
          <a:xfrm>
            <a:off x="-1" y="0"/>
            <a:ext cx="900114" cy="6858000"/>
            <a:chOff x="0" y="0"/>
            <a:chExt cx="900112" cy="6858000"/>
          </a:xfrm>
        </p:grpSpPr>
        <p:sp>
          <p:nvSpPr>
            <p:cNvPr id="525"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526" name="Tekst"/>
            <p:cNvSpPr txBox="1"/>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528" name="NORGES MILJØ OG BIOVITENSKAPLIGE UNIVERITET (NMBU)"/>
          <p:cNvSpPr txBox="1"/>
          <p:nvPr/>
        </p:nvSpPr>
        <p:spPr>
          <a:xfrm rot="5400000">
            <a:off x="-2108994" y="24892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NORGES MILJØ OG BIOVITENSKAPLIGE UNIVERITET (NMBU)</a:t>
            </a:r>
          </a:p>
        </p:txBody>
      </p:sp>
      <p:sp>
        <p:nvSpPr>
          <p:cNvPr id="529" name="www.umb.no"/>
          <p:cNvSpPr txBox="1"/>
          <p:nvPr/>
        </p:nvSpPr>
        <p:spPr>
          <a:xfrm>
            <a:off x="4038600" y="6527800"/>
            <a:ext cx="1905000" cy="26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530" name="Institutt for miljøvitenskap (IMV) Petter D. Jenssen"/>
          <p:cNvSpPr txBox="1"/>
          <p:nvPr/>
        </p:nvSpPr>
        <p:spPr>
          <a:xfrm rot="5400000">
            <a:off x="-1431925" y="2130425"/>
            <a:ext cx="41021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Tahoma"/>
              <a:defRPr>
                <a:uFill>
                  <a:solidFill>
                    <a:srgbClr val="FFFFFF"/>
                  </a:solidFill>
                </a:uFill>
                <a:latin typeface="Tahoma"/>
                <a:ea typeface="Tahoma"/>
                <a:cs typeface="Tahoma"/>
                <a:sym typeface="Tahoma"/>
              </a:defRPr>
            </a:lvl1pPr>
          </a:lstStyle>
          <a:p>
            <a:pPr/>
            <a:r>
              <a:t>Institutt for miljøvitenskap (IMV) Petter D. Jenssen</a:t>
            </a:r>
          </a:p>
        </p:txBody>
      </p:sp>
      <p:pic>
        <p:nvPicPr>
          <p:cNvPr id="531" name="Skjermbilde 2014-03-02 kl. 11.00.58.jpg" descr="Skjermbilde 2014-03-02 kl. 11.00.58.jpg"/>
          <p:cNvPicPr>
            <a:picLocks noChangeAspect="1"/>
          </p:cNvPicPr>
          <p:nvPr/>
        </p:nvPicPr>
        <p:blipFill>
          <a:blip r:embed="rId3">
            <a:extLst/>
          </a:blip>
          <a:stretch>
            <a:fillRect/>
          </a:stretch>
        </p:blipFill>
        <p:spPr>
          <a:xfrm rot="21578284">
            <a:off x="57806" y="5943600"/>
            <a:ext cx="774701" cy="685800"/>
          </a:xfrm>
          <a:prstGeom prst="rect">
            <a:avLst/>
          </a:prstGeom>
          <a:ln w="12700"/>
        </p:spPr>
      </p:pic>
      <p:sp>
        <p:nvSpPr>
          <p:cNvPr id="532" name="Titteltekst"/>
          <p:cNvSpPr txBox="1"/>
          <p:nvPr>
            <p:ph type="title"/>
          </p:nvPr>
        </p:nvSpPr>
        <p:spPr>
          <a:xfrm>
            <a:off x="1466850" y="0"/>
            <a:ext cx="7105650" cy="1133475"/>
          </a:xfrm>
          <a:prstGeom prst="rect">
            <a:avLst/>
          </a:prstGeom>
          <a:noFill/>
        </p:spPr>
        <p:txBody>
          <a:bodyPr anchor="b"/>
          <a:lstStyle>
            <a:lvl1pPr marL="40639" indent="0">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533" name="Brødtekst nivå én…"/>
          <p:cNvSpPr txBox="1"/>
          <p:nvPr>
            <p:ph type="body" idx="1"/>
          </p:nvPr>
        </p:nvSpPr>
        <p:spPr>
          <a:xfrm>
            <a:off x="1952625" y="1328737"/>
            <a:ext cx="7089775" cy="5541963"/>
          </a:xfrm>
          <a:prstGeom prst="rect">
            <a:avLst/>
          </a:prstGeom>
        </p:spPr>
        <p:txBody>
          <a:bodyPr lIns="0" tIns="0" rIns="0" bIns="0"/>
          <a:lstStyle>
            <a:lvl1pPr marL="287337" marR="0" indent="-287337">
              <a:lnSpc>
                <a:spcPct val="104999"/>
              </a:lnSpc>
              <a:spcBef>
                <a:spcPts val="500"/>
              </a:spcBef>
              <a:buClr>
                <a:srgbClr val="79B249"/>
              </a:buClr>
              <a:buSzPct val="90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534" name="Lysbildenummer"/>
          <p:cNvSpPr txBox="1"/>
          <p:nvPr>
            <p:ph type="sldNum" sz="quarter" idx="2"/>
          </p:nvPr>
        </p:nvSpPr>
        <p:spPr>
          <a:xfrm>
            <a:off x="318231" y="5562600"/>
            <a:ext cx="266825" cy="266700"/>
          </a:xfrm>
          <a:prstGeom prst="rect">
            <a:avLst/>
          </a:prstGeom>
        </p:spPr>
        <p:txBody>
          <a:bodyPr/>
          <a:lstStyle>
            <a:lvl1pPr defTabSz="457200">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kopi 7">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543" name="Grupper"/>
          <p:cNvGrpSpPr/>
          <p:nvPr/>
        </p:nvGrpSpPr>
        <p:grpSpPr>
          <a:xfrm>
            <a:off x="-1" y="0"/>
            <a:ext cx="900114" cy="6858000"/>
            <a:chOff x="0" y="0"/>
            <a:chExt cx="900112" cy="6858000"/>
          </a:xfrm>
        </p:grpSpPr>
        <p:sp>
          <p:nvSpPr>
            <p:cNvPr id="541"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542" name="Tekst"/>
            <p:cNvSpPr/>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544" name="NORGES MILJØ OG BIOVITENSKAPLIGE UNIVERITET (NMBU)"/>
          <p:cNvSpPr/>
          <p:nvPr/>
        </p:nvSpPr>
        <p:spPr>
          <a:xfrm rot="5400000">
            <a:off x="-2108994" y="24892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NORGES MILJØ OG BIOVITENSKAPLIGE UNIVERITET (NMBU)</a:t>
            </a:r>
          </a:p>
        </p:txBody>
      </p:sp>
      <p:sp>
        <p:nvSpPr>
          <p:cNvPr id="545" name="www.umb.no"/>
          <p:cNvSpPr/>
          <p:nvPr/>
        </p:nvSpPr>
        <p:spPr>
          <a:xfrm>
            <a:off x="4038600" y="6527800"/>
            <a:ext cx="1905000" cy="26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546" name="Institutt for miljøvitenskap (IMV) Petter D. Jenssen"/>
          <p:cNvSpPr/>
          <p:nvPr/>
        </p:nvSpPr>
        <p:spPr>
          <a:xfrm rot="5400000">
            <a:off x="-1431925" y="2130425"/>
            <a:ext cx="41021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Tahoma"/>
              <a:defRPr>
                <a:uFill>
                  <a:solidFill>
                    <a:srgbClr val="FFFFFF"/>
                  </a:solidFill>
                </a:uFill>
                <a:latin typeface="Tahoma"/>
                <a:ea typeface="Tahoma"/>
                <a:cs typeface="Tahoma"/>
                <a:sym typeface="Tahoma"/>
              </a:defRPr>
            </a:lvl1pPr>
          </a:lstStyle>
          <a:p>
            <a:pPr/>
            <a:r>
              <a:t>Institutt for miljøvitenskap (IMV) Petter D. Jenssen</a:t>
            </a:r>
          </a:p>
        </p:txBody>
      </p:sp>
      <p:pic>
        <p:nvPicPr>
          <p:cNvPr id="547" name="Skjermbilde 2014-03-02 kl. 11.00.58.jpg" descr="Skjermbilde 2014-03-02 kl. 11.00.58.jpg"/>
          <p:cNvPicPr>
            <a:picLocks noChangeAspect="1"/>
          </p:cNvPicPr>
          <p:nvPr/>
        </p:nvPicPr>
        <p:blipFill>
          <a:blip r:embed="rId3">
            <a:extLst/>
          </a:blip>
          <a:stretch>
            <a:fillRect/>
          </a:stretch>
        </p:blipFill>
        <p:spPr>
          <a:xfrm rot="21578284">
            <a:off x="57806" y="5943600"/>
            <a:ext cx="774701" cy="685800"/>
          </a:xfrm>
          <a:prstGeom prst="rect">
            <a:avLst/>
          </a:prstGeom>
          <a:ln w="12700"/>
        </p:spPr>
      </p:pic>
      <p:sp>
        <p:nvSpPr>
          <p:cNvPr id="548" name="Titteltekst"/>
          <p:cNvSpPr txBox="1"/>
          <p:nvPr>
            <p:ph type="title"/>
          </p:nvPr>
        </p:nvSpPr>
        <p:spPr>
          <a:xfrm>
            <a:off x="1466850" y="0"/>
            <a:ext cx="7105650" cy="1133475"/>
          </a:xfrm>
          <a:prstGeom prst="rect">
            <a:avLst/>
          </a:prstGeom>
          <a:noFill/>
        </p:spPr>
        <p:txBody>
          <a:bodyPr anchor="b"/>
          <a:lstStyle>
            <a:lvl1pPr marL="40639" indent="0">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549" name="Brødtekst nivå én…"/>
          <p:cNvSpPr txBox="1"/>
          <p:nvPr>
            <p:ph type="body" idx="1"/>
          </p:nvPr>
        </p:nvSpPr>
        <p:spPr>
          <a:xfrm>
            <a:off x="1952625" y="1328737"/>
            <a:ext cx="7089775" cy="5541963"/>
          </a:xfrm>
          <a:prstGeom prst="rect">
            <a:avLst/>
          </a:prstGeom>
        </p:spPr>
        <p:txBody>
          <a:bodyPr lIns="0" tIns="0" rIns="0" bIns="0"/>
          <a:lstStyle>
            <a:lvl1pPr marL="287337" marR="0" indent="-287337">
              <a:lnSpc>
                <a:spcPct val="104999"/>
              </a:lnSpc>
              <a:spcBef>
                <a:spcPts val="500"/>
              </a:spcBef>
              <a:buClr>
                <a:srgbClr val="79B249"/>
              </a:buClr>
              <a:buSzPct val="90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400"/>
              </a:spcBef>
              <a:buClrTx/>
              <a:buFontTx/>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550" name="Lysbildenummer"/>
          <p:cNvSpPr txBox="1"/>
          <p:nvPr>
            <p:ph type="sldNum" sz="quarter" idx="2"/>
          </p:nvPr>
        </p:nvSpPr>
        <p:spPr>
          <a:xfrm>
            <a:off x="318231" y="5562600"/>
            <a:ext cx="266825" cy="266700"/>
          </a:xfrm>
          <a:prstGeom prst="rect">
            <a:avLst/>
          </a:prstGeom>
        </p:spPr>
        <p:txBody>
          <a:bodyPr/>
          <a:lstStyle>
            <a:lvl1pPr defTabSz="457200">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type="tx" showMasterSp="1" showMasterPhAnim="1">
  <p:cSld name="2_Blank Presentation kopi">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57" name="Titteltekst"/>
          <p:cNvSpPr txBox="1"/>
          <p:nvPr>
            <p:ph type="title"/>
          </p:nvPr>
        </p:nvSpPr>
        <p:spPr>
          <a:xfrm>
            <a:off x="1466850" y="0"/>
            <a:ext cx="7105650" cy="1133475"/>
          </a:xfrm>
          <a:prstGeom prst="rect">
            <a:avLst/>
          </a:prstGeom>
          <a:noFill/>
        </p:spPr>
        <p:txBody>
          <a:bodyPr anchor="b"/>
          <a:lstStyle>
            <a:lvl1pPr marL="39687" indent="-39687">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558"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89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559" name="Lysbildenummer"/>
          <p:cNvSpPr txBox="1"/>
          <p:nvPr>
            <p:ph type="sldNum" sz="quarter" idx="2"/>
          </p:nvPr>
        </p:nvSpPr>
        <p:spPr>
          <a:xfrm>
            <a:off x="317437" y="5562600"/>
            <a:ext cx="266826" cy="266700"/>
          </a:xfrm>
          <a:prstGeom prst="rect">
            <a:avLst/>
          </a:prstGeom>
        </p:spPr>
        <p:txBody>
          <a:bodyPr/>
          <a:lstStyle>
            <a:lvl1pPr>
              <a:defRPr b="1" sz="1100">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type="tx" showMasterSp="1" showMasterPhAnim="1">
  <p:cSld name="4_Blank Presenta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6" name="Titteltekst"/>
          <p:cNvSpPr txBox="1"/>
          <p:nvPr>
            <p:ph type="title"/>
          </p:nvPr>
        </p:nvSpPr>
        <p:spPr>
          <a:xfrm>
            <a:off x="1466850" y="0"/>
            <a:ext cx="7105650" cy="1133475"/>
          </a:xfrm>
          <a:prstGeom prst="rect">
            <a:avLst/>
          </a:prstGeom>
          <a:noFill/>
        </p:spPr>
        <p:txBody>
          <a:bodyPr anchor="b"/>
          <a:lstStyle>
            <a:lvl1pPr marL="0" indent="0">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567"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88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568" name="Lysbildenummer"/>
          <p:cNvSpPr txBox="1"/>
          <p:nvPr>
            <p:ph type="sldNum" sz="quarter" idx="2"/>
          </p:nvPr>
        </p:nvSpPr>
        <p:spPr>
          <a:xfrm>
            <a:off x="316644" y="5562600"/>
            <a:ext cx="266825" cy="266700"/>
          </a:xfrm>
          <a:prstGeom prst="rect">
            <a:avLst/>
          </a:prstGeom>
        </p:spPr>
        <p:txBody>
          <a:bodyPr/>
          <a:lstStyle>
            <a:lvl1pPr>
              <a:defRPr b="1" sz="1100">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3">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4" name="Titteltekst"/>
          <p:cNvSpPr txBox="1"/>
          <p:nvPr>
            <p:ph type="title"/>
          </p:nvPr>
        </p:nvSpPr>
        <p:spPr>
          <a:xfrm>
            <a:off x="1466850" y="0"/>
            <a:ext cx="7105650" cy="1133475"/>
          </a:xfrm>
          <a:prstGeom prst="rect">
            <a:avLst/>
          </a:prstGeom>
          <a:noFill/>
        </p:spPr>
        <p:txBody>
          <a:bodyPr anchor="b"/>
          <a:lstStyle>
            <a:lvl1pPr marL="39687" indent="-39687">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55"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89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56" name="Lysbildenummer"/>
          <p:cNvSpPr txBox="1"/>
          <p:nvPr>
            <p:ph type="sldNum" sz="quarter" idx="2"/>
          </p:nvPr>
        </p:nvSpPr>
        <p:spPr>
          <a:xfrm>
            <a:off x="317437" y="5562600"/>
            <a:ext cx="266826" cy="266700"/>
          </a:xfrm>
          <a:prstGeom prst="rect">
            <a:avLst/>
          </a:prstGeom>
        </p:spPr>
        <p:txBody>
          <a:bodyPr/>
          <a:lstStyle>
            <a:lvl1pPr>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1">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3" name="Titteltekst"/>
          <p:cNvSpPr txBox="1"/>
          <p:nvPr>
            <p:ph type="title"/>
          </p:nvPr>
        </p:nvSpPr>
        <p:spPr>
          <a:xfrm>
            <a:off x="1466850" y="0"/>
            <a:ext cx="7105650" cy="1133475"/>
          </a:xfrm>
          <a:prstGeom prst="rect">
            <a:avLst/>
          </a:prstGeom>
          <a:noFill/>
        </p:spPr>
        <p:txBody>
          <a:bodyPr anchor="b"/>
          <a:lstStyle>
            <a:lvl1pPr marL="39687" indent="-39687">
              <a:defRPr b="0" sz="2400">
                <a:solidFill>
                  <a:srgbClr val="79B249"/>
                </a:solidFill>
                <a:uFill>
                  <a:solidFill>
                    <a:srgbClr val="79B249"/>
                  </a:solidFill>
                </a:uFill>
                <a:latin typeface="Tahoma"/>
                <a:ea typeface="Tahoma"/>
                <a:cs typeface="Tahoma"/>
                <a:sym typeface="Tahoma"/>
              </a:defRPr>
            </a:lvl1pPr>
          </a:lstStyle>
          <a:p>
            <a:pPr/>
            <a:r>
              <a:t>Titteltekst</a:t>
            </a:r>
          </a:p>
        </p:txBody>
      </p:sp>
      <p:sp>
        <p:nvSpPr>
          <p:cNvPr id="64" name="Brødtekst nivå én…"/>
          <p:cNvSpPr txBox="1"/>
          <p:nvPr>
            <p:ph type="body" idx="1"/>
          </p:nvPr>
        </p:nvSpPr>
        <p:spPr>
          <a:xfrm>
            <a:off x="1520825" y="1316037"/>
            <a:ext cx="7089775" cy="5541963"/>
          </a:xfrm>
          <a:prstGeom prst="rect">
            <a:avLst/>
          </a:prstGeom>
        </p:spPr>
        <p:txBody>
          <a:bodyPr lIns="0" tIns="0" rIns="0" bIns="0"/>
          <a:lstStyle>
            <a:lvl1pPr marL="287337" marR="0" indent="-287337">
              <a:lnSpc>
                <a:spcPct val="104999"/>
              </a:lnSpc>
              <a:spcBef>
                <a:spcPts val="500"/>
              </a:spcBef>
              <a:buClr>
                <a:srgbClr val="79B249"/>
              </a:buClr>
              <a:buSzPct val="89000"/>
              <a:buChar char=""/>
              <a:defRPr sz="2100">
                <a:solidFill>
                  <a:srgbClr val="515151"/>
                </a:solidFill>
                <a:uFill>
                  <a:solidFill>
                    <a:srgbClr val="515151"/>
                  </a:solidFill>
                </a:uFill>
                <a:latin typeface="Tahoma"/>
                <a:ea typeface="Tahoma"/>
                <a:cs typeface="Tahoma"/>
                <a:sym typeface="Tahoma"/>
              </a:defRPr>
            </a:lvl1pPr>
            <a:lvl2pPr marL="592137" marR="0" indent="-25400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2pPr>
            <a:lvl3pPr marL="10112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3pPr>
            <a:lvl4pPr marL="14303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4pPr>
            <a:lvl5pPr marL="1849437" marR="0">
              <a:lnSpc>
                <a:spcPct val="104999"/>
              </a:lnSpc>
              <a:spcBef>
                <a:spcPts val="500"/>
              </a:spcBef>
              <a:buClr>
                <a:srgbClr val="515151"/>
              </a:buClr>
              <a:buFont typeface="Tahoma"/>
              <a:defRPr sz="2000">
                <a:solidFill>
                  <a:srgbClr val="515151"/>
                </a:solidFill>
                <a:uFill>
                  <a:solidFill>
                    <a:srgbClr val="515151"/>
                  </a:solidFill>
                </a:uFill>
                <a:latin typeface="Tahoma"/>
                <a:ea typeface="Tahoma"/>
                <a:cs typeface="Tahoma"/>
                <a:sym typeface="Tahoma"/>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65" name="Lysbildenummer"/>
          <p:cNvSpPr txBox="1"/>
          <p:nvPr>
            <p:ph type="sldNum" sz="quarter" idx="2"/>
          </p:nvPr>
        </p:nvSpPr>
        <p:spPr>
          <a:xfrm>
            <a:off x="317437" y="5562600"/>
            <a:ext cx="266826" cy="266700"/>
          </a:xfrm>
          <a:prstGeom prst="rect">
            <a:avLst/>
          </a:prstGeom>
        </p:spPr>
        <p:txBody>
          <a:bodyPr/>
          <a:lstStyle>
            <a:lvl1pPr>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2" name="Lysbildenummer"/>
          <p:cNvSpPr txBox="1"/>
          <p:nvPr>
            <p:ph type="sldNum" sz="quarter" idx="2"/>
          </p:nvPr>
        </p:nvSpPr>
        <p:spPr>
          <a:xfrm>
            <a:off x="317437" y="5626100"/>
            <a:ext cx="266826" cy="266700"/>
          </a:xfrm>
          <a:prstGeom prst="rect">
            <a:avLst/>
          </a:prstGeom>
        </p:spPr>
        <p:txBody>
          <a:bodyPr/>
          <a:lstStyle>
            <a:lvl1pPr>
              <a:defRPr sz="1100">
                <a:solidFill>
                  <a:srgbClr val="FFFFFF"/>
                </a:solidFill>
                <a:uFill>
                  <a:solidFill>
                    <a:srgbClr val="FFFFFF"/>
                  </a:solidFill>
                </a:u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1_Title &amp; Bullets">
    <p:spTree>
      <p:nvGrpSpPr>
        <p:cNvPr id="1" name=""/>
        <p:cNvGrpSpPr/>
        <p:nvPr/>
      </p:nvGrpSpPr>
      <p:grpSpPr>
        <a:xfrm>
          <a:off x="0" y="0"/>
          <a:ext cx="0" cy="0"/>
          <a:chOff x="0" y="0"/>
          <a:chExt cx="0" cy="0"/>
        </a:xfrm>
      </p:grpSpPr>
      <p:sp>
        <p:nvSpPr>
          <p:cNvPr id="79" name="Titteltekst"/>
          <p:cNvSpPr txBox="1"/>
          <p:nvPr>
            <p:ph type="title"/>
          </p:nvPr>
        </p:nvSpPr>
        <p:spPr>
          <a:xfrm>
            <a:off x="685800" y="381000"/>
            <a:ext cx="7772400" cy="1600200"/>
          </a:xfrm>
          <a:prstGeom prst="rect">
            <a:avLst/>
          </a:prstGeom>
          <a:noFill/>
        </p:spPr>
        <p:txBody>
          <a:bodyPr/>
          <a:lstStyle>
            <a:lvl1pPr marL="39687" indent="-39687" algn="ctr">
              <a:defRPr b="0">
                <a:latin typeface="Times"/>
                <a:ea typeface="Times"/>
                <a:cs typeface="Times"/>
                <a:sym typeface="Times"/>
              </a:defRPr>
            </a:lvl1pPr>
          </a:lstStyle>
          <a:p>
            <a:pPr/>
            <a:r>
              <a:t>Titteltekst</a:t>
            </a:r>
          </a:p>
        </p:txBody>
      </p:sp>
      <p:sp>
        <p:nvSpPr>
          <p:cNvPr id="80" name="Brødtekst nivå én…"/>
          <p:cNvSpPr txBox="1"/>
          <p:nvPr>
            <p:ph type="body" idx="1"/>
          </p:nvPr>
        </p:nvSpPr>
        <p:spPr>
          <a:xfrm>
            <a:off x="685800" y="1981200"/>
            <a:ext cx="7772400" cy="4876800"/>
          </a:xfrm>
          <a:prstGeom prst="rect">
            <a:avLst/>
          </a:prstGeom>
        </p:spPr>
        <p:txBody>
          <a:bodyPr/>
          <a:lstStyle>
            <a:lvl1pPr marL="382587" indent="-342900">
              <a:spcBef>
                <a:spcPts val="800"/>
              </a:spcBef>
              <a:buClr>
                <a:srgbClr val="000000"/>
              </a:buClr>
              <a:buFont typeface="Times"/>
              <a:defRPr sz="3200">
                <a:latin typeface="Times"/>
                <a:ea typeface="Times"/>
                <a:cs typeface="Times"/>
                <a:sym typeface="Times"/>
              </a:defRPr>
            </a:lvl1pPr>
            <a:lvl2pPr marL="731837">
              <a:spcBef>
                <a:spcPts val="700"/>
              </a:spcBef>
              <a:buFont typeface="Times"/>
              <a:defRPr sz="2800">
                <a:latin typeface="Times"/>
                <a:ea typeface="Times"/>
                <a:cs typeface="Times"/>
                <a:sym typeface="Times"/>
              </a:defRPr>
            </a:lvl2pPr>
            <a:lvl3pPr marL="1131887">
              <a:spcBef>
                <a:spcPts val="600"/>
              </a:spcBef>
              <a:buFont typeface="Times"/>
              <a:defRPr sz="2400">
                <a:latin typeface="Times"/>
                <a:ea typeface="Times"/>
                <a:cs typeface="Times"/>
                <a:sym typeface="Times"/>
              </a:defRPr>
            </a:lvl3pPr>
            <a:lvl4pPr marL="1589087">
              <a:spcBef>
                <a:spcPts val="500"/>
              </a:spcBef>
              <a:buFont typeface="Times"/>
              <a:defRPr sz="2000">
                <a:latin typeface="Times"/>
                <a:ea typeface="Times"/>
                <a:cs typeface="Times"/>
                <a:sym typeface="Times"/>
              </a:defRPr>
            </a:lvl4pPr>
            <a:lvl5pPr>
              <a:spcBef>
                <a:spcPts val="500"/>
              </a:spcBef>
              <a:buFont typeface="Times"/>
              <a:defRPr sz="2000">
                <a:latin typeface="Times"/>
                <a:ea typeface="Times"/>
                <a:cs typeface="Times"/>
                <a:sym typeface="Times"/>
              </a:defRP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81" name="Lysbildenummer"/>
          <p:cNvSpPr txBox="1"/>
          <p:nvPr>
            <p:ph type="sldNum" sz="quarter" idx="2"/>
          </p:nvPr>
        </p:nvSpPr>
        <p:spPr>
          <a:xfrm>
            <a:off x="7359650" y="6248400"/>
            <a:ext cx="292100" cy="330200"/>
          </a:xfrm>
          <a:prstGeom prst="rect">
            <a:avLst/>
          </a:prstGeom>
        </p:spPr>
        <p:txBody>
          <a:bodyPr/>
          <a:lstStyle>
            <a:lvl1pPr>
              <a:defRPr>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teltekst"/>
          <p:cNvSpPr txBox="1"/>
          <p:nvPr>
            <p:ph type="title"/>
          </p:nvPr>
        </p:nvSpPr>
        <p:spPr>
          <a:xfrm>
            <a:off x="0" y="0"/>
            <a:ext cx="8388350" cy="539750"/>
          </a:xfrm>
          <a:prstGeom prst="rect">
            <a:avLst/>
          </a:prstGeom>
          <a:gradFill>
            <a:gsLst>
              <a:gs pos="0">
                <a:srgbClr val="CED0FF"/>
              </a:gs>
              <a:gs pos="100000">
                <a:srgbClr val="A2A6FF"/>
              </a:gs>
            </a:gsLst>
            <a:lin ang="162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Titteltekst</a:t>
            </a:r>
          </a:p>
        </p:txBody>
      </p:sp>
      <p:sp>
        <p:nvSpPr>
          <p:cNvPr id="3" name="Brødtekst nivå én…"/>
          <p:cNvSpPr txBox="1"/>
          <p:nvPr>
            <p:ph type="body" idx="1"/>
          </p:nvPr>
        </p:nvSpPr>
        <p:spPr>
          <a:xfrm>
            <a:off x="457200" y="981075"/>
            <a:ext cx="8229600" cy="58769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a:buClr>
                <a:srgbClr val="000000"/>
              </a:buClr>
              <a:buFont typeface="Arial"/>
              <a:buChar char="–"/>
            </a:lvl2pPr>
            <a:lvl3pPr>
              <a:buClr>
                <a:srgbClr val="000000"/>
              </a:buClr>
              <a:buFont typeface="Arial"/>
            </a:lvl3pPr>
            <a:lvl4pPr>
              <a:buClr>
                <a:srgbClr val="000000"/>
              </a:buClr>
              <a:buFont typeface="Arial"/>
              <a:buChar char="–"/>
            </a:lvl4pPr>
            <a:lvl5pPr>
              <a:buClr>
                <a:srgbClr val="000000"/>
              </a:buClr>
              <a:buFont typeface="Arial"/>
              <a:buChar char="»"/>
            </a:lvl5pPr>
          </a:lstStyle>
          <a:p>
            <a:pPr/>
            <a:r>
              <a:t>Brødtekst nivå én</a:t>
            </a:r>
          </a:p>
          <a:p>
            <a:pPr lvl="1"/>
            <a:r>
              <a:t>Brødtekst nivå to</a:t>
            </a:r>
          </a:p>
          <a:p>
            <a:pPr lvl="2"/>
            <a:r>
              <a:t>Brødtekst nivå tre</a:t>
            </a:r>
          </a:p>
          <a:p>
            <a:pPr lvl="3"/>
            <a:r>
              <a:t>Brødtekst nivå fire</a:t>
            </a:r>
          </a:p>
          <a:p>
            <a:pPr lvl="4"/>
            <a:r>
              <a:t>Brødtekst nivå fem</a:t>
            </a:r>
          </a:p>
        </p:txBody>
      </p:sp>
      <p:sp>
        <p:nvSpPr>
          <p:cNvPr id="4" name="Lysbildenummer"/>
          <p:cNvSpPr txBox="1"/>
          <p:nvPr>
            <p:ph type="sldNum" sz="quarter" idx="2"/>
          </p:nvPr>
        </p:nvSpPr>
        <p:spPr>
          <a:xfrm>
            <a:off x="7463172" y="6245225"/>
            <a:ext cx="312069" cy="298984"/>
          </a:xfrm>
          <a:prstGeom prst="rect">
            <a:avLst/>
          </a:prstGeom>
          <a:ln w="12700">
            <a:miter lim="400000"/>
          </a:ln>
        </p:spPr>
        <p:txBody>
          <a:bodyPr lIns="50800" tIns="50800" rIns="50800" bIns="50800">
            <a:spAutoFit/>
          </a:bodyPr>
          <a:lstStyle>
            <a:lvl1pPr algn="ctr" defTabSz="584200">
              <a:defRPr sz="1400">
                <a:uFill>
                  <a:solidFill>
                    <a:srgbClr val="000000"/>
                  </a:solidFill>
                </a:uFill>
                <a:latin typeface="+mj-lt"/>
                <a:ea typeface="+mj-ea"/>
                <a:cs typeface="+mj-cs"/>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Lst>
  <p:transition xmlns:p14="http://schemas.microsoft.com/office/powerpoint/2010/main" spd="med" advClick="1"/>
  <p:txStyles>
    <p:titleStyle>
      <a:lvl1pPr marL="346075" marR="40639" indent="-346075" algn="l" defTabSz="914400" rtl="0" latinLnBrk="0">
        <a:lnSpc>
          <a:spcPct val="100000"/>
        </a:lnSpc>
        <a:spcBef>
          <a:spcPts val="0"/>
        </a:spcBef>
        <a:spcAft>
          <a:spcPts val="0"/>
        </a:spcAft>
        <a:buClrTx/>
        <a:buSzTx/>
        <a:buFontTx/>
        <a:buNone/>
        <a:tabLst/>
        <a:defRPr b="1" baseline="0" cap="none" i="0" spc="0" strike="noStrike" sz="4400" u="none">
          <a:ln>
            <a:noFill/>
          </a:ln>
          <a:solidFill>
            <a:srgbClr val="000000"/>
          </a:solidFill>
          <a:uFill>
            <a:solidFill>
              <a:srgbClr val="000000"/>
            </a:solidFill>
          </a:uFill>
          <a:latin typeface="+mj-lt"/>
          <a:ea typeface="+mj-ea"/>
          <a:cs typeface="+mj-cs"/>
          <a:sym typeface="Arial"/>
        </a:defRPr>
      </a:lvl1pPr>
      <a:lvl2pPr marL="346075" marR="40639" indent="-346075" algn="l" defTabSz="914400" rtl="0" latinLnBrk="0">
        <a:lnSpc>
          <a:spcPct val="100000"/>
        </a:lnSpc>
        <a:spcBef>
          <a:spcPts val="0"/>
        </a:spcBef>
        <a:spcAft>
          <a:spcPts val="0"/>
        </a:spcAft>
        <a:buClrTx/>
        <a:buSzTx/>
        <a:buFontTx/>
        <a:buNone/>
        <a:tabLst/>
        <a:defRPr b="1" baseline="0" cap="none" i="0" spc="0" strike="noStrike" sz="4400" u="none">
          <a:ln>
            <a:noFill/>
          </a:ln>
          <a:solidFill>
            <a:srgbClr val="000000"/>
          </a:solidFill>
          <a:uFill>
            <a:solidFill>
              <a:srgbClr val="000000"/>
            </a:solidFill>
          </a:uFill>
          <a:latin typeface="+mj-lt"/>
          <a:ea typeface="+mj-ea"/>
          <a:cs typeface="+mj-cs"/>
          <a:sym typeface="Arial"/>
        </a:defRPr>
      </a:lvl2pPr>
      <a:lvl3pPr marL="346075" marR="40639" indent="-346075" algn="l" defTabSz="914400" rtl="0" latinLnBrk="0">
        <a:lnSpc>
          <a:spcPct val="100000"/>
        </a:lnSpc>
        <a:spcBef>
          <a:spcPts val="0"/>
        </a:spcBef>
        <a:spcAft>
          <a:spcPts val="0"/>
        </a:spcAft>
        <a:buClrTx/>
        <a:buSzTx/>
        <a:buFontTx/>
        <a:buNone/>
        <a:tabLst/>
        <a:defRPr b="1" baseline="0" cap="none" i="0" spc="0" strike="noStrike" sz="4400" u="none">
          <a:ln>
            <a:noFill/>
          </a:ln>
          <a:solidFill>
            <a:srgbClr val="000000"/>
          </a:solidFill>
          <a:uFill>
            <a:solidFill>
              <a:srgbClr val="000000"/>
            </a:solidFill>
          </a:uFill>
          <a:latin typeface="+mj-lt"/>
          <a:ea typeface="+mj-ea"/>
          <a:cs typeface="+mj-cs"/>
          <a:sym typeface="Arial"/>
        </a:defRPr>
      </a:lvl3pPr>
      <a:lvl4pPr marL="346075" marR="40639" indent="-346075" algn="l" defTabSz="914400" rtl="0" latinLnBrk="0">
        <a:lnSpc>
          <a:spcPct val="100000"/>
        </a:lnSpc>
        <a:spcBef>
          <a:spcPts val="0"/>
        </a:spcBef>
        <a:spcAft>
          <a:spcPts val="0"/>
        </a:spcAft>
        <a:buClrTx/>
        <a:buSzTx/>
        <a:buFontTx/>
        <a:buNone/>
        <a:tabLst/>
        <a:defRPr b="1" baseline="0" cap="none" i="0" spc="0" strike="noStrike" sz="4400" u="none">
          <a:ln>
            <a:noFill/>
          </a:ln>
          <a:solidFill>
            <a:srgbClr val="000000"/>
          </a:solidFill>
          <a:uFill>
            <a:solidFill>
              <a:srgbClr val="000000"/>
            </a:solidFill>
          </a:uFill>
          <a:latin typeface="+mj-lt"/>
          <a:ea typeface="+mj-ea"/>
          <a:cs typeface="+mj-cs"/>
          <a:sym typeface="Arial"/>
        </a:defRPr>
      </a:lvl4pPr>
      <a:lvl5pPr marL="346075" marR="40639" indent="-346075" algn="l" defTabSz="914400" rtl="0" latinLnBrk="0">
        <a:lnSpc>
          <a:spcPct val="100000"/>
        </a:lnSpc>
        <a:spcBef>
          <a:spcPts val="0"/>
        </a:spcBef>
        <a:spcAft>
          <a:spcPts val="0"/>
        </a:spcAft>
        <a:buClrTx/>
        <a:buSzTx/>
        <a:buFontTx/>
        <a:buNone/>
        <a:tabLst/>
        <a:defRPr b="1" baseline="0" cap="none" i="0" spc="0" strike="noStrike" sz="4400" u="none">
          <a:ln>
            <a:noFill/>
          </a:ln>
          <a:solidFill>
            <a:srgbClr val="000000"/>
          </a:solidFill>
          <a:uFill>
            <a:solidFill>
              <a:srgbClr val="000000"/>
            </a:solidFill>
          </a:uFill>
          <a:latin typeface="+mj-lt"/>
          <a:ea typeface="+mj-ea"/>
          <a:cs typeface="+mj-cs"/>
          <a:sym typeface="Arial"/>
        </a:defRPr>
      </a:lvl5pPr>
      <a:lvl6pPr marL="346075" marR="40639" indent="-346075" algn="l" defTabSz="914400" rtl="0" latinLnBrk="0">
        <a:lnSpc>
          <a:spcPct val="100000"/>
        </a:lnSpc>
        <a:spcBef>
          <a:spcPts val="0"/>
        </a:spcBef>
        <a:spcAft>
          <a:spcPts val="0"/>
        </a:spcAft>
        <a:buClrTx/>
        <a:buSzTx/>
        <a:buFontTx/>
        <a:buNone/>
        <a:tabLst/>
        <a:defRPr b="1" baseline="0" cap="none" i="0" spc="0" strike="noStrike" sz="4400" u="none">
          <a:ln>
            <a:noFill/>
          </a:ln>
          <a:solidFill>
            <a:srgbClr val="000000"/>
          </a:solidFill>
          <a:uFill>
            <a:solidFill>
              <a:srgbClr val="000000"/>
            </a:solidFill>
          </a:uFill>
          <a:latin typeface="+mj-lt"/>
          <a:ea typeface="+mj-ea"/>
          <a:cs typeface="+mj-cs"/>
          <a:sym typeface="Arial"/>
        </a:defRPr>
      </a:lvl6pPr>
      <a:lvl7pPr marL="346075" marR="40639" indent="-346075" algn="l" defTabSz="914400" rtl="0" latinLnBrk="0">
        <a:lnSpc>
          <a:spcPct val="100000"/>
        </a:lnSpc>
        <a:spcBef>
          <a:spcPts val="0"/>
        </a:spcBef>
        <a:spcAft>
          <a:spcPts val="0"/>
        </a:spcAft>
        <a:buClrTx/>
        <a:buSzTx/>
        <a:buFontTx/>
        <a:buNone/>
        <a:tabLst/>
        <a:defRPr b="1" baseline="0" cap="none" i="0" spc="0" strike="noStrike" sz="4400" u="none">
          <a:ln>
            <a:noFill/>
          </a:ln>
          <a:solidFill>
            <a:srgbClr val="000000"/>
          </a:solidFill>
          <a:uFill>
            <a:solidFill>
              <a:srgbClr val="000000"/>
            </a:solidFill>
          </a:uFill>
          <a:latin typeface="+mj-lt"/>
          <a:ea typeface="+mj-ea"/>
          <a:cs typeface="+mj-cs"/>
          <a:sym typeface="Arial"/>
        </a:defRPr>
      </a:lvl7pPr>
      <a:lvl8pPr marL="346075" marR="40639" indent="-346075" algn="l" defTabSz="914400" rtl="0" latinLnBrk="0">
        <a:lnSpc>
          <a:spcPct val="100000"/>
        </a:lnSpc>
        <a:spcBef>
          <a:spcPts val="0"/>
        </a:spcBef>
        <a:spcAft>
          <a:spcPts val="0"/>
        </a:spcAft>
        <a:buClrTx/>
        <a:buSzTx/>
        <a:buFontTx/>
        <a:buNone/>
        <a:tabLst/>
        <a:defRPr b="1" baseline="0" cap="none" i="0" spc="0" strike="noStrike" sz="4400" u="none">
          <a:ln>
            <a:noFill/>
          </a:ln>
          <a:solidFill>
            <a:srgbClr val="000000"/>
          </a:solidFill>
          <a:uFill>
            <a:solidFill>
              <a:srgbClr val="000000"/>
            </a:solidFill>
          </a:uFill>
          <a:latin typeface="+mj-lt"/>
          <a:ea typeface="+mj-ea"/>
          <a:cs typeface="+mj-cs"/>
          <a:sym typeface="Arial"/>
        </a:defRPr>
      </a:lvl8pPr>
      <a:lvl9pPr marL="346075" marR="40639" indent="-346075" algn="l" defTabSz="914400" rtl="0" latinLnBrk="0">
        <a:lnSpc>
          <a:spcPct val="100000"/>
        </a:lnSpc>
        <a:spcBef>
          <a:spcPts val="0"/>
        </a:spcBef>
        <a:spcAft>
          <a:spcPts val="0"/>
        </a:spcAft>
        <a:buClrTx/>
        <a:buSzTx/>
        <a:buFontTx/>
        <a:buNone/>
        <a:tabLst/>
        <a:defRPr b="1" baseline="0" cap="none" i="0" spc="0" strike="noStrike" sz="4400" u="none">
          <a:ln>
            <a:noFill/>
          </a:ln>
          <a:solidFill>
            <a:srgbClr val="000000"/>
          </a:solidFill>
          <a:uFill>
            <a:solidFill>
              <a:srgbClr val="000000"/>
            </a:solidFill>
          </a:uFill>
          <a:latin typeface="+mj-lt"/>
          <a:ea typeface="+mj-ea"/>
          <a:cs typeface="+mj-cs"/>
          <a:sym typeface="Arial"/>
        </a:defRPr>
      </a:lvl9pPr>
    </p:titleStyle>
    <p:bodyStyle>
      <a:lvl1pPr marL="39687" marR="40639" indent="-39687" algn="l" defTabSz="914400" rtl="0" latinLnBrk="0">
        <a:lnSpc>
          <a:spcPct val="100000"/>
        </a:lnSpc>
        <a:spcBef>
          <a:spcPts val="300"/>
        </a:spcBef>
        <a:spcAft>
          <a:spcPts val="0"/>
        </a:spcAft>
        <a:buClrTx/>
        <a:buSzPct val="100000"/>
        <a:buFontTx/>
        <a:buChar char="•"/>
        <a:tabLst/>
        <a:defRPr b="0" baseline="0" cap="none" i="0" spc="0" strike="noStrike" sz="1500" u="none">
          <a:ln>
            <a:noFill/>
          </a:ln>
          <a:solidFill>
            <a:srgbClr val="000000"/>
          </a:solidFill>
          <a:uFill>
            <a:solidFill>
              <a:srgbClr val="000000"/>
            </a:solidFill>
          </a:uFill>
          <a:latin typeface="+mj-lt"/>
          <a:ea typeface="+mj-ea"/>
          <a:cs typeface="+mj-cs"/>
          <a:sym typeface="Arial"/>
        </a:defRPr>
      </a:lvl1pPr>
      <a:lvl2pPr marL="812800" marR="40639" indent="-285750" algn="l" defTabSz="914400" rtl="0" latinLnBrk="0">
        <a:lnSpc>
          <a:spcPct val="100000"/>
        </a:lnSpc>
        <a:spcBef>
          <a:spcPts val="300"/>
        </a:spcBef>
        <a:spcAft>
          <a:spcPts val="0"/>
        </a:spcAft>
        <a:buClrTx/>
        <a:buSzPct val="100000"/>
        <a:buFontTx/>
        <a:buChar char="•"/>
        <a:tabLst/>
        <a:defRPr b="0" baseline="0" cap="none" i="0" spc="0" strike="noStrike" sz="1500" u="none">
          <a:ln>
            <a:noFill/>
          </a:ln>
          <a:solidFill>
            <a:srgbClr val="000000"/>
          </a:solidFill>
          <a:uFill>
            <a:solidFill>
              <a:srgbClr val="000000"/>
            </a:solidFill>
          </a:uFill>
          <a:latin typeface="+mj-lt"/>
          <a:ea typeface="+mj-ea"/>
          <a:cs typeface="+mj-cs"/>
          <a:sym typeface="Arial"/>
        </a:defRPr>
      </a:lvl2pPr>
      <a:lvl3pPr marL="1220787" marR="40639" indent="-228600" algn="l" defTabSz="914400" rtl="0" latinLnBrk="0">
        <a:lnSpc>
          <a:spcPct val="100000"/>
        </a:lnSpc>
        <a:spcBef>
          <a:spcPts val="300"/>
        </a:spcBef>
        <a:spcAft>
          <a:spcPts val="0"/>
        </a:spcAft>
        <a:buClrTx/>
        <a:buSzPct val="100000"/>
        <a:buFontTx/>
        <a:buChar char="•"/>
        <a:tabLst/>
        <a:defRPr b="0" baseline="0" cap="none" i="0" spc="0" strike="noStrike" sz="1500" u="none">
          <a:ln>
            <a:noFill/>
          </a:ln>
          <a:solidFill>
            <a:srgbClr val="000000"/>
          </a:solidFill>
          <a:uFill>
            <a:solidFill>
              <a:srgbClr val="000000"/>
            </a:solidFill>
          </a:uFill>
          <a:latin typeface="+mj-lt"/>
          <a:ea typeface="+mj-ea"/>
          <a:cs typeface="+mj-cs"/>
          <a:sym typeface="Arial"/>
        </a:defRPr>
      </a:lvl3pPr>
      <a:lvl4pPr marL="1628775" marR="40639" indent="-228600" algn="l" defTabSz="914400" rtl="0" latinLnBrk="0">
        <a:lnSpc>
          <a:spcPct val="100000"/>
        </a:lnSpc>
        <a:spcBef>
          <a:spcPts val="300"/>
        </a:spcBef>
        <a:spcAft>
          <a:spcPts val="0"/>
        </a:spcAft>
        <a:buClrTx/>
        <a:buSzPct val="100000"/>
        <a:buFontTx/>
        <a:buChar char="•"/>
        <a:tabLst/>
        <a:defRPr b="0" baseline="0" cap="none" i="0" spc="0" strike="noStrike" sz="1500" u="none">
          <a:ln>
            <a:noFill/>
          </a:ln>
          <a:solidFill>
            <a:srgbClr val="000000"/>
          </a:solidFill>
          <a:uFill>
            <a:solidFill>
              <a:srgbClr val="000000"/>
            </a:solidFill>
          </a:uFill>
          <a:latin typeface="+mj-lt"/>
          <a:ea typeface="+mj-ea"/>
          <a:cs typeface="+mj-cs"/>
          <a:sym typeface="Arial"/>
        </a:defRPr>
      </a:lvl4pPr>
      <a:lvl5pPr marL="2046287" marR="40639" indent="-228600" algn="l" defTabSz="914400" rtl="0" latinLnBrk="0">
        <a:lnSpc>
          <a:spcPct val="100000"/>
        </a:lnSpc>
        <a:spcBef>
          <a:spcPts val="300"/>
        </a:spcBef>
        <a:spcAft>
          <a:spcPts val="0"/>
        </a:spcAft>
        <a:buClrTx/>
        <a:buSzPct val="100000"/>
        <a:buFontTx/>
        <a:buChar char="•"/>
        <a:tabLst/>
        <a:defRPr b="0" baseline="0" cap="none" i="0" spc="0" strike="noStrike" sz="1500" u="none">
          <a:ln>
            <a:noFill/>
          </a:ln>
          <a:solidFill>
            <a:srgbClr val="000000"/>
          </a:solidFill>
          <a:uFill>
            <a:solidFill>
              <a:srgbClr val="000000"/>
            </a:solidFill>
          </a:uFill>
          <a:latin typeface="+mj-lt"/>
          <a:ea typeface="+mj-ea"/>
          <a:cs typeface="+mj-cs"/>
          <a:sym typeface="Arial"/>
        </a:defRPr>
      </a:lvl5pPr>
      <a:lvl6pPr marL="2046287" marR="40639" indent="-228600" algn="l" defTabSz="914400" rtl="0" latinLnBrk="0">
        <a:lnSpc>
          <a:spcPct val="100000"/>
        </a:lnSpc>
        <a:spcBef>
          <a:spcPts val="300"/>
        </a:spcBef>
        <a:spcAft>
          <a:spcPts val="0"/>
        </a:spcAft>
        <a:buClrTx/>
        <a:buSzPct val="100000"/>
        <a:buFontTx/>
        <a:buChar char="•"/>
        <a:tabLst/>
        <a:defRPr b="0" baseline="0" cap="none" i="0" spc="0" strike="noStrike" sz="1500" u="none">
          <a:ln>
            <a:noFill/>
          </a:ln>
          <a:solidFill>
            <a:srgbClr val="000000"/>
          </a:solidFill>
          <a:uFill>
            <a:solidFill>
              <a:srgbClr val="000000"/>
            </a:solidFill>
          </a:uFill>
          <a:latin typeface="+mj-lt"/>
          <a:ea typeface="+mj-ea"/>
          <a:cs typeface="+mj-cs"/>
          <a:sym typeface="Arial"/>
        </a:defRPr>
      </a:lvl6pPr>
      <a:lvl7pPr marL="2046287" marR="40639" indent="-228600" algn="l" defTabSz="914400" rtl="0" latinLnBrk="0">
        <a:lnSpc>
          <a:spcPct val="100000"/>
        </a:lnSpc>
        <a:spcBef>
          <a:spcPts val="300"/>
        </a:spcBef>
        <a:spcAft>
          <a:spcPts val="0"/>
        </a:spcAft>
        <a:buClrTx/>
        <a:buSzPct val="100000"/>
        <a:buFontTx/>
        <a:buChar char="•"/>
        <a:tabLst/>
        <a:defRPr b="0" baseline="0" cap="none" i="0" spc="0" strike="noStrike" sz="1500" u="none">
          <a:ln>
            <a:noFill/>
          </a:ln>
          <a:solidFill>
            <a:srgbClr val="000000"/>
          </a:solidFill>
          <a:uFill>
            <a:solidFill>
              <a:srgbClr val="000000"/>
            </a:solidFill>
          </a:uFill>
          <a:latin typeface="+mj-lt"/>
          <a:ea typeface="+mj-ea"/>
          <a:cs typeface="+mj-cs"/>
          <a:sym typeface="Arial"/>
        </a:defRPr>
      </a:lvl7pPr>
      <a:lvl8pPr marL="2046287" marR="40639" indent="-228600" algn="l" defTabSz="914400" rtl="0" latinLnBrk="0">
        <a:lnSpc>
          <a:spcPct val="100000"/>
        </a:lnSpc>
        <a:spcBef>
          <a:spcPts val="300"/>
        </a:spcBef>
        <a:spcAft>
          <a:spcPts val="0"/>
        </a:spcAft>
        <a:buClrTx/>
        <a:buSzPct val="100000"/>
        <a:buFontTx/>
        <a:buChar char="•"/>
        <a:tabLst/>
        <a:defRPr b="0" baseline="0" cap="none" i="0" spc="0" strike="noStrike" sz="1500" u="none">
          <a:ln>
            <a:noFill/>
          </a:ln>
          <a:solidFill>
            <a:srgbClr val="000000"/>
          </a:solidFill>
          <a:uFill>
            <a:solidFill>
              <a:srgbClr val="000000"/>
            </a:solidFill>
          </a:uFill>
          <a:latin typeface="+mj-lt"/>
          <a:ea typeface="+mj-ea"/>
          <a:cs typeface="+mj-cs"/>
          <a:sym typeface="Arial"/>
        </a:defRPr>
      </a:lvl8pPr>
      <a:lvl9pPr marL="2046287" marR="40639" indent="-228600" algn="l" defTabSz="914400" rtl="0" latinLnBrk="0">
        <a:lnSpc>
          <a:spcPct val="100000"/>
        </a:lnSpc>
        <a:spcBef>
          <a:spcPts val="300"/>
        </a:spcBef>
        <a:spcAft>
          <a:spcPts val="0"/>
        </a:spcAft>
        <a:buClrTx/>
        <a:buSzPct val="100000"/>
        <a:buFontTx/>
        <a:buChar char="•"/>
        <a:tabLst/>
        <a:defRPr b="0" baseline="0" cap="none" i="0" spc="0" strike="noStrike" sz="1500" u="none">
          <a:ln>
            <a:noFill/>
          </a:ln>
          <a:solidFill>
            <a:srgbClr val="000000"/>
          </a:solidFill>
          <a:uFill>
            <a:solidFill>
              <a:srgbClr val="000000"/>
            </a:solidFill>
          </a:uFill>
          <a:latin typeface="+mj-lt"/>
          <a:ea typeface="+mj-ea"/>
          <a:cs typeface="+mj-cs"/>
          <a:sym typeface="Arial"/>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00000"/>
            </a:solidFill>
          </a:uFill>
          <a:latin typeface="+mn-lt"/>
          <a:ea typeface="+mn-ea"/>
          <a:cs typeface="+mn-cs"/>
          <a:sym typeface="Arial"/>
        </a:defRPr>
      </a:lvl1pPr>
      <a:lvl2pPr marL="0" marR="0" indent="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00000"/>
            </a:solidFill>
          </a:uFill>
          <a:latin typeface="+mn-lt"/>
          <a:ea typeface="+mn-ea"/>
          <a:cs typeface="+mn-cs"/>
          <a:sym typeface="Arial"/>
        </a:defRPr>
      </a:lvl2pPr>
      <a:lvl3pPr marL="0" marR="0" indent="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00000"/>
            </a:solidFill>
          </a:uFill>
          <a:latin typeface="+mn-lt"/>
          <a:ea typeface="+mn-ea"/>
          <a:cs typeface="+mn-cs"/>
          <a:sym typeface="Arial"/>
        </a:defRPr>
      </a:lvl3pPr>
      <a:lvl4pPr marL="0" marR="0" indent="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00000"/>
            </a:solidFill>
          </a:uFill>
          <a:latin typeface="+mn-lt"/>
          <a:ea typeface="+mn-ea"/>
          <a:cs typeface="+mn-cs"/>
          <a:sym typeface="Arial"/>
        </a:defRPr>
      </a:lvl4pPr>
      <a:lvl5pPr marL="0" marR="0" indent="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00000"/>
            </a:solidFill>
          </a:uFill>
          <a:latin typeface="+mn-lt"/>
          <a:ea typeface="+mn-ea"/>
          <a:cs typeface="+mn-cs"/>
          <a:sym typeface="Arial"/>
        </a:defRPr>
      </a:lvl5pPr>
      <a:lvl6pPr marL="0" marR="0" indent="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00000"/>
            </a:solidFill>
          </a:uFill>
          <a:latin typeface="+mn-lt"/>
          <a:ea typeface="+mn-ea"/>
          <a:cs typeface="+mn-cs"/>
          <a:sym typeface="Arial"/>
        </a:defRPr>
      </a:lvl6pPr>
      <a:lvl7pPr marL="0" marR="0" indent="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00000"/>
            </a:solidFill>
          </a:uFill>
          <a:latin typeface="+mn-lt"/>
          <a:ea typeface="+mn-ea"/>
          <a:cs typeface="+mn-cs"/>
          <a:sym typeface="Arial"/>
        </a:defRPr>
      </a:lvl7pPr>
      <a:lvl8pPr marL="0" marR="0" indent="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00000"/>
            </a:solidFill>
          </a:uFill>
          <a:latin typeface="+mn-lt"/>
          <a:ea typeface="+mn-ea"/>
          <a:cs typeface="+mn-cs"/>
          <a:sym typeface="Arial"/>
        </a:defRPr>
      </a:lvl8pPr>
      <a:lvl9pPr marL="0" marR="0" indent="0" algn="ctr" defTabSz="584200" latinLnBrk="0">
        <a:lnSpc>
          <a:spcPct val="100000"/>
        </a:lnSpc>
        <a:spcBef>
          <a:spcPts val="0"/>
        </a:spcBef>
        <a:spcAft>
          <a:spcPts val="0"/>
        </a:spcAft>
        <a:buClrTx/>
        <a:buSzTx/>
        <a:buFontTx/>
        <a:buNone/>
        <a:tabLst/>
        <a:defRPr b="0" baseline="0" cap="none" i="0" spc="0" strike="noStrike" sz="1400" u="none">
          <a:ln>
            <a:noFill/>
          </a:ln>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jpeg"/><Relationship Id="rId3" Type="http://schemas.openxmlformats.org/officeDocument/2006/relationships/hyperlink" Target="mailto:petter.jenssen@umb.no"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jpeg"/><Relationship Id="rId3" Type="http://schemas.openxmlformats.org/officeDocument/2006/relationships/image" Target="../media/image15.jpeg"/><Relationship Id="rId4" Type="http://schemas.openxmlformats.org/officeDocument/2006/relationships/image" Target="../media/image13.png"/><Relationship Id="rId5"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16.jpeg"/><Relationship Id="rId3" Type="http://schemas.openxmlformats.org/officeDocument/2006/relationships/image" Target="../media/image15.png"/><Relationship Id="rId4"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4.png"/><Relationship Id="rId3" Type="http://schemas.openxmlformats.org/officeDocument/2006/relationships/image" Target="../media/image15.jpeg"/><Relationship Id="rId4"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jpeg"/><Relationship Id="rId3" Type="http://schemas.openxmlformats.org/officeDocument/2006/relationships/image" Target="../media/image1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jpeg"/><Relationship Id="rId3" Type="http://schemas.openxmlformats.org/officeDocument/2006/relationships/image" Target="../media/image1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jpeg"/><Relationship Id="rId3" Type="http://schemas.openxmlformats.org/officeDocument/2006/relationships/image" Target="../media/image17.png"/><Relationship Id="rId4" Type="http://schemas.openxmlformats.org/officeDocument/2006/relationships/image" Target="../media/image1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jpeg"/><Relationship Id="rId3" Type="http://schemas.openxmlformats.org/officeDocument/2006/relationships/image" Target="../media/image1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11.png"/><Relationship Id="rId3" Type="http://schemas.openxmlformats.org/officeDocument/2006/relationships/image" Target="../media/image19.jpeg"/><Relationship Id="rId4" Type="http://schemas.openxmlformats.org/officeDocument/2006/relationships/image" Target="../media/image1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2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jpeg"/><Relationship Id="rId3" Type="http://schemas.openxmlformats.org/officeDocument/2006/relationships/image" Target="../media/image5.png"/><Relationship Id="rId4" Type="http://schemas.openxmlformats.org/officeDocument/2006/relationships/image" Target="../media/image4.jpeg"/><Relationship Id="rId5" Type="http://schemas.openxmlformats.org/officeDocument/2006/relationships/image" Target="../media/image6.png"/><Relationship Id="rId6" Type="http://schemas.openxmlformats.org/officeDocument/2006/relationships/image" Target="../media/image5.jpeg"/><Relationship Id="rId7" Type="http://schemas.openxmlformats.org/officeDocument/2006/relationships/image" Target="../media/image7.png"/><Relationship Id="rId8" Type="http://schemas.openxmlformats.org/officeDocument/2006/relationships/image" Target="../media/image6.jpeg"/><Relationship Id="rId9"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20.jpeg"/><Relationship Id="rId4" Type="http://schemas.openxmlformats.org/officeDocument/2006/relationships/image" Target="../media/image2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1.png"/><Relationship Id="rId3" Type="http://schemas.openxmlformats.org/officeDocument/2006/relationships/image" Target="../media/image21.pn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1.png"/><Relationship Id="rId3" Type="http://schemas.openxmlformats.org/officeDocument/2006/relationships/image" Target="../media/image26.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2.png"/><Relationship Id="rId3" Type="http://schemas.openxmlformats.org/officeDocument/2006/relationships/image" Target="../media/image27.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1.jpeg"/><Relationship Id="rId3" Type="http://schemas.openxmlformats.org/officeDocument/2006/relationships/chart" Target="../charts/char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2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jpeg"/><Relationship Id="rId3" Type="http://schemas.openxmlformats.org/officeDocument/2006/relationships/image" Target="../media/image11.png"/><Relationship Id="rId4" Type="http://schemas.openxmlformats.org/officeDocument/2006/relationships/image" Target="../media/image31.jpeg"/><Relationship Id="rId5" Type="http://schemas.openxmlformats.org/officeDocument/2006/relationships/image" Target="../media/image3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37.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3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37.jpeg"/><Relationship Id="rId4" Type="http://schemas.openxmlformats.org/officeDocument/2006/relationships/image" Target="../media/image2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7.jpeg"/><Relationship Id="rId3" Type="http://schemas.openxmlformats.org/officeDocument/2006/relationships/image" Target="../media/image17.tif"/><Relationship Id="rId4" Type="http://schemas.openxmlformats.org/officeDocument/2006/relationships/image" Target="../media/image38.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7.jpeg"/><Relationship Id="rId3" Type="http://schemas.openxmlformats.org/officeDocument/2006/relationships/image" Target="../media/image17.tif"/><Relationship Id="rId4" Type="http://schemas.openxmlformats.org/officeDocument/2006/relationships/image" Target="../media/image38.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7.jpeg"/><Relationship Id="rId3" Type="http://schemas.openxmlformats.org/officeDocument/2006/relationships/image" Target="../media/image17.tif"/><Relationship Id="rId4" Type="http://schemas.openxmlformats.org/officeDocument/2006/relationships/image" Target="../media/image38.jpeg"/><Relationship Id="rId5" Type="http://schemas.openxmlformats.org/officeDocument/2006/relationships/image" Target="../media/image2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5.png"/><Relationship Id="rId3" Type="http://schemas.openxmlformats.org/officeDocument/2006/relationships/image" Target="../media/image4.jpeg"/><Relationship Id="rId4" Type="http://schemas.openxmlformats.org/officeDocument/2006/relationships/image" Target="../media/image26.png"/><Relationship Id="rId5" Type="http://schemas.openxmlformats.org/officeDocument/2006/relationships/image" Target="../media/image5.jpeg"/><Relationship Id="rId6" Type="http://schemas.openxmlformats.org/officeDocument/2006/relationships/image" Target="../media/image7.png"/><Relationship Id="rId7" Type="http://schemas.openxmlformats.org/officeDocument/2006/relationships/image" Target="../media/image6.jpeg"/><Relationship Id="rId8"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1.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jpeg"/><Relationship Id="rId3" Type="http://schemas.openxmlformats.org/officeDocument/2006/relationships/image" Target="../media/image2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39.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jpeg"/><Relationship Id="rId3" Type="http://schemas.openxmlformats.org/officeDocument/2006/relationships/image" Target="../media/image28.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png"/><Relationship Id="rId3" Type="http://schemas.openxmlformats.org/officeDocument/2006/relationships/image" Target="../media/image1.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png"/><Relationship Id="rId3" Type="http://schemas.openxmlformats.org/officeDocument/2006/relationships/image" Target="../media/image1.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7.jpeg"/><Relationship Id="rId5" Type="http://schemas.openxmlformats.org/officeDocument/2006/relationships/image" Target="../media/image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1.jpeg"/><Relationship Id="rId3" Type="http://schemas.openxmlformats.org/officeDocument/2006/relationships/hyperlink" Target="http://www.polarhistorie.no/hendelser/1209014134.59/tidslinjehendelse_view?geografi=&amp;hovedemne=&amp;underemne=&amp;hovedepoke=&amp;underepoke=&amp;"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579" name="Grupper"/>
          <p:cNvGrpSpPr/>
          <p:nvPr/>
        </p:nvGrpSpPr>
        <p:grpSpPr>
          <a:xfrm>
            <a:off x="-1" y="0"/>
            <a:ext cx="900114" cy="6858000"/>
            <a:chOff x="0" y="0"/>
            <a:chExt cx="900112" cy="6858000"/>
          </a:xfrm>
        </p:grpSpPr>
        <p:sp>
          <p:nvSpPr>
            <p:cNvPr id="577"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578" name="Tekst"/>
            <p:cNvSpPr/>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580" name="NORWEGIAN UNIVERSITY OF LIFE SCIENCES (NMBU)"/>
          <p:cNvSpPr/>
          <p:nvPr/>
        </p:nvSpPr>
        <p:spPr>
          <a:xfrm rot="5400000">
            <a:off x="-2108994" y="24892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 (NMBU)</a:t>
            </a:r>
          </a:p>
        </p:txBody>
      </p:sp>
      <p:sp>
        <p:nvSpPr>
          <p:cNvPr id="581" name="www.umb.no"/>
          <p:cNvSpPr/>
          <p:nvPr/>
        </p:nvSpPr>
        <p:spPr>
          <a:xfrm>
            <a:off x="4038600" y="6527800"/>
            <a:ext cx="1905000" cy="26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582" name="Department of Environmental Sciences (IMV), P.D. Jenssen"/>
          <p:cNvSpPr/>
          <p:nvPr/>
        </p:nvSpPr>
        <p:spPr>
          <a:xfrm rot="5400000">
            <a:off x="-1431925" y="2130425"/>
            <a:ext cx="41021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P.D. Jenssen</a:t>
            </a:r>
          </a:p>
        </p:txBody>
      </p:sp>
      <p:pic>
        <p:nvPicPr>
          <p:cNvPr id="583" name="Skjermbilde 2014-03-02 kl. 11.00.58.jpg" descr="Skjermbilde 2014-03-02 kl. 11.00.58.jpg"/>
          <p:cNvPicPr>
            <a:picLocks noChangeAspect="1"/>
          </p:cNvPicPr>
          <p:nvPr/>
        </p:nvPicPr>
        <p:blipFill>
          <a:blip r:embed="rId2">
            <a:extLst/>
          </a:blip>
          <a:stretch>
            <a:fillRect/>
          </a:stretch>
        </p:blipFill>
        <p:spPr>
          <a:xfrm>
            <a:off x="57806" y="5943600"/>
            <a:ext cx="774701" cy="685800"/>
          </a:xfrm>
          <a:prstGeom prst="rect">
            <a:avLst/>
          </a:prstGeom>
          <a:ln w="12700"/>
        </p:spPr>
      </p:pic>
      <p:sp>
        <p:nvSpPr>
          <p:cNvPr id="584" name="Wastewater treatment in cold climate -…"/>
          <p:cNvSpPr/>
          <p:nvPr/>
        </p:nvSpPr>
        <p:spPr>
          <a:xfrm>
            <a:off x="1009650" y="1536700"/>
            <a:ext cx="8256142" cy="173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defRPr b="1" sz="3600">
                <a:latin typeface="Times"/>
                <a:ea typeface="Times"/>
                <a:cs typeface="Times"/>
                <a:sym typeface="Times"/>
              </a:defRPr>
            </a:pPr>
          </a:p>
          <a:p>
            <a:pPr marR="457200">
              <a:defRPr b="1" sz="3600">
                <a:latin typeface="Times"/>
                <a:ea typeface="Times"/>
                <a:cs typeface="Times"/>
                <a:sym typeface="Times"/>
              </a:defRPr>
            </a:pPr>
            <a:r>
              <a:t>Wastewater treatment in cold climate -  </a:t>
            </a:r>
          </a:p>
          <a:p>
            <a:pPr marR="457200">
              <a:defRPr b="1" sz="3600">
                <a:latin typeface="Times"/>
                <a:ea typeface="Times"/>
                <a:cs typeface="Times"/>
                <a:sym typeface="Times"/>
              </a:defRPr>
            </a:pPr>
            <a:r>
              <a:t>Source separating systems</a:t>
            </a:r>
          </a:p>
        </p:txBody>
      </p:sp>
      <p:sp>
        <p:nvSpPr>
          <p:cNvPr id="585" name="Petter D. Jenssen, Faculty of Environmental Sciences and Natural Resource Management (MINA), Norwegian University of Life Sciences (NMBU), petter.jenssen@umb.no,"/>
          <p:cNvSpPr/>
          <p:nvPr/>
        </p:nvSpPr>
        <p:spPr>
          <a:xfrm>
            <a:off x="990600" y="5003800"/>
            <a:ext cx="8534400" cy="12066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7200">
              <a:defRPr sz="1800">
                <a:latin typeface="Times New Roman"/>
                <a:ea typeface="Times New Roman"/>
                <a:cs typeface="Times New Roman"/>
                <a:sym typeface="Times New Roman"/>
              </a:defRPr>
            </a:pPr>
            <a:r>
              <a:rPr b="1"/>
              <a:t>Petter D. Jenssen</a:t>
            </a:r>
            <a:r>
              <a:t>, Faculty of Environmental Sciences and Natural Resource Management (MINA), Norwegian University of Life Sciences (NMBU), </a:t>
            </a:r>
            <a:r>
              <a:rPr u="sng">
                <a:solidFill>
                  <a:srgbClr val="0433FF"/>
                </a:solidFill>
                <a:hlinkClick r:id="rId3" invalidUrl="" action="" tgtFrame="" tooltip="" history="1" highlightClick="0" endSnd="0"/>
              </a:rPr>
              <a:t>petter.jenssen@umb.no</a:t>
            </a:r>
            <a:r>
              <a:t>, </a:t>
            </a:r>
          </a:p>
        </p:txBody>
      </p:sp>
      <p:sp>
        <p:nvSpPr>
          <p:cNvPr id="586" name="THT312: Water Management in Cold Regions"/>
          <p:cNvSpPr/>
          <p:nvPr/>
        </p:nvSpPr>
        <p:spPr>
          <a:xfrm>
            <a:off x="1079500" y="266700"/>
            <a:ext cx="4620779" cy="88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R="457200">
              <a:defRPr b="1" sz="1800">
                <a:solidFill>
                  <a:srgbClr val="0061FF"/>
                </a:solidFill>
                <a:latin typeface="Times New Roman"/>
                <a:ea typeface="Times New Roman"/>
                <a:cs typeface="Times New Roman"/>
                <a:sym typeface="Times New Roman"/>
              </a:defRPr>
            </a:lvl1pPr>
          </a:lstStyle>
          <a:p>
            <a:pPr/>
            <a:r>
              <a:t>THT312: Water Management in Cold Regions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708" name="Grupper"/>
          <p:cNvGrpSpPr/>
          <p:nvPr/>
        </p:nvGrpSpPr>
        <p:grpSpPr>
          <a:xfrm>
            <a:off x="-1" y="0"/>
            <a:ext cx="900114" cy="6858000"/>
            <a:chOff x="0" y="0"/>
            <a:chExt cx="900112" cy="6858000"/>
          </a:xfrm>
        </p:grpSpPr>
        <p:sp>
          <p:nvSpPr>
            <p:cNvPr id="706"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707" name="Tekst"/>
            <p:cNvSpPr/>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709" name="NORWEGIAN UNIVERSITY OF LIFE SCIENCES (NMBU)"/>
          <p:cNvSpPr/>
          <p:nvPr/>
        </p:nvSpPr>
        <p:spPr>
          <a:xfrm rot="5400000">
            <a:off x="-2108994" y="24892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 (NMBU)</a:t>
            </a:r>
          </a:p>
        </p:txBody>
      </p:sp>
      <p:sp>
        <p:nvSpPr>
          <p:cNvPr id="710" name="Department of Environmental Sciences (IMV), P. D. Jenssen"/>
          <p:cNvSpPr/>
          <p:nvPr/>
        </p:nvSpPr>
        <p:spPr>
          <a:xfrm rot="5400000">
            <a:off x="-1419225" y="2117725"/>
            <a:ext cx="41021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 D. Jenssen</a:t>
            </a:r>
          </a:p>
        </p:txBody>
      </p:sp>
      <p:pic>
        <p:nvPicPr>
          <p:cNvPr id="711" name="Skjermbilde 2014-03-02 kl. 11.00.58.jpg" descr="Skjermbilde 2014-03-02 kl. 11.00.58.jpg"/>
          <p:cNvPicPr>
            <a:picLocks noChangeAspect="1"/>
          </p:cNvPicPr>
          <p:nvPr/>
        </p:nvPicPr>
        <p:blipFill>
          <a:blip r:embed="rId2">
            <a:extLst/>
          </a:blip>
          <a:stretch>
            <a:fillRect/>
          </a:stretch>
        </p:blipFill>
        <p:spPr>
          <a:xfrm>
            <a:off x="57806" y="5943600"/>
            <a:ext cx="774701" cy="685800"/>
          </a:xfrm>
          <a:prstGeom prst="rect">
            <a:avLst/>
          </a:prstGeom>
          <a:ln w="12700"/>
        </p:spPr>
      </p:pic>
      <p:pic>
        <p:nvPicPr>
          <p:cNvPr id="712" name="ToiletGruaWinter.jpg" descr="ToiletGruaWinter.jpg"/>
          <p:cNvPicPr>
            <a:picLocks noChangeAspect="1"/>
          </p:cNvPicPr>
          <p:nvPr/>
        </p:nvPicPr>
        <p:blipFill>
          <a:blip r:embed="rId3">
            <a:extLst/>
          </a:blip>
          <a:stretch>
            <a:fillRect/>
          </a:stretch>
        </p:blipFill>
        <p:spPr>
          <a:xfrm>
            <a:off x="-367019" y="-2436992"/>
            <a:ext cx="9141438" cy="10042884"/>
          </a:xfrm>
          <a:prstGeom prst="rect">
            <a:avLst/>
          </a:prstGeom>
          <a:ln w="12700"/>
        </p:spPr>
      </p:pic>
      <p:sp>
        <p:nvSpPr>
          <p:cNvPr id="713" name="Lysbilde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wrap="none"/>
          <a:lstStyle/>
          <a:p>
            <a:pPr/>
            <a:fld id="{86CB4B4D-7CA3-9044-876B-883B54F8677D}" type="slidenum"/>
          </a:p>
        </p:txBody>
      </p:sp>
      <p:pic>
        <p:nvPicPr>
          <p:cNvPr id="714" name="image9.png" descr="image9.png"/>
          <p:cNvPicPr>
            <a:picLocks noChangeAspect="1"/>
          </p:cNvPicPr>
          <p:nvPr/>
        </p:nvPicPr>
        <p:blipFill>
          <a:blip r:embed="rId4">
            <a:extLst/>
          </a:blip>
          <a:stretch>
            <a:fillRect/>
          </a:stretch>
        </p:blipFill>
        <p:spPr>
          <a:xfrm>
            <a:off x="9017000" y="6731000"/>
            <a:ext cx="8334068" cy="4205719"/>
          </a:xfrm>
          <a:prstGeom prst="rect">
            <a:avLst/>
          </a:prstGeom>
          <a:ln w="12700"/>
        </p:spPr>
      </p:pic>
      <p:pic>
        <p:nvPicPr>
          <p:cNvPr id="715" name="image9.png" descr="image9.png"/>
          <p:cNvPicPr>
            <a:picLocks noChangeAspect="1"/>
          </p:cNvPicPr>
          <p:nvPr/>
        </p:nvPicPr>
        <p:blipFill>
          <a:blip r:embed="rId4">
            <a:extLst/>
          </a:blip>
          <a:stretch>
            <a:fillRect/>
          </a:stretch>
        </p:blipFill>
        <p:spPr>
          <a:xfrm>
            <a:off x="9017000" y="6731000"/>
            <a:ext cx="8334068" cy="4205719"/>
          </a:xfrm>
          <a:prstGeom prst="rect">
            <a:avLst/>
          </a:prstGeom>
          <a:ln w="12700"/>
        </p:spPr>
      </p:pic>
      <p:pic>
        <p:nvPicPr>
          <p:cNvPr id="716" name="image9.png" descr="image9.png"/>
          <p:cNvPicPr>
            <a:picLocks noChangeAspect="1"/>
          </p:cNvPicPr>
          <p:nvPr/>
        </p:nvPicPr>
        <p:blipFill>
          <a:blip r:embed="rId4">
            <a:extLst/>
          </a:blip>
          <a:stretch>
            <a:fillRect/>
          </a:stretch>
        </p:blipFill>
        <p:spPr>
          <a:xfrm>
            <a:off x="9017000" y="6731000"/>
            <a:ext cx="8334068" cy="4205719"/>
          </a:xfrm>
          <a:prstGeom prst="rect">
            <a:avLst/>
          </a:prstGeom>
          <a:ln w="12700"/>
        </p:spPr>
      </p:pic>
      <p:pic>
        <p:nvPicPr>
          <p:cNvPr id="717" name="droppedImage.pdf" descr="droppedImage.pdf"/>
          <p:cNvPicPr>
            <a:picLocks noChangeAspect="1"/>
          </p:cNvPicPr>
          <p:nvPr/>
        </p:nvPicPr>
        <p:blipFill>
          <a:blip r:embed="rId5">
            <a:extLst/>
          </a:blip>
          <a:stretch>
            <a:fillRect/>
          </a:stretch>
        </p:blipFill>
        <p:spPr>
          <a:xfrm>
            <a:off x="1016000" y="4350726"/>
            <a:ext cx="4584700" cy="2316775"/>
          </a:xfrm>
          <a:prstGeom prst="rect">
            <a:avLst/>
          </a:prstGeom>
          <a:ln w="12700"/>
        </p:spPr>
      </p:pic>
      <p:sp>
        <p:nvSpPr>
          <p:cNvPr id="718" name="Conclusions…"/>
          <p:cNvSpPr/>
          <p:nvPr/>
        </p:nvSpPr>
        <p:spPr>
          <a:xfrm>
            <a:off x="5716587" y="1281581"/>
            <a:ext cx="2743201" cy="5410201"/>
          </a:xfrm>
          <a:prstGeom prst="rect">
            <a:avLst/>
          </a:prstGeom>
          <a:solidFill>
            <a:srgbClr val="A8C6FE"/>
          </a:solidFill>
          <a:extLst>
            <a:ext uri="{C572A759-6A51-4108-AA02-DFA0A04FC94B}">
              <ma14:wrappingTextBoxFlag xmlns:ma14="http://schemas.microsoft.com/office/mac/drawingml/2011/main" val="1"/>
            </a:ext>
          </a:extLst>
        </p:spPr>
        <p:txBody>
          <a:bodyPr lIns="88900" tIns="88900" rIns="88900" bIns="88900"/>
          <a:lstStyle/>
          <a:p>
            <a:pPr algn="ctr" defTabSz="152400">
              <a:buClr>
                <a:srgbClr val="000000"/>
              </a:buClr>
              <a:defRPr b="1" sz="2400">
                <a:uFill>
                  <a:solidFill>
                    <a:srgbClr val="000000"/>
                  </a:solidFill>
                </a:uFill>
              </a:defRPr>
            </a:pPr>
            <a:r>
              <a:t>Conclusions</a:t>
            </a:r>
          </a:p>
          <a:p>
            <a:pPr defTabSz="152400">
              <a:buClr>
                <a:srgbClr val="000000"/>
              </a:buClr>
              <a:defRPr sz="1800">
                <a:uFill>
                  <a:solidFill>
                    <a:srgbClr val="000000"/>
                  </a:solidFill>
                </a:uFill>
                <a:latin typeface="+mn-lt"/>
                <a:ea typeface="+mn-ea"/>
                <a:cs typeface="+mn-cs"/>
                <a:sym typeface="Calibri"/>
              </a:defRPr>
            </a:pPr>
          </a:p>
          <a:p>
            <a:pPr marL="342900" indent="-342900" defTabSz="152400">
              <a:spcBef>
                <a:spcPts val="200"/>
              </a:spcBef>
              <a:buClr>
                <a:srgbClr val="000000"/>
              </a:buClr>
              <a:buSzPct val="100000"/>
              <a:buFont typeface="Arial"/>
              <a:buChar char="•"/>
              <a:defRPr sz="1800">
                <a:uFill>
                  <a:solidFill>
                    <a:srgbClr val="000000"/>
                  </a:solidFill>
                </a:uFill>
                <a:latin typeface="+mn-lt"/>
                <a:ea typeface="+mn-ea"/>
                <a:cs typeface="+mn-cs"/>
                <a:sym typeface="Calibri"/>
              </a:defRPr>
            </a:pPr>
            <a:r>
              <a:t>The compost chamber has a higher temperature than the ambient at all times. </a:t>
            </a:r>
          </a:p>
          <a:p>
            <a:pPr marL="342900" indent="-342900" defTabSz="152400">
              <a:spcBef>
                <a:spcPts val="200"/>
              </a:spcBef>
              <a:buClr>
                <a:srgbClr val="000000"/>
              </a:buClr>
              <a:buSzPct val="100000"/>
              <a:buFont typeface="Arial"/>
              <a:buChar char="•"/>
              <a:defRPr sz="1800">
                <a:uFill>
                  <a:solidFill>
                    <a:srgbClr val="000000"/>
                  </a:solidFill>
                </a:uFill>
                <a:latin typeface="+mn-lt"/>
                <a:ea typeface="+mn-ea"/>
                <a:cs typeface="+mn-cs"/>
                <a:sym typeface="Calibri"/>
              </a:defRPr>
            </a:pPr>
            <a:r>
              <a:t>The heat collection is more dependent on sun intensity than the ambient temperature.</a:t>
            </a:r>
          </a:p>
          <a:p>
            <a:pPr marL="342900" indent="-342900" defTabSz="152400">
              <a:spcBef>
                <a:spcPts val="200"/>
              </a:spcBef>
              <a:buClr>
                <a:srgbClr val="000000"/>
              </a:buClr>
              <a:buSzPct val="100000"/>
              <a:buFont typeface="Arial"/>
              <a:buChar char="•"/>
              <a:defRPr sz="1800">
                <a:uFill>
                  <a:solidFill>
                    <a:srgbClr val="000000"/>
                  </a:solidFill>
                </a:uFill>
                <a:latin typeface="+mn-lt"/>
                <a:ea typeface="+mn-ea"/>
                <a:cs typeface="+mn-cs"/>
                <a:sym typeface="Calibri"/>
              </a:defRPr>
            </a:pPr>
            <a:r>
              <a:t>Only 10 – 20 % of the solar energy input is utilized by the current design, thus there is room for improvements. </a:t>
            </a:r>
          </a:p>
          <a:p>
            <a:pPr marL="342900" indent="-342900" defTabSz="152400">
              <a:spcBef>
                <a:spcPts val="200"/>
              </a:spcBef>
              <a:buClr>
                <a:srgbClr val="000000"/>
              </a:buClr>
              <a:buSzPct val="100000"/>
              <a:buFont typeface="Arial"/>
              <a:buChar char="•"/>
              <a:defRPr sz="1800">
                <a:uFill>
                  <a:solidFill>
                    <a:srgbClr val="000000"/>
                  </a:solidFill>
                </a:uFill>
                <a:latin typeface="+mn-lt"/>
                <a:ea typeface="+mn-ea"/>
                <a:cs typeface="+mn-cs"/>
                <a:sym typeface="Calibri"/>
              </a:defRPr>
            </a:pPr>
            <a:r>
              <a:t>The prototype has potential to sanitize the compost, especially in periods with high sun intensity, and it can substantially increase the efficiency in the cold months.</a:t>
            </a:r>
          </a:p>
          <a:p>
            <a:pPr marL="342900" indent="-342900" defTabSz="152400">
              <a:spcBef>
                <a:spcPts val="200"/>
              </a:spcBef>
              <a:buClr>
                <a:srgbClr val="000000"/>
              </a:buClr>
              <a:buSzPct val="100000"/>
              <a:buFont typeface="Arial"/>
              <a:buChar char="•"/>
              <a:defRPr sz="1800">
                <a:uFill>
                  <a:solidFill>
                    <a:srgbClr val="000000"/>
                  </a:solidFill>
                </a:uFill>
                <a:latin typeface="+mn-lt"/>
                <a:ea typeface="+mn-ea"/>
                <a:cs typeface="+mn-cs"/>
                <a:sym typeface="Calibri"/>
              </a:defRPr>
            </a:pPr>
            <a:r>
              <a:t>The system can be modified for dehydration of the excreta.</a:t>
            </a:r>
          </a:p>
        </p:txBody>
      </p:sp>
      <p:sp>
        <p:nvSpPr>
          <p:cNvPr id="719" name="A solar powered toilet for cold climate"/>
          <p:cNvSpPr/>
          <p:nvPr/>
        </p:nvSpPr>
        <p:spPr>
          <a:xfrm>
            <a:off x="1155700" y="165100"/>
            <a:ext cx="7467600" cy="115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3600">
                <a:solidFill>
                  <a:srgbClr val="FFFC41"/>
                </a:solidFill>
                <a:uFill>
                  <a:solidFill>
                    <a:srgbClr val="FFFC41"/>
                  </a:solidFill>
                </a:uFill>
                <a:latin typeface="+mj-lt"/>
                <a:ea typeface="+mj-ea"/>
                <a:cs typeface="+mj-cs"/>
                <a:sym typeface="Arial"/>
              </a:defRPr>
            </a:lvl1pPr>
          </a:lstStyle>
          <a:p>
            <a:pPr/>
            <a:r>
              <a:t>A solar powered toilet for cold climate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1" name="Lysbildenummer"/>
          <p:cNvSpPr txBox="1"/>
          <p:nvPr>
            <p:ph type="sldNum" sz="quarter" idx="2"/>
          </p:nvPr>
        </p:nvSpPr>
        <p:spPr>
          <a:xfrm>
            <a:off x="8414037" y="6386328"/>
            <a:ext cx="153964" cy="1397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2" name="ToiletGruaSummer.jpg" descr="ToiletGruaSummer.jpg"/>
          <p:cNvPicPr>
            <a:picLocks noChangeAspect="1"/>
          </p:cNvPicPr>
          <p:nvPr/>
        </p:nvPicPr>
        <p:blipFill>
          <a:blip r:embed="rId2">
            <a:extLst/>
          </a:blip>
          <a:stretch>
            <a:fillRect/>
          </a:stretch>
        </p:blipFill>
        <p:spPr>
          <a:xfrm>
            <a:off x="-1003300" y="-1080912"/>
            <a:ext cx="6540500" cy="7267224"/>
          </a:xfrm>
          <a:prstGeom prst="rect">
            <a:avLst/>
          </a:prstGeom>
          <a:ln w="12700">
            <a:miter lim="400000"/>
          </a:ln>
        </p:spPr>
      </p:pic>
      <p:pic>
        <p:nvPicPr>
          <p:cNvPr id="723" name="droppedImage.pdf" descr="droppedImage.pdf"/>
          <p:cNvPicPr>
            <a:picLocks noChangeAspect="1"/>
          </p:cNvPicPr>
          <p:nvPr/>
        </p:nvPicPr>
        <p:blipFill>
          <a:blip r:embed="rId3">
            <a:extLst/>
          </a:blip>
          <a:stretch>
            <a:fillRect/>
          </a:stretch>
        </p:blipFill>
        <p:spPr>
          <a:xfrm>
            <a:off x="558800" y="609600"/>
            <a:ext cx="8445500" cy="6400800"/>
          </a:xfrm>
          <a:prstGeom prst="rect">
            <a:avLst/>
          </a:prstGeom>
          <a:ln w="12700">
            <a:miter lim="400000"/>
          </a:ln>
        </p:spPr>
      </p:pic>
      <p:sp>
        <p:nvSpPr>
          <p:cNvPr id="724" name="SUMMER:  Solar energy is stored in the ground under or near the building"/>
          <p:cNvSpPr txBox="1"/>
          <p:nvPr>
            <p:ph type="title"/>
          </p:nvPr>
        </p:nvSpPr>
        <p:spPr>
          <a:xfrm>
            <a:off x="117624" y="165100"/>
            <a:ext cx="5410201" cy="1473200"/>
          </a:xfrm>
          <a:prstGeom prst="rect">
            <a:avLst/>
          </a:prstGeom>
        </p:spPr>
        <p:txBody>
          <a:bodyPr/>
          <a:lstStyle/>
          <a:p>
            <a:pPr>
              <a:defRPr>
                <a:solidFill>
                  <a:srgbClr val="FFFC41"/>
                </a:solidFill>
                <a:uFill>
                  <a:solidFill>
                    <a:srgbClr val="FFFC41"/>
                  </a:solidFill>
                </a:uFill>
              </a:defRPr>
            </a:pPr>
            <a:r>
              <a:rPr sz="3200">
                <a:latin typeface="Arial Narrow"/>
                <a:ea typeface="Arial Narrow"/>
                <a:cs typeface="Arial Narrow"/>
                <a:sym typeface="Arial Narrow"/>
              </a:rPr>
              <a:t>SUMMER: </a:t>
            </a:r>
            <a:endParaRPr sz="3200">
              <a:latin typeface="Arial Narrow"/>
              <a:ea typeface="Arial Narrow"/>
              <a:cs typeface="Arial Narrow"/>
              <a:sym typeface="Arial Narrow"/>
            </a:endParaRPr>
          </a:p>
          <a:p>
            <a:pPr>
              <a:defRPr>
                <a:solidFill>
                  <a:srgbClr val="FFFC41"/>
                </a:solidFill>
                <a:uFill>
                  <a:solidFill>
                    <a:srgbClr val="FFFC41"/>
                  </a:solidFill>
                </a:uFill>
              </a:defRPr>
            </a:pPr>
            <a:r>
              <a:rPr sz="3200">
                <a:latin typeface="Arial Narrow"/>
                <a:ea typeface="Arial Narrow"/>
                <a:cs typeface="Arial Narrow"/>
                <a:sym typeface="Arial Narrow"/>
              </a:rPr>
              <a:t>Solar energy is stored in the ground under or near the building </a:t>
            </a:r>
          </a:p>
        </p:txBody>
      </p:sp>
      <p:sp>
        <p:nvSpPr>
          <p:cNvPr id="725" name="Sirkel"/>
          <p:cNvSpPr/>
          <p:nvPr/>
        </p:nvSpPr>
        <p:spPr>
          <a:xfrm>
            <a:off x="5397500" y="12700"/>
            <a:ext cx="936105" cy="936105"/>
          </a:xfrm>
          <a:prstGeom prst="ellipse">
            <a:avLst/>
          </a:prstGeom>
          <a:solidFill>
            <a:srgbClr val="FFFB00"/>
          </a:solidFill>
          <a:ln w="19050">
            <a:solidFill>
              <a:srgbClr val="FFCA00"/>
            </a:solidFill>
          </a:ln>
        </p:spPr>
        <p:txBody>
          <a:bodyPr lIns="0" tIns="0" rIns="0" bIns="0"/>
          <a:lstStyle/>
          <a:p>
            <a:pPr/>
          </a:p>
        </p:txBody>
      </p:sp>
      <p:sp>
        <p:nvSpPr>
          <p:cNvPr id="726" name="P. Heyerdahl (2015)"/>
          <p:cNvSpPr/>
          <p:nvPr/>
        </p:nvSpPr>
        <p:spPr>
          <a:xfrm>
            <a:off x="7086600" y="5854700"/>
            <a:ext cx="1657152" cy="279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1400">
                <a:uFill>
                  <a:solidFill>
                    <a:srgbClr val="000000"/>
                  </a:solidFill>
                </a:uFill>
                <a:latin typeface="+mj-lt"/>
                <a:ea typeface="+mj-ea"/>
                <a:cs typeface="+mj-cs"/>
                <a:sym typeface="Arial"/>
              </a:defRPr>
            </a:lvl1pPr>
          </a:lstStyle>
          <a:p>
            <a:pPr/>
            <a:r>
              <a:t>P. Heyerdahl (2015)</a:t>
            </a:r>
          </a:p>
        </p:txBody>
      </p:sp>
      <p:sp>
        <p:nvSpPr>
          <p:cNvPr id="727" name="Linje"/>
          <p:cNvSpPr/>
          <p:nvPr/>
        </p:nvSpPr>
        <p:spPr>
          <a:xfrm>
            <a:off x="576000" y="6281999"/>
            <a:ext cx="8002801" cy="1"/>
          </a:xfrm>
          <a:prstGeom prst="line">
            <a:avLst/>
          </a:prstGeom>
          <a:ln w="12700">
            <a:solidFill>
              <a:srgbClr val="00AB92"/>
            </a:solidFill>
          </a:ln>
        </p:spPr>
        <p:txBody>
          <a:bodyPr lIns="0" tIns="0" rIns="0" bIns="0"/>
          <a:lstStyle/>
          <a:p>
            <a:pPr/>
          </a:p>
        </p:txBody>
      </p:sp>
      <p:pic>
        <p:nvPicPr>
          <p:cNvPr id="728" name="image1.pdf" descr="image1.pdf"/>
          <p:cNvPicPr>
            <a:picLocks noChangeAspect="1"/>
          </p:cNvPicPr>
          <p:nvPr/>
        </p:nvPicPr>
        <p:blipFill>
          <a:blip r:embed="rId4">
            <a:extLst/>
          </a:blip>
          <a:stretch>
            <a:fillRect/>
          </a:stretch>
        </p:blipFill>
        <p:spPr>
          <a:xfrm>
            <a:off x="7970518" y="389642"/>
            <a:ext cx="676258" cy="540000"/>
          </a:xfrm>
          <a:prstGeom prst="rect">
            <a:avLst/>
          </a:prstGeom>
          <a:ln w="12700"/>
        </p:spPr>
      </p:pic>
      <p:sp>
        <p:nvSpPr>
          <p:cNvPr id="729" name="Norges miljø- og biovitenskapelige universitet"/>
          <p:cNvSpPr/>
          <p:nvPr/>
        </p:nvSpPr>
        <p:spPr>
          <a:xfrm>
            <a:off x="5353199" y="6379234"/>
            <a:ext cx="2908301" cy="139701"/>
          </a:xfrm>
          <a:prstGeom prst="rect">
            <a:avLst/>
          </a:prstGeom>
          <a:ln w="12700"/>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AB92"/>
              </a:buClr>
              <a:defRPr sz="1000">
                <a:solidFill>
                  <a:srgbClr val="00AB92"/>
                </a:solidFill>
                <a:uFill>
                  <a:solidFill>
                    <a:srgbClr val="00AB92"/>
                  </a:solidFill>
                </a:uFill>
                <a:latin typeface="+mj-lt"/>
                <a:ea typeface="+mj-ea"/>
                <a:cs typeface="+mj-cs"/>
                <a:sym typeface="Arial"/>
              </a:defRPr>
            </a:lvl1pPr>
          </a:lstStyle>
          <a:p>
            <a:pPr/>
            <a:r>
              <a:t>Norges miljø- og biovitenskapelige universitet</a:t>
            </a:r>
          </a:p>
        </p:txBody>
      </p:sp>
      <p:sp>
        <p:nvSpPr>
          <p:cNvPr id="730" name="Bolig solvarmet hele året"/>
          <p:cNvSpPr/>
          <p:nvPr/>
        </p:nvSpPr>
        <p:spPr>
          <a:xfrm>
            <a:off x="575999" y="6379234"/>
            <a:ext cx="4775201" cy="139701"/>
          </a:xfrm>
          <a:prstGeom prst="rect">
            <a:avLst/>
          </a:prstGeom>
          <a:ln w="12700"/>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AB92"/>
              </a:buClr>
              <a:defRPr sz="1000">
                <a:solidFill>
                  <a:srgbClr val="00AB92"/>
                </a:solidFill>
                <a:uFill>
                  <a:solidFill>
                    <a:srgbClr val="00AB92"/>
                  </a:solidFill>
                </a:uFill>
                <a:latin typeface="+mj-lt"/>
                <a:ea typeface="+mj-ea"/>
                <a:cs typeface="+mj-cs"/>
                <a:sym typeface="Arial"/>
              </a:defRPr>
            </a:lvl1pPr>
          </a:lstStyle>
          <a:p>
            <a:pPr/>
            <a:r>
              <a:t>Bolig solvarmet hele året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2" name="Linje"/>
          <p:cNvSpPr/>
          <p:nvPr/>
        </p:nvSpPr>
        <p:spPr>
          <a:xfrm>
            <a:off x="576000" y="6281999"/>
            <a:ext cx="8002801" cy="1"/>
          </a:xfrm>
          <a:prstGeom prst="line">
            <a:avLst/>
          </a:prstGeom>
          <a:ln w="12700">
            <a:solidFill>
              <a:srgbClr val="00AB92"/>
            </a:solidFill>
          </a:ln>
        </p:spPr>
        <p:txBody>
          <a:bodyPr lIns="0" tIns="0" rIns="0" bIns="0"/>
          <a:lstStyle/>
          <a:p>
            <a:pPr/>
          </a:p>
        </p:txBody>
      </p:sp>
      <p:pic>
        <p:nvPicPr>
          <p:cNvPr id="733" name="image1.pdf" descr="image1.pdf"/>
          <p:cNvPicPr>
            <a:picLocks noChangeAspect="1"/>
          </p:cNvPicPr>
          <p:nvPr/>
        </p:nvPicPr>
        <p:blipFill>
          <a:blip r:embed="rId2">
            <a:extLst/>
          </a:blip>
          <a:stretch>
            <a:fillRect/>
          </a:stretch>
        </p:blipFill>
        <p:spPr>
          <a:xfrm>
            <a:off x="7970518" y="389642"/>
            <a:ext cx="676258" cy="540000"/>
          </a:xfrm>
          <a:prstGeom prst="rect">
            <a:avLst/>
          </a:prstGeom>
          <a:ln w="12700"/>
        </p:spPr>
      </p:pic>
      <p:sp>
        <p:nvSpPr>
          <p:cNvPr id="734" name="Norges miljø- og biovitenskapelige universitet"/>
          <p:cNvSpPr/>
          <p:nvPr/>
        </p:nvSpPr>
        <p:spPr>
          <a:xfrm>
            <a:off x="5353199" y="6379234"/>
            <a:ext cx="2908301" cy="139701"/>
          </a:xfrm>
          <a:prstGeom prst="rect">
            <a:avLst/>
          </a:prstGeom>
          <a:ln w="12700"/>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AB92"/>
              </a:buClr>
              <a:defRPr sz="1000">
                <a:solidFill>
                  <a:srgbClr val="00AB92"/>
                </a:solidFill>
                <a:uFill>
                  <a:solidFill>
                    <a:srgbClr val="00AB92"/>
                  </a:solidFill>
                </a:uFill>
                <a:latin typeface="+mj-lt"/>
                <a:ea typeface="+mj-ea"/>
                <a:cs typeface="+mj-cs"/>
                <a:sym typeface="Arial"/>
              </a:defRPr>
            </a:lvl1pPr>
          </a:lstStyle>
          <a:p>
            <a:pPr/>
            <a:r>
              <a:t>Norges miljø- og biovitenskapelige universitet</a:t>
            </a:r>
          </a:p>
        </p:txBody>
      </p:sp>
      <p:sp>
        <p:nvSpPr>
          <p:cNvPr id="735" name="Bolig solvarmet hele året"/>
          <p:cNvSpPr/>
          <p:nvPr/>
        </p:nvSpPr>
        <p:spPr>
          <a:xfrm>
            <a:off x="575999" y="6379234"/>
            <a:ext cx="4775201" cy="139701"/>
          </a:xfrm>
          <a:prstGeom prst="rect">
            <a:avLst/>
          </a:prstGeom>
          <a:ln w="12700"/>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AB92"/>
              </a:buClr>
              <a:defRPr sz="1000">
                <a:solidFill>
                  <a:srgbClr val="00AB92"/>
                </a:solidFill>
                <a:uFill>
                  <a:solidFill>
                    <a:srgbClr val="00AB92"/>
                  </a:solidFill>
                </a:uFill>
                <a:latin typeface="+mj-lt"/>
                <a:ea typeface="+mj-ea"/>
                <a:cs typeface="+mj-cs"/>
                <a:sym typeface="Arial"/>
              </a:defRPr>
            </a:lvl1pPr>
          </a:lstStyle>
          <a:p>
            <a:pPr/>
            <a:r>
              <a:t>Bolig solvarmet hele året</a:t>
            </a:r>
          </a:p>
        </p:txBody>
      </p:sp>
      <p:pic>
        <p:nvPicPr>
          <p:cNvPr id="736" name="ToiletGruaWinter.jpg" descr="ToiletGruaWinter.jpg"/>
          <p:cNvPicPr>
            <a:picLocks noChangeAspect="1"/>
          </p:cNvPicPr>
          <p:nvPr/>
        </p:nvPicPr>
        <p:blipFill>
          <a:blip r:embed="rId3">
            <a:extLst/>
          </a:blip>
          <a:srcRect l="7083" t="23388" r="23611" b="15044"/>
          <a:stretch>
            <a:fillRect/>
          </a:stretch>
        </p:blipFill>
        <p:spPr>
          <a:xfrm>
            <a:off x="-25400" y="-76200"/>
            <a:ext cx="6337300" cy="6184900"/>
          </a:xfrm>
          <a:prstGeom prst="rect">
            <a:avLst/>
          </a:prstGeom>
          <a:ln w="12700">
            <a:miter lim="400000"/>
          </a:ln>
        </p:spPr>
      </p:pic>
      <p:pic>
        <p:nvPicPr>
          <p:cNvPr id="737" name="droppedImage.pdf" descr="droppedImage.pdf"/>
          <p:cNvPicPr>
            <a:picLocks noChangeAspect="1"/>
          </p:cNvPicPr>
          <p:nvPr/>
        </p:nvPicPr>
        <p:blipFill>
          <a:blip r:embed="rId4">
            <a:extLst/>
          </a:blip>
          <a:stretch>
            <a:fillRect/>
          </a:stretch>
        </p:blipFill>
        <p:spPr>
          <a:xfrm>
            <a:off x="1231900" y="838200"/>
            <a:ext cx="8445500" cy="6184900"/>
          </a:xfrm>
          <a:prstGeom prst="rect">
            <a:avLst/>
          </a:prstGeom>
          <a:ln w="12700">
            <a:miter lim="400000"/>
          </a:ln>
        </p:spPr>
      </p:pic>
      <p:sp>
        <p:nvSpPr>
          <p:cNvPr id="738" name="WINTER:  Stored heat is extracted from the ground"/>
          <p:cNvSpPr txBox="1"/>
          <p:nvPr>
            <p:ph type="title"/>
          </p:nvPr>
        </p:nvSpPr>
        <p:spPr>
          <a:xfrm>
            <a:off x="117624" y="165100"/>
            <a:ext cx="5410201" cy="1473200"/>
          </a:xfrm>
          <a:prstGeom prst="rect">
            <a:avLst/>
          </a:prstGeom>
        </p:spPr>
        <p:txBody>
          <a:bodyPr/>
          <a:lstStyle/>
          <a:p>
            <a:pPr>
              <a:defRPr b="1">
                <a:solidFill>
                  <a:srgbClr val="FFFC41"/>
                </a:solidFill>
                <a:uFill>
                  <a:solidFill>
                    <a:srgbClr val="FFFC41"/>
                  </a:solidFill>
                </a:uFill>
              </a:defRPr>
            </a:pPr>
            <a:r>
              <a:rPr sz="3200">
                <a:latin typeface="Arial Narrow"/>
                <a:ea typeface="Arial Narrow"/>
                <a:cs typeface="Arial Narrow"/>
                <a:sym typeface="Arial Narrow"/>
              </a:rPr>
              <a:t>WINTER: </a:t>
            </a:r>
            <a:endParaRPr sz="3200">
              <a:latin typeface="Arial Narrow"/>
              <a:ea typeface="Arial Narrow"/>
              <a:cs typeface="Arial Narrow"/>
              <a:sym typeface="Arial Narrow"/>
            </a:endParaRPr>
          </a:p>
          <a:p>
            <a:pPr>
              <a:defRPr>
                <a:solidFill>
                  <a:srgbClr val="FFFC41"/>
                </a:solidFill>
                <a:uFill>
                  <a:solidFill>
                    <a:srgbClr val="FFFC41"/>
                  </a:solidFill>
                </a:uFill>
              </a:defRPr>
            </a:pPr>
            <a:r>
              <a:rPr sz="3200">
                <a:latin typeface="Arial Narrow"/>
                <a:ea typeface="Arial Narrow"/>
                <a:cs typeface="Arial Narrow"/>
                <a:sym typeface="Arial Narrow"/>
              </a:rPr>
              <a:t>Stored heat is extracted from the ground </a:t>
            </a:r>
          </a:p>
        </p:txBody>
      </p:sp>
      <p:sp>
        <p:nvSpPr>
          <p:cNvPr id="739" name="P. Heyerdahl (2015)"/>
          <p:cNvSpPr/>
          <p:nvPr/>
        </p:nvSpPr>
        <p:spPr>
          <a:xfrm>
            <a:off x="7086600" y="5854700"/>
            <a:ext cx="1657152" cy="279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1400">
                <a:uFill>
                  <a:solidFill>
                    <a:srgbClr val="000000"/>
                  </a:solidFill>
                </a:uFill>
                <a:latin typeface="+mj-lt"/>
                <a:ea typeface="+mj-ea"/>
                <a:cs typeface="+mj-cs"/>
                <a:sym typeface="Arial"/>
              </a:defRPr>
            </a:lvl1pPr>
          </a:lstStyle>
          <a:p>
            <a:pPr/>
            <a:r>
              <a:t>P. Heyerdahl (2015)</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743" name="Grupper"/>
          <p:cNvGrpSpPr/>
          <p:nvPr/>
        </p:nvGrpSpPr>
        <p:grpSpPr>
          <a:xfrm>
            <a:off x="0" y="0"/>
            <a:ext cx="900113" cy="6858000"/>
            <a:chOff x="0" y="0"/>
            <a:chExt cx="900112" cy="6858000"/>
          </a:xfrm>
        </p:grpSpPr>
        <p:sp>
          <p:nvSpPr>
            <p:cNvPr id="741" name="Rektangel"/>
            <p:cNvSpPr/>
            <p:nvPr/>
          </p:nvSpPr>
          <p:spPr>
            <a:xfrm>
              <a:off x="0" y="0"/>
              <a:ext cx="900113" cy="6858000"/>
            </a:xfrm>
            <a:prstGeom prst="rect">
              <a:avLst/>
            </a:prstGeom>
            <a:solidFill>
              <a:srgbClr val="79B249"/>
            </a:solidFill>
            <a:ln w="12700" cap="flat">
              <a:noFill/>
              <a:miter lim="400000"/>
            </a:ln>
            <a:effectLst/>
          </p:spPr>
          <p:txBody>
            <a:bodyPr wrap="square" lIns="35718" tIns="35718" rIns="35718" bIns="35718" numCol="1" anchor="ctr">
              <a:noAutofit/>
            </a:bodyPr>
            <a:lstStyle/>
            <a:p>
              <a:pPr marL="40640" marR="40640" defTabSz="910828">
                <a:defRPr sz="2200">
                  <a:uFill>
                    <a:solidFill>
                      <a:srgbClr val="000000"/>
                    </a:solidFill>
                  </a:uFill>
                  <a:latin typeface="+mj-lt"/>
                  <a:ea typeface="+mj-ea"/>
                  <a:cs typeface="+mj-cs"/>
                  <a:sym typeface="Arial"/>
                </a:defRPr>
              </a:pPr>
            </a:p>
          </p:txBody>
        </p:sp>
        <p:sp>
          <p:nvSpPr>
            <p:cNvPr id="742" name="Tekst"/>
            <p:cNvSpPr txBox="1"/>
            <p:nvPr/>
          </p:nvSpPr>
          <p:spPr>
            <a:xfrm>
              <a:off x="0" y="3232751"/>
              <a:ext cx="202404" cy="392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marL="40640" marR="40640" defTabSz="910828">
                <a:buClr>
                  <a:srgbClr val="000000"/>
                </a:buClr>
                <a:buFont typeface="Arial"/>
                <a:defRPr sz="2200">
                  <a:uFill>
                    <a:solidFill>
                      <a:srgbClr val="000000"/>
                    </a:solidFill>
                  </a:uFill>
                  <a:latin typeface="+mj-lt"/>
                  <a:ea typeface="+mj-ea"/>
                  <a:cs typeface="+mj-cs"/>
                  <a:sym typeface="Arial"/>
                </a:defRPr>
              </a:lvl1pPr>
            </a:lstStyle>
            <a:p>
              <a:pPr/>
              <a:r>
                <a:t> </a:t>
              </a:r>
            </a:p>
          </p:txBody>
        </p:sp>
      </p:grpSp>
      <p:sp>
        <p:nvSpPr>
          <p:cNvPr id="744" name="NORGES MILJØ OG BIOVITENSKAPLIGE UNIVERITET (NMBU)"/>
          <p:cNvSpPr txBox="1"/>
          <p:nvPr/>
        </p:nvSpPr>
        <p:spPr>
          <a:xfrm rot="5400000">
            <a:off x="-2108002" y="2495847"/>
            <a:ext cx="4875610" cy="1696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0828">
              <a:spcBef>
                <a:spcPts val="700"/>
              </a:spcBef>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NORGES MILJØ OG BIOVITENSKAPLIGE UNIVERITET (NMBU)</a:t>
            </a:r>
          </a:p>
        </p:txBody>
      </p:sp>
      <p:sp>
        <p:nvSpPr>
          <p:cNvPr id="745" name="www.umb.no"/>
          <p:cNvSpPr txBox="1"/>
          <p:nvPr/>
        </p:nvSpPr>
        <p:spPr>
          <a:xfrm>
            <a:off x="4036218" y="6527601"/>
            <a:ext cx="1902025" cy="22860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spAutoFit/>
          </a:bodyPr>
          <a:lstStyle>
            <a:lvl1pPr marL="40640" marR="40640" algn="ctr" defTabSz="910828">
              <a:spcBef>
                <a:spcPts val="600"/>
              </a:spcBef>
              <a:buClr>
                <a:srgbClr val="929292"/>
              </a:buClr>
              <a:buFont typeface="Tahoma"/>
              <a:defRPr sz="900">
                <a:solidFill>
                  <a:srgbClr val="929292"/>
                </a:solidFill>
                <a:uFill>
                  <a:solidFill>
                    <a:srgbClr val="929292"/>
                  </a:solidFill>
                </a:uFill>
                <a:latin typeface="Tahoma"/>
                <a:ea typeface="Tahoma"/>
                <a:cs typeface="Tahoma"/>
                <a:sym typeface="Tahoma"/>
              </a:defRPr>
            </a:lvl1pPr>
          </a:lstStyle>
          <a:p>
            <a:pPr/>
            <a:r>
              <a:t>www.umb.no</a:t>
            </a:r>
          </a:p>
        </p:txBody>
      </p:sp>
      <p:sp>
        <p:nvSpPr>
          <p:cNvPr id="746" name="Institutt for miljøvitenskap (IMV) Petter D. Jenssen"/>
          <p:cNvSpPr txBox="1"/>
          <p:nvPr/>
        </p:nvSpPr>
        <p:spPr>
          <a:xfrm rot="5400000">
            <a:off x="-1429842" y="2132806"/>
            <a:ext cx="4098728" cy="1696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0828">
              <a:buClr>
                <a:srgbClr val="FFFFFF"/>
              </a:buClr>
              <a:buFont typeface="Tahoma"/>
              <a:defRPr sz="1100">
                <a:uFill>
                  <a:solidFill>
                    <a:srgbClr val="FFFFFF"/>
                  </a:solidFill>
                </a:uFill>
                <a:latin typeface="Tahoma"/>
                <a:ea typeface="Tahoma"/>
                <a:cs typeface="Tahoma"/>
                <a:sym typeface="Tahoma"/>
              </a:defRPr>
            </a:lvl1pPr>
          </a:lstStyle>
          <a:p>
            <a:pPr/>
            <a:r>
              <a:t>Institutt for miljøvitenskap (IMV) Petter D. Jenssen</a:t>
            </a:r>
          </a:p>
        </p:txBody>
      </p:sp>
      <p:pic>
        <p:nvPicPr>
          <p:cNvPr id="747" name="Skjermbilde 2014-03-02 kl. 11.00.58.jpg" descr="Skjermbilde 2014-03-02 kl. 11.00.58.jpg"/>
          <p:cNvPicPr>
            <a:picLocks noChangeAspect="1"/>
          </p:cNvPicPr>
          <p:nvPr/>
        </p:nvPicPr>
        <p:blipFill>
          <a:blip r:embed="rId2">
            <a:extLst/>
          </a:blip>
          <a:stretch>
            <a:fillRect/>
          </a:stretch>
        </p:blipFill>
        <p:spPr>
          <a:xfrm rot="21578284">
            <a:off x="57813" y="5943607"/>
            <a:ext cx="776883" cy="687733"/>
          </a:xfrm>
          <a:prstGeom prst="rect">
            <a:avLst/>
          </a:prstGeom>
          <a:ln w="3175"/>
        </p:spPr>
      </p:pic>
      <p:sp>
        <p:nvSpPr>
          <p:cNvPr id="748" name="Lysbildenummer"/>
          <p:cNvSpPr txBox="1"/>
          <p:nvPr>
            <p:ph type="sldNum" sz="quarter" idx="2"/>
          </p:nvPr>
        </p:nvSpPr>
        <p:spPr>
          <a:xfrm>
            <a:off x="343747" y="5563195"/>
            <a:ext cx="216860" cy="228601"/>
          </a:xfrm>
          <a:prstGeom prst="rect">
            <a:avLst/>
          </a:prstGeom>
          <a:extLst>
            <a:ext uri="{C572A759-6A51-4108-AA02-DFA0A04FC94B}">
              <ma14:wrappingTextBoxFlag xmlns:ma14="http://schemas.microsoft.com/office/mac/drawingml/2011/main" val="1"/>
            </a:ext>
          </a:extLst>
        </p:spPr>
        <p:txBody>
          <a:bodyPr wrap="none"/>
          <a:lstStyle/>
          <a:p>
            <a:pPr/>
            <a:fld id="{86CB4B4D-7CA3-9044-876B-883B54F8677D}" type="slidenum"/>
          </a:p>
        </p:txBody>
      </p:sp>
      <p:pic>
        <p:nvPicPr>
          <p:cNvPr id="749" name="Toalett HOK 1.jpg" descr="Toalett HOK 1.jpg"/>
          <p:cNvPicPr>
            <a:picLocks noChangeAspect="1"/>
          </p:cNvPicPr>
          <p:nvPr/>
        </p:nvPicPr>
        <p:blipFill>
          <a:blip r:embed="rId3">
            <a:extLst/>
          </a:blip>
          <a:stretch>
            <a:fillRect/>
          </a:stretch>
        </p:blipFill>
        <p:spPr>
          <a:xfrm>
            <a:off x="901898" y="-1504653"/>
            <a:ext cx="8255001" cy="9867306"/>
          </a:xfrm>
          <a:prstGeom prst="rect">
            <a:avLst/>
          </a:prstGeom>
          <a:ln w="3175"/>
        </p:spPr>
      </p:pic>
      <p:sp>
        <p:nvSpPr>
          <p:cNvPr id="750" name="Solar panel"/>
          <p:cNvSpPr txBox="1"/>
          <p:nvPr/>
        </p:nvSpPr>
        <p:spPr>
          <a:xfrm>
            <a:off x="7236063" y="2923886"/>
            <a:ext cx="165630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Solar panel</a:t>
            </a:r>
          </a:p>
        </p:txBody>
      </p:sp>
      <p:sp>
        <p:nvSpPr>
          <p:cNvPr id="751" name="Linje"/>
          <p:cNvSpPr/>
          <p:nvPr/>
        </p:nvSpPr>
        <p:spPr>
          <a:xfrm flipH="1">
            <a:off x="6698541" y="3525354"/>
            <a:ext cx="1438869" cy="1199205"/>
          </a:xfrm>
          <a:prstGeom prst="line">
            <a:avLst/>
          </a:prstGeom>
          <a:ln w="25400">
            <a:solidFill>
              <a:schemeClr val="accent5">
                <a:hueOff val="-82419"/>
                <a:satOff val="-9513"/>
                <a:lumOff val="-16343"/>
              </a:schemeClr>
            </a:solidFill>
            <a:tailEnd type="triangle"/>
          </a:ln>
        </p:spPr>
        <p:txBody>
          <a:bodyPr lIns="0" tIns="0" rIns="0" bIns="0"/>
          <a:lstStyle/>
          <a:p>
            <a:pPr marL="40639" marR="40639" defTabSz="914400">
              <a:defRPr sz="2400">
                <a:uFill>
                  <a:solidFill>
                    <a:srgbClr val="000000"/>
                  </a:solidFill>
                </a:uFill>
                <a:latin typeface="+mj-lt"/>
                <a:ea typeface="+mj-ea"/>
                <a:cs typeface="+mj-cs"/>
                <a:sym typeface="Arial"/>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755" name="Grupper"/>
          <p:cNvGrpSpPr/>
          <p:nvPr/>
        </p:nvGrpSpPr>
        <p:grpSpPr>
          <a:xfrm>
            <a:off x="0" y="0"/>
            <a:ext cx="900113" cy="6858000"/>
            <a:chOff x="0" y="0"/>
            <a:chExt cx="900112" cy="6858000"/>
          </a:xfrm>
        </p:grpSpPr>
        <p:sp>
          <p:nvSpPr>
            <p:cNvPr id="753" name="Rektangel"/>
            <p:cNvSpPr/>
            <p:nvPr/>
          </p:nvSpPr>
          <p:spPr>
            <a:xfrm>
              <a:off x="0" y="0"/>
              <a:ext cx="900113" cy="6858000"/>
            </a:xfrm>
            <a:prstGeom prst="rect">
              <a:avLst/>
            </a:prstGeom>
            <a:solidFill>
              <a:srgbClr val="79B249"/>
            </a:solidFill>
            <a:ln w="12700" cap="flat">
              <a:noFill/>
              <a:miter lim="400000"/>
            </a:ln>
            <a:effectLst/>
          </p:spPr>
          <p:txBody>
            <a:bodyPr wrap="square" lIns="35718" tIns="35718" rIns="35718" bIns="35718" numCol="1" anchor="ctr">
              <a:noAutofit/>
            </a:bodyPr>
            <a:lstStyle/>
            <a:p>
              <a:pPr marL="40640" marR="40640" defTabSz="910828">
                <a:defRPr sz="2200">
                  <a:uFill>
                    <a:solidFill>
                      <a:srgbClr val="000000"/>
                    </a:solidFill>
                  </a:uFill>
                  <a:latin typeface="+mj-lt"/>
                  <a:ea typeface="+mj-ea"/>
                  <a:cs typeface="+mj-cs"/>
                  <a:sym typeface="Arial"/>
                </a:defRPr>
              </a:pPr>
            </a:p>
          </p:txBody>
        </p:sp>
        <p:sp>
          <p:nvSpPr>
            <p:cNvPr id="754" name="Tekst"/>
            <p:cNvSpPr txBox="1"/>
            <p:nvPr/>
          </p:nvSpPr>
          <p:spPr>
            <a:xfrm>
              <a:off x="0" y="3232751"/>
              <a:ext cx="202404" cy="392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marL="40640" marR="40640" defTabSz="910828">
                <a:buClr>
                  <a:srgbClr val="000000"/>
                </a:buClr>
                <a:buFont typeface="Arial"/>
                <a:defRPr sz="2200">
                  <a:uFill>
                    <a:solidFill>
                      <a:srgbClr val="000000"/>
                    </a:solidFill>
                  </a:uFill>
                  <a:latin typeface="+mj-lt"/>
                  <a:ea typeface="+mj-ea"/>
                  <a:cs typeface="+mj-cs"/>
                  <a:sym typeface="Arial"/>
                </a:defRPr>
              </a:lvl1pPr>
            </a:lstStyle>
            <a:p>
              <a:pPr/>
              <a:r>
                <a:t> </a:t>
              </a:r>
            </a:p>
          </p:txBody>
        </p:sp>
      </p:grpSp>
      <p:sp>
        <p:nvSpPr>
          <p:cNvPr id="756" name="NORGES MILJØ OG BIOVITENSKAPLIGE UNIVERITET (NMBU)"/>
          <p:cNvSpPr txBox="1"/>
          <p:nvPr/>
        </p:nvSpPr>
        <p:spPr>
          <a:xfrm rot="5400000">
            <a:off x="-2108002" y="2495847"/>
            <a:ext cx="4875610" cy="1696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0828">
              <a:spcBef>
                <a:spcPts val="700"/>
              </a:spcBef>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NORGES MILJØ OG BIOVITENSKAPLIGE UNIVERITET (NMBU)</a:t>
            </a:r>
          </a:p>
        </p:txBody>
      </p:sp>
      <p:sp>
        <p:nvSpPr>
          <p:cNvPr id="757" name="www.umb.no"/>
          <p:cNvSpPr txBox="1"/>
          <p:nvPr/>
        </p:nvSpPr>
        <p:spPr>
          <a:xfrm>
            <a:off x="4036218" y="6527601"/>
            <a:ext cx="1902025" cy="22860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spAutoFit/>
          </a:bodyPr>
          <a:lstStyle>
            <a:lvl1pPr marL="40640" marR="40640" algn="ctr" defTabSz="910828">
              <a:spcBef>
                <a:spcPts val="600"/>
              </a:spcBef>
              <a:buClr>
                <a:srgbClr val="929292"/>
              </a:buClr>
              <a:buFont typeface="Tahoma"/>
              <a:defRPr sz="900">
                <a:solidFill>
                  <a:srgbClr val="929292"/>
                </a:solidFill>
                <a:uFill>
                  <a:solidFill>
                    <a:srgbClr val="929292"/>
                  </a:solidFill>
                </a:uFill>
                <a:latin typeface="Tahoma"/>
                <a:ea typeface="Tahoma"/>
                <a:cs typeface="Tahoma"/>
                <a:sym typeface="Tahoma"/>
              </a:defRPr>
            </a:lvl1pPr>
          </a:lstStyle>
          <a:p>
            <a:pPr/>
            <a:r>
              <a:t>www.umb.no</a:t>
            </a:r>
          </a:p>
        </p:txBody>
      </p:sp>
      <p:sp>
        <p:nvSpPr>
          <p:cNvPr id="758" name="Institutt for miljøvitenskap (IMV) Petter D. Jenssen"/>
          <p:cNvSpPr txBox="1"/>
          <p:nvPr/>
        </p:nvSpPr>
        <p:spPr>
          <a:xfrm rot="5400000">
            <a:off x="-1429842" y="2132806"/>
            <a:ext cx="4098728" cy="1696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0828">
              <a:buClr>
                <a:srgbClr val="FFFFFF"/>
              </a:buClr>
              <a:buFont typeface="Tahoma"/>
              <a:defRPr sz="1100">
                <a:uFill>
                  <a:solidFill>
                    <a:srgbClr val="FFFFFF"/>
                  </a:solidFill>
                </a:uFill>
                <a:latin typeface="Tahoma"/>
                <a:ea typeface="Tahoma"/>
                <a:cs typeface="Tahoma"/>
                <a:sym typeface="Tahoma"/>
              </a:defRPr>
            </a:lvl1pPr>
          </a:lstStyle>
          <a:p>
            <a:pPr/>
            <a:r>
              <a:t>Institutt for miljøvitenskap (IMV) Petter D. Jenssen</a:t>
            </a:r>
          </a:p>
        </p:txBody>
      </p:sp>
      <p:pic>
        <p:nvPicPr>
          <p:cNvPr id="759" name="Skjermbilde 2014-03-02 kl. 11.00.58.jpg" descr="Skjermbilde 2014-03-02 kl. 11.00.58.jpg"/>
          <p:cNvPicPr>
            <a:picLocks noChangeAspect="1"/>
          </p:cNvPicPr>
          <p:nvPr/>
        </p:nvPicPr>
        <p:blipFill>
          <a:blip r:embed="rId2">
            <a:extLst/>
          </a:blip>
          <a:stretch>
            <a:fillRect/>
          </a:stretch>
        </p:blipFill>
        <p:spPr>
          <a:xfrm rot="21578284">
            <a:off x="57813" y="5943607"/>
            <a:ext cx="776883" cy="687733"/>
          </a:xfrm>
          <a:prstGeom prst="rect">
            <a:avLst/>
          </a:prstGeom>
          <a:ln w="3175"/>
        </p:spPr>
      </p:pic>
      <p:sp>
        <p:nvSpPr>
          <p:cNvPr id="760" name="Tittel"/>
          <p:cNvSpPr txBox="1"/>
          <p:nvPr>
            <p:ph type="title"/>
          </p:nvPr>
        </p:nvSpPr>
        <p:spPr>
          <a:prstGeom prst="rect">
            <a:avLst/>
          </a:prstGeom>
        </p:spPr>
        <p:txBody>
          <a:bodyPr/>
          <a:lstStyle/>
          <a:p>
            <a:pPr/>
          </a:p>
        </p:txBody>
      </p:sp>
      <p:sp>
        <p:nvSpPr>
          <p:cNvPr id="761" name="Brødtekst"/>
          <p:cNvSpPr txBox="1"/>
          <p:nvPr>
            <p:ph type="body" idx="1"/>
          </p:nvPr>
        </p:nvSpPr>
        <p:spPr>
          <a:prstGeom prst="rect">
            <a:avLst/>
          </a:prstGeom>
        </p:spPr>
        <p:txBody>
          <a:bodyPr/>
          <a:lstStyle/>
          <a:p>
            <a:pPr/>
          </a:p>
        </p:txBody>
      </p:sp>
      <p:sp>
        <p:nvSpPr>
          <p:cNvPr id="762" name="Lysbildenummer"/>
          <p:cNvSpPr txBox="1"/>
          <p:nvPr>
            <p:ph type="sldNum" sz="quarter" idx="2"/>
          </p:nvPr>
        </p:nvSpPr>
        <p:spPr>
          <a:xfrm>
            <a:off x="343747" y="5563195"/>
            <a:ext cx="216860" cy="228601"/>
          </a:xfrm>
          <a:prstGeom prst="rect">
            <a:avLst/>
          </a:prstGeom>
          <a:extLst>
            <a:ext uri="{C572A759-6A51-4108-AA02-DFA0A04FC94B}">
              <ma14:wrappingTextBoxFlag xmlns:ma14="http://schemas.microsoft.com/office/mac/drawingml/2011/main" val="1"/>
            </a:ext>
          </a:extLst>
        </p:spPr>
        <p:txBody>
          <a:bodyPr wrap="none"/>
          <a:lstStyle/>
          <a:p>
            <a:pPr/>
            <a:fld id="{86CB4B4D-7CA3-9044-876B-883B54F8677D}" type="slidenum"/>
          </a:p>
        </p:txBody>
      </p:sp>
      <p:pic>
        <p:nvPicPr>
          <p:cNvPr id="763" name="_1030859.jpg" descr="_1030859.jpg"/>
          <p:cNvPicPr>
            <a:picLocks noChangeAspect="1"/>
          </p:cNvPicPr>
          <p:nvPr/>
        </p:nvPicPr>
        <p:blipFill>
          <a:blip r:embed="rId3">
            <a:extLst/>
          </a:blip>
          <a:srcRect l="291" t="8965" r="11370" b="8917"/>
          <a:stretch>
            <a:fillRect/>
          </a:stretch>
        </p:blipFill>
        <p:spPr>
          <a:xfrm>
            <a:off x="910828" y="-98227"/>
            <a:ext cx="5411391" cy="6707077"/>
          </a:xfrm>
          <a:prstGeom prst="rect">
            <a:avLst/>
          </a:prstGeom>
          <a:ln w="3175"/>
        </p:spPr>
      </p:pic>
      <p:sp>
        <p:nvSpPr>
          <p:cNvPr id="764" name="Soldrevet tørr…"/>
          <p:cNvSpPr txBox="1"/>
          <p:nvPr/>
        </p:nvSpPr>
        <p:spPr>
          <a:xfrm>
            <a:off x="6518671" y="339328"/>
            <a:ext cx="2044362" cy="762001"/>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spAutoFit/>
          </a:bodyPr>
          <a:lstStyle/>
          <a:p>
            <a:pPr marL="40640" marR="40640" defTabSz="910828">
              <a:defRPr sz="2200">
                <a:uFill>
                  <a:solidFill>
                    <a:srgbClr val="000000"/>
                  </a:solidFill>
                </a:uFill>
                <a:latin typeface="+mj-lt"/>
                <a:ea typeface="+mj-ea"/>
                <a:cs typeface="+mj-cs"/>
                <a:sym typeface="Arial"/>
              </a:defRPr>
            </a:pPr>
            <a:r>
              <a:t>Soldrevet tørr </a:t>
            </a:r>
          </a:p>
          <a:p>
            <a:pPr marL="40640" marR="40640" defTabSz="910828">
              <a:defRPr sz="2200">
                <a:uFill>
                  <a:solidFill>
                    <a:srgbClr val="000000"/>
                  </a:solidFill>
                </a:uFill>
                <a:latin typeface="+mj-lt"/>
                <a:ea typeface="+mj-ea"/>
                <a:cs typeface="+mj-cs"/>
                <a:sym typeface="Arial"/>
              </a:defRPr>
            </a:pPr>
            <a:r>
              <a:t>toalettløsning</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768" name="Grupper"/>
          <p:cNvGrpSpPr/>
          <p:nvPr/>
        </p:nvGrpSpPr>
        <p:grpSpPr>
          <a:xfrm>
            <a:off x="0" y="0"/>
            <a:ext cx="900113" cy="6858000"/>
            <a:chOff x="0" y="0"/>
            <a:chExt cx="900112" cy="6858000"/>
          </a:xfrm>
        </p:grpSpPr>
        <p:sp>
          <p:nvSpPr>
            <p:cNvPr id="766" name="Rektangel"/>
            <p:cNvSpPr/>
            <p:nvPr/>
          </p:nvSpPr>
          <p:spPr>
            <a:xfrm>
              <a:off x="0" y="0"/>
              <a:ext cx="900113" cy="6858000"/>
            </a:xfrm>
            <a:prstGeom prst="rect">
              <a:avLst/>
            </a:prstGeom>
            <a:solidFill>
              <a:srgbClr val="79B249"/>
            </a:solidFill>
            <a:ln w="12700" cap="flat">
              <a:noFill/>
              <a:miter lim="400000"/>
            </a:ln>
            <a:effectLst/>
          </p:spPr>
          <p:txBody>
            <a:bodyPr wrap="square" lIns="35718" tIns="35718" rIns="35718" bIns="35718" numCol="1" anchor="ctr">
              <a:noAutofit/>
            </a:bodyPr>
            <a:lstStyle/>
            <a:p>
              <a:pPr marL="40640" marR="40640" defTabSz="910828">
                <a:defRPr sz="2200">
                  <a:uFill>
                    <a:solidFill>
                      <a:srgbClr val="000000"/>
                    </a:solidFill>
                  </a:uFill>
                  <a:latin typeface="+mj-lt"/>
                  <a:ea typeface="+mj-ea"/>
                  <a:cs typeface="+mj-cs"/>
                  <a:sym typeface="Arial"/>
                </a:defRPr>
              </a:pPr>
            </a:p>
          </p:txBody>
        </p:sp>
        <p:sp>
          <p:nvSpPr>
            <p:cNvPr id="767" name="Tekst"/>
            <p:cNvSpPr txBox="1"/>
            <p:nvPr/>
          </p:nvSpPr>
          <p:spPr>
            <a:xfrm>
              <a:off x="0" y="3232751"/>
              <a:ext cx="202404" cy="392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marL="40640" marR="40640" defTabSz="910828">
                <a:buClr>
                  <a:srgbClr val="000000"/>
                </a:buClr>
                <a:buFont typeface="Arial"/>
                <a:defRPr sz="2200">
                  <a:uFill>
                    <a:solidFill>
                      <a:srgbClr val="000000"/>
                    </a:solidFill>
                  </a:uFill>
                  <a:latin typeface="+mj-lt"/>
                  <a:ea typeface="+mj-ea"/>
                  <a:cs typeface="+mj-cs"/>
                  <a:sym typeface="Arial"/>
                </a:defRPr>
              </a:lvl1pPr>
            </a:lstStyle>
            <a:p>
              <a:pPr/>
              <a:r>
                <a:t> </a:t>
              </a:r>
            </a:p>
          </p:txBody>
        </p:sp>
      </p:grpSp>
      <p:sp>
        <p:nvSpPr>
          <p:cNvPr id="769" name="NORGES MILJØ OG BIOVITENSKAPLIGE UNIVERITET (NMBU)"/>
          <p:cNvSpPr txBox="1"/>
          <p:nvPr/>
        </p:nvSpPr>
        <p:spPr>
          <a:xfrm rot="5400000">
            <a:off x="-2108002" y="2495847"/>
            <a:ext cx="4875610" cy="1696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0828">
              <a:spcBef>
                <a:spcPts val="700"/>
              </a:spcBef>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NORGES MILJØ OG BIOVITENSKAPLIGE UNIVERITET (NMBU)</a:t>
            </a:r>
          </a:p>
        </p:txBody>
      </p:sp>
      <p:sp>
        <p:nvSpPr>
          <p:cNvPr id="770" name="www.umb.no"/>
          <p:cNvSpPr txBox="1"/>
          <p:nvPr/>
        </p:nvSpPr>
        <p:spPr>
          <a:xfrm>
            <a:off x="4036218" y="6527601"/>
            <a:ext cx="1902025" cy="22860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spAutoFit/>
          </a:bodyPr>
          <a:lstStyle>
            <a:lvl1pPr marL="40640" marR="40640" algn="ctr" defTabSz="910828">
              <a:spcBef>
                <a:spcPts val="600"/>
              </a:spcBef>
              <a:buClr>
                <a:srgbClr val="929292"/>
              </a:buClr>
              <a:buFont typeface="Tahoma"/>
              <a:defRPr sz="900">
                <a:solidFill>
                  <a:srgbClr val="929292"/>
                </a:solidFill>
                <a:uFill>
                  <a:solidFill>
                    <a:srgbClr val="929292"/>
                  </a:solidFill>
                </a:uFill>
                <a:latin typeface="Tahoma"/>
                <a:ea typeface="Tahoma"/>
                <a:cs typeface="Tahoma"/>
                <a:sym typeface="Tahoma"/>
              </a:defRPr>
            </a:lvl1pPr>
          </a:lstStyle>
          <a:p>
            <a:pPr/>
            <a:r>
              <a:t>www.umb.no</a:t>
            </a:r>
          </a:p>
        </p:txBody>
      </p:sp>
      <p:sp>
        <p:nvSpPr>
          <p:cNvPr id="771" name="Institutt for miljøvitenskap (IMV) Petter D. Jenssen"/>
          <p:cNvSpPr txBox="1"/>
          <p:nvPr/>
        </p:nvSpPr>
        <p:spPr>
          <a:xfrm rot="5400000">
            <a:off x="-1429842" y="2132806"/>
            <a:ext cx="4098728" cy="1696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0828">
              <a:buClr>
                <a:srgbClr val="FFFFFF"/>
              </a:buClr>
              <a:buFont typeface="Tahoma"/>
              <a:defRPr sz="1100">
                <a:uFill>
                  <a:solidFill>
                    <a:srgbClr val="FFFFFF"/>
                  </a:solidFill>
                </a:uFill>
                <a:latin typeface="Tahoma"/>
                <a:ea typeface="Tahoma"/>
                <a:cs typeface="Tahoma"/>
                <a:sym typeface="Tahoma"/>
              </a:defRPr>
            </a:lvl1pPr>
          </a:lstStyle>
          <a:p>
            <a:pPr/>
            <a:r>
              <a:t>Institutt for miljøvitenskap (IMV) Petter D. Jenssen</a:t>
            </a:r>
          </a:p>
        </p:txBody>
      </p:sp>
      <p:pic>
        <p:nvPicPr>
          <p:cNvPr id="772" name="Skjermbilde 2014-03-02 kl. 11.00.58.jpg" descr="Skjermbilde 2014-03-02 kl. 11.00.58.jpg"/>
          <p:cNvPicPr>
            <a:picLocks noChangeAspect="1"/>
          </p:cNvPicPr>
          <p:nvPr/>
        </p:nvPicPr>
        <p:blipFill>
          <a:blip r:embed="rId2">
            <a:extLst/>
          </a:blip>
          <a:stretch>
            <a:fillRect/>
          </a:stretch>
        </p:blipFill>
        <p:spPr>
          <a:xfrm rot="21578284">
            <a:off x="57813" y="5943607"/>
            <a:ext cx="776883" cy="687733"/>
          </a:xfrm>
          <a:prstGeom prst="rect">
            <a:avLst/>
          </a:prstGeom>
          <a:ln w="3175"/>
        </p:spPr>
      </p:pic>
      <p:sp>
        <p:nvSpPr>
          <p:cNvPr id="773" name="Lysbildenummer"/>
          <p:cNvSpPr txBox="1"/>
          <p:nvPr>
            <p:ph type="sldNum" sz="quarter" idx="2"/>
          </p:nvPr>
        </p:nvSpPr>
        <p:spPr>
          <a:xfrm>
            <a:off x="343747" y="5563195"/>
            <a:ext cx="216860" cy="228601"/>
          </a:xfrm>
          <a:prstGeom prst="rect">
            <a:avLst/>
          </a:prstGeom>
          <a:extLst>
            <a:ext uri="{C572A759-6A51-4108-AA02-DFA0A04FC94B}">
              <ma14:wrappingTextBoxFlag xmlns:ma14="http://schemas.microsoft.com/office/mac/drawingml/2011/main" val="1"/>
            </a:ext>
          </a:extLst>
        </p:spPr>
        <p:txBody>
          <a:bodyPr wrap="none"/>
          <a:lstStyle/>
          <a:p>
            <a:pPr/>
            <a:fld id="{86CB4B4D-7CA3-9044-876B-883B54F8677D}" type="slidenum"/>
          </a:p>
        </p:txBody>
      </p:sp>
      <p:pic>
        <p:nvPicPr>
          <p:cNvPr id="774" name="Skjermbilde 2018-04-17 kl. 20.40.28.png" descr="Skjermbilde 2018-04-17 kl. 20.40.28.png"/>
          <p:cNvPicPr>
            <a:picLocks noChangeAspect="1"/>
          </p:cNvPicPr>
          <p:nvPr/>
        </p:nvPicPr>
        <p:blipFill>
          <a:blip r:embed="rId3">
            <a:extLst/>
          </a:blip>
          <a:stretch>
            <a:fillRect/>
          </a:stretch>
        </p:blipFill>
        <p:spPr>
          <a:xfrm>
            <a:off x="1430490" y="1347111"/>
            <a:ext cx="6671667" cy="6685508"/>
          </a:xfrm>
          <a:prstGeom prst="rect">
            <a:avLst/>
          </a:prstGeom>
          <a:ln w="12700">
            <a:miter lim="400000"/>
          </a:ln>
        </p:spPr>
      </p:pic>
      <p:pic>
        <p:nvPicPr>
          <p:cNvPr id="775" name="Skjermbilde 2018-06-17 kl. 13.10.43.png" descr="Skjermbilde 2018-06-17 kl. 13.10.43.png"/>
          <p:cNvPicPr>
            <a:picLocks noChangeAspect="1"/>
          </p:cNvPicPr>
          <p:nvPr/>
        </p:nvPicPr>
        <p:blipFill>
          <a:blip r:embed="rId4">
            <a:extLst/>
          </a:blip>
          <a:stretch>
            <a:fillRect/>
          </a:stretch>
        </p:blipFill>
        <p:spPr>
          <a:xfrm>
            <a:off x="1490702" y="817697"/>
            <a:ext cx="6551243" cy="2407583"/>
          </a:xfrm>
          <a:prstGeom prst="rect">
            <a:avLst/>
          </a:prstGeom>
          <a:ln w="12700"/>
        </p:spPr>
      </p:pic>
      <p:sp>
        <p:nvSpPr>
          <p:cNvPr id="776" name="Solar driven toilet - principle"/>
          <p:cNvSpPr txBox="1"/>
          <p:nvPr/>
        </p:nvSpPr>
        <p:spPr>
          <a:xfrm>
            <a:off x="1454535" y="124885"/>
            <a:ext cx="512881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Solar driven toilet - principle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780" name="Grupper"/>
          <p:cNvGrpSpPr/>
          <p:nvPr/>
        </p:nvGrpSpPr>
        <p:grpSpPr>
          <a:xfrm>
            <a:off x="0" y="0"/>
            <a:ext cx="900113" cy="6858000"/>
            <a:chOff x="0" y="0"/>
            <a:chExt cx="900112" cy="6858000"/>
          </a:xfrm>
        </p:grpSpPr>
        <p:sp>
          <p:nvSpPr>
            <p:cNvPr id="778" name="Rektangel"/>
            <p:cNvSpPr/>
            <p:nvPr/>
          </p:nvSpPr>
          <p:spPr>
            <a:xfrm>
              <a:off x="0" y="0"/>
              <a:ext cx="900113" cy="6858000"/>
            </a:xfrm>
            <a:prstGeom prst="rect">
              <a:avLst/>
            </a:prstGeom>
            <a:solidFill>
              <a:srgbClr val="79B249"/>
            </a:solidFill>
            <a:ln w="12700" cap="flat">
              <a:noFill/>
              <a:miter lim="400000"/>
            </a:ln>
            <a:effectLst/>
          </p:spPr>
          <p:txBody>
            <a:bodyPr wrap="square" lIns="35718" tIns="35718" rIns="35718" bIns="35718" numCol="1" anchor="ctr">
              <a:noAutofit/>
            </a:bodyPr>
            <a:lstStyle/>
            <a:p>
              <a:pPr marL="40640" marR="40640" defTabSz="910828">
                <a:defRPr sz="2200">
                  <a:uFill>
                    <a:solidFill>
                      <a:srgbClr val="000000"/>
                    </a:solidFill>
                  </a:uFill>
                  <a:latin typeface="+mj-lt"/>
                  <a:ea typeface="+mj-ea"/>
                  <a:cs typeface="+mj-cs"/>
                  <a:sym typeface="Arial"/>
                </a:defRPr>
              </a:pPr>
            </a:p>
          </p:txBody>
        </p:sp>
        <p:sp>
          <p:nvSpPr>
            <p:cNvPr id="779" name="Tekst"/>
            <p:cNvSpPr txBox="1"/>
            <p:nvPr/>
          </p:nvSpPr>
          <p:spPr>
            <a:xfrm>
              <a:off x="0" y="3232751"/>
              <a:ext cx="202404" cy="392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marL="40640" marR="40640" defTabSz="910828">
                <a:buClr>
                  <a:srgbClr val="000000"/>
                </a:buClr>
                <a:buFont typeface="Arial"/>
                <a:defRPr sz="2200">
                  <a:uFill>
                    <a:solidFill>
                      <a:srgbClr val="000000"/>
                    </a:solidFill>
                  </a:uFill>
                  <a:latin typeface="+mj-lt"/>
                  <a:ea typeface="+mj-ea"/>
                  <a:cs typeface="+mj-cs"/>
                  <a:sym typeface="Arial"/>
                </a:defRPr>
              </a:lvl1pPr>
            </a:lstStyle>
            <a:p>
              <a:pPr/>
              <a:r>
                <a:t> </a:t>
              </a:r>
            </a:p>
          </p:txBody>
        </p:sp>
      </p:grpSp>
      <p:sp>
        <p:nvSpPr>
          <p:cNvPr id="781" name="NORGES MILJØ OG BIOVITENSKAPLIGE UNIVERITET (NMBU)"/>
          <p:cNvSpPr txBox="1"/>
          <p:nvPr/>
        </p:nvSpPr>
        <p:spPr>
          <a:xfrm rot="5400000">
            <a:off x="-2108002" y="2495847"/>
            <a:ext cx="4875610" cy="1696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0828">
              <a:spcBef>
                <a:spcPts val="700"/>
              </a:spcBef>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NORGES MILJØ OG BIOVITENSKAPLIGE UNIVERITET (NMBU)</a:t>
            </a:r>
          </a:p>
        </p:txBody>
      </p:sp>
      <p:sp>
        <p:nvSpPr>
          <p:cNvPr id="782" name="www.umb.no"/>
          <p:cNvSpPr txBox="1"/>
          <p:nvPr/>
        </p:nvSpPr>
        <p:spPr>
          <a:xfrm>
            <a:off x="4036218" y="6527601"/>
            <a:ext cx="1902025" cy="22860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spAutoFit/>
          </a:bodyPr>
          <a:lstStyle>
            <a:lvl1pPr marL="40640" marR="40640" algn="ctr" defTabSz="910828">
              <a:spcBef>
                <a:spcPts val="600"/>
              </a:spcBef>
              <a:buClr>
                <a:srgbClr val="929292"/>
              </a:buClr>
              <a:buFont typeface="Tahoma"/>
              <a:defRPr sz="900">
                <a:solidFill>
                  <a:srgbClr val="929292"/>
                </a:solidFill>
                <a:uFill>
                  <a:solidFill>
                    <a:srgbClr val="929292"/>
                  </a:solidFill>
                </a:uFill>
                <a:latin typeface="Tahoma"/>
                <a:ea typeface="Tahoma"/>
                <a:cs typeface="Tahoma"/>
                <a:sym typeface="Tahoma"/>
              </a:defRPr>
            </a:lvl1pPr>
          </a:lstStyle>
          <a:p>
            <a:pPr/>
            <a:r>
              <a:t>www.umb.no</a:t>
            </a:r>
          </a:p>
        </p:txBody>
      </p:sp>
      <p:sp>
        <p:nvSpPr>
          <p:cNvPr id="783" name="Institutt for miljøvitenskap (IMV) Petter D. Jenssen"/>
          <p:cNvSpPr txBox="1"/>
          <p:nvPr/>
        </p:nvSpPr>
        <p:spPr>
          <a:xfrm rot="5400000">
            <a:off x="-1429842" y="2132806"/>
            <a:ext cx="4098728" cy="1696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0828">
              <a:buClr>
                <a:srgbClr val="FFFFFF"/>
              </a:buClr>
              <a:buFont typeface="Tahoma"/>
              <a:defRPr sz="1100">
                <a:uFill>
                  <a:solidFill>
                    <a:srgbClr val="FFFFFF"/>
                  </a:solidFill>
                </a:uFill>
                <a:latin typeface="Tahoma"/>
                <a:ea typeface="Tahoma"/>
                <a:cs typeface="Tahoma"/>
                <a:sym typeface="Tahoma"/>
              </a:defRPr>
            </a:lvl1pPr>
          </a:lstStyle>
          <a:p>
            <a:pPr/>
            <a:r>
              <a:t>Institutt for miljøvitenskap (IMV) Petter D. Jenssen</a:t>
            </a:r>
          </a:p>
        </p:txBody>
      </p:sp>
      <p:pic>
        <p:nvPicPr>
          <p:cNvPr id="784" name="Skjermbilde 2014-03-02 kl. 11.00.58.jpg" descr="Skjermbilde 2014-03-02 kl. 11.00.58.jpg"/>
          <p:cNvPicPr>
            <a:picLocks noChangeAspect="1"/>
          </p:cNvPicPr>
          <p:nvPr/>
        </p:nvPicPr>
        <p:blipFill>
          <a:blip r:embed="rId2">
            <a:extLst/>
          </a:blip>
          <a:stretch>
            <a:fillRect/>
          </a:stretch>
        </p:blipFill>
        <p:spPr>
          <a:xfrm rot="21578284">
            <a:off x="57813" y="5943607"/>
            <a:ext cx="776883" cy="687733"/>
          </a:xfrm>
          <a:prstGeom prst="rect">
            <a:avLst/>
          </a:prstGeom>
          <a:ln w="3175"/>
        </p:spPr>
      </p:pic>
      <p:sp>
        <p:nvSpPr>
          <p:cNvPr id="785" name="Lysbildenummer"/>
          <p:cNvSpPr txBox="1"/>
          <p:nvPr>
            <p:ph type="sldNum" sz="quarter" idx="2"/>
          </p:nvPr>
        </p:nvSpPr>
        <p:spPr>
          <a:xfrm>
            <a:off x="343747" y="5563195"/>
            <a:ext cx="216860" cy="228601"/>
          </a:xfrm>
          <a:prstGeom prst="rect">
            <a:avLst/>
          </a:prstGeom>
          <a:extLst>
            <a:ext uri="{C572A759-6A51-4108-AA02-DFA0A04FC94B}">
              <ma14:wrappingTextBoxFlag xmlns:ma14="http://schemas.microsoft.com/office/mac/drawingml/2011/main" val="1"/>
            </a:ext>
          </a:extLst>
        </p:spPr>
        <p:txBody>
          <a:bodyPr wrap="none"/>
          <a:lstStyle/>
          <a:p>
            <a:pPr/>
            <a:fld id="{86CB4B4D-7CA3-9044-876B-883B54F8677D}" type="slidenum"/>
          </a:p>
        </p:txBody>
      </p:sp>
      <p:pic>
        <p:nvPicPr>
          <p:cNvPr id="786" name="Skjermbilde 2018-06-17 kl. 13.10.43.png" descr="Skjermbilde 2018-06-17 kl. 13.10.43.png"/>
          <p:cNvPicPr>
            <a:picLocks noChangeAspect="1"/>
          </p:cNvPicPr>
          <p:nvPr/>
        </p:nvPicPr>
        <p:blipFill>
          <a:blip r:embed="rId3">
            <a:extLst/>
          </a:blip>
          <a:stretch>
            <a:fillRect/>
          </a:stretch>
        </p:blipFill>
        <p:spPr>
          <a:xfrm>
            <a:off x="1711609" y="3797324"/>
            <a:ext cx="6551243" cy="2407583"/>
          </a:xfrm>
          <a:prstGeom prst="rect">
            <a:avLst/>
          </a:prstGeom>
          <a:ln w="12700"/>
        </p:spPr>
      </p:pic>
      <p:sp>
        <p:nvSpPr>
          <p:cNvPr id="787" name="Dry toilets - how to avoid smell"/>
          <p:cNvSpPr txBox="1"/>
          <p:nvPr/>
        </p:nvSpPr>
        <p:spPr>
          <a:xfrm>
            <a:off x="1454535" y="124885"/>
            <a:ext cx="5625109"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Dry toilets - how to avoid smell</a:t>
            </a:r>
          </a:p>
        </p:txBody>
      </p:sp>
      <p:sp>
        <p:nvSpPr>
          <p:cNvPr id="788" name="Extend the ventilation chimney above the highest point of the roof…"/>
          <p:cNvSpPr txBox="1"/>
          <p:nvPr>
            <p:ph type="body" idx="1"/>
          </p:nvPr>
        </p:nvSpPr>
        <p:spPr>
          <a:xfrm>
            <a:off x="1442342" y="1519237"/>
            <a:ext cx="7089776" cy="5541964"/>
          </a:xfrm>
          <a:prstGeom prst="rect">
            <a:avLst/>
          </a:prstGeom>
        </p:spPr>
        <p:txBody>
          <a:bodyPr/>
          <a:lstStyle/>
          <a:p>
            <a:pPr/>
            <a:r>
              <a:t>Extend the ventilation chimney above the highest point of the roof</a:t>
            </a:r>
          </a:p>
          <a:p>
            <a:pPr/>
            <a:r>
              <a:t>Use a wind fan</a:t>
            </a:r>
          </a:p>
          <a:p>
            <a:pPr/>
            <a:r>
              <a:t>Drain excess liquid</a:t>
            </a:r>
          </a:p>
          <a:p>
            <a:pPr/>
            <a:r>
              <a:t>Use bulking material</a:t>
            </a:r>
          </a:p>
          <a:p>
            <a:pPr/>
            <a:r>
              <a:t>Use urine diversion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0"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791" name="NORWEGIAN UNIVERSITY OF LIFE SCIENCES"/>
          <p:cNvSpPr txBox="1"/>
          <p:nvPr/>
        </p:nvSpPr>
        <p:spPr>
          <a:xfrm rot="5400000">
            <a:off x="-2133601" y="2551112"/>
            <a:ext cx="4899026"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792"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793" name="www.umb.no"/>
          <p:cNvSpPr txBox="1"/>
          <p:nvPr/>
        </p:nvSpPr>
        <p:spPr>
          <a:xfrm>
            <a:off x="4038600" y="6527800"/>
            <a:ext cx="19304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39687" algn="ctr" defTabSz="914400">
              <a:spcBef>
                <a:spcPts val="600"/>
              </a:spcBef>
              <a:buClr>
                <a:srgbClr val="929292"/>
              </a:buClr>
              <a:buFont typeface="Tahoma"/>
              <a:defRPr b="1" sz="1100">
                <a:solidFill>
                  <a:srgbClr val="929292"/>
                </a:solidFill>
                <a:uFill>
                  <a:solidFill>
                    <a:srgbClr val="929292"/>
                  </a:solidFill>
                </a:uFill>
                <a:latin typeface="Tahoma"/>
                <a:ea typeface="Tahoma"/>
                <a:cs typeface="Tahoma"/>
                <a:sym typeface="Tahoma"/>
              </a:defRPr>
            </a:lvl1pPr>
          </a:lstStyle>
          <a:p>
            <a:pPr/>
            <a:r>
              <a:t>www.umb.no</a:t>
            </a:r>
          </a:p>
        </p:txBody>
      </p:sp>
      <p:sp>
        <p:nvSpPr>
          <p:cNvPr id="794" name="4"/>
          <p:cNvSpPr txBox="1"/>
          <p:nvPr/>
        </p:nvSpPr>
        <p:spPr>
          <a:xfrm>
            <a:off x="392087" y="5562600"/>
            <a:ext cx="141338" cy="165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39687" algn="ctr" defTabSz="914400">
              <a:buClr>
                <a:srgbClr val="FFFFFF"/>
              </a:buClr>
              <a:buFont typeface="Tahoma"/>
              <a:defRPr b="1" sz="1100">
                <a:uFill>
                  <a:solidFill>
                    <a:srgbClr val="FFFFFF"/>
                  </a:solidFill>
                </a:uFill>
                <a:latin typeface="Tahoma"/>
                <a:ea typeface="Tahoma"/>
                <a:cs typeface="Tahoma"/>
                <a:sym typeface="Tahoma"/>
              </a:defRPr>
            </a:lvl1pPr>
          </a:lstStyle>
          <a:p>
            <a:pPr/>
            <a:r>
              <a:t>4</a:t>
            </a:r>
          </a:p>
        </p:txBody>
      </p:sp>
      <p:sp>
        <p:nvSpPr>
          <p:cNvPr id="795" name="Dry sanitation - hygiene"/>
          <p:cNvSpPr txBox="1"/>
          <p:nvPr>
            <p:ph type="title"/>
          </p:nvPr>
        </p:nvSpPr>
        <p:spPr>
          <a:xfrm>
            <a:off x="1320800" y="-228600"/>
            <a:ext cx="8229600" cy="1333500"/>
          </a:xfrm>
          <a:prstGeom prst="rect">
            <a:avLst/>
          </a:prstGeom>
        </p:spPr>
        <p:txBody>
          <a:bodyPr/>
          <a:lstStyle>
            <a:lvl1pPr marR="30479">
              <a:defRPr sz="3600">
                <a:solidFill>
                  <a:srgbClr val="000000"/>
                </a:solidFill>
                <a:uFill>
                  <a:solidFill>
                    <a:srgbClr val="000000"/>
                  </a:solidFill>
                </a:uFill>
              </a:defRPr>
            </a:lvl1pPr>
          </a:lstStyle>
          <a:p>
            <a:pPr/>
            <a:r>
              <a:t>Dry sanitation - hygiene</a:t>
            </a:r>
          </a:p>
        </p:txBody>
      </p:sp>
      <p:sp>
        <p:nvSpPr>
          <p:cNvPr id="796" name="International research show that dry sanitation may give an equal or higher reduction of pathogens and a high reduction in risk of exposure. (Stenström 2002)"/>
          <p:cNvSpPr txBox="1"/>
          <p:nvPr>
            <p:ph type="body" sz="half" idx="1"/>
          </p:nvPr>
        </p:nvSpPr>
        <p:spPr>
          <a:xfrm>
            <a:off x="5499100" y="1500187"/>
            <a:ext cx="3759200" cy="5040313"/>
          </a:xfrm>
          <a:prstGeom prst="rect">
            <a:avLst/>
          </a:prstGeom>
        </p:spPr>
        <p:txBody>
          <a:bodyPr/>
          <a:lstStyle/>
          <a:p>
            <a:pPr marL="382587" indent="-342900">
              <a:buClr>
                <a:srgbClr val="000000"/>
              </a:buClr>
              <a:buSzPct val="100000"/>
              <a:buFont typeface="Arial"/>
              <a:buChar char="•"/>
              <a:defRPr sz="2400">
                <a:solidFill>
                  <a:srgbClr val="000000"/>
                </a:solidFill>
                <a:uFill>
                  <a:solidFill>
                    <a:srgbClr val="000000"/>
                  </a:solidFill>
                </a:uFill>
              </a:defRPr>
            </a:pPr>
            <a:r>
              <a:t>International research show that dry sanitation may give an equal or higher reduction of pathogens and a high reduction in risk of exposure. </a:t>
            </a:r>
            <a:r>
              <a:rPr sz="1400"/>
              <a:t>(Stenström 2002)</a:t>
            </a:r>
          </a:p>
        </p:txBody>
      </p:sp>
      <p:pic>
        <p:nvPicPr>
          <p:cNvPr id="797" name="image.jpg" descr="image.jpg"/>
          <p:cNvPicPr>
            <a:picLocks noChangeAspect="0"/>
          </p:cNvPicPr>
          <p:nvPr/>
        </p:nvPicPr>
        <p:blipFill>
          <a:blip r:embed="rId3">
            <a:extLst/>
          </a:blip>
          <a:stretch>
            <a:fillRect/>
          </a:stretch>
        </p:blipFill>
        <p:spPr>
          <a:xfrm rot="5400000">
            <a:off x="1305941" y="4546029"/>
            <a:ext cx="2326830" cy="1814514"/>
          </a:xfrm>
          <a:prstGeom prst="rect">
            <a:avLst/>
          </a:prstGeom>
          <a:ln w="12700">
            <a:miter lim="400000"/>
          </a:ln>
        </p:spPr>
      </p:pic>
      <p:sp>
        <p:nvSpPr>
          <p:cNvPr id="798" name="Department of Plant and Environmental Sciences, P.D. Jenssen"/>
          <p:cNvSpPr txBox="1"/>
          <p:nvPr/>
        </p:nvSpPr>
        <p:spPr>
          <a:xfrm rot="5400000">
            <a:off x="-1979613" y="2690812"/>
            <a:ext cx="51816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0000"/>
              </a:buClr>
              <a:buFont typeface="Tahoma"/>
              <a:defRPr>
                <a:uFill>
                  <a:solidFill>
                    <a:srgbClr val="FFFFFF"/>
                  </a:solidFill>
                </a:uFill>
                <a:latin typeface="Tahoma"/>
                <a:ea typeface="Tahoma"/>
                <a:cs typeface="Tahoma"/>
                <a:sym typeface="Tahoma"/>
              </a:defRPr>
            </a:lvl1pPr>
          </a:lstStyle>
          <a:p>
            <a:pPr/>
            <a:r>
              <a:t>Department of Plant and Environmental Sciences, P.D. Jenssen</a:t>
            </a:r>
          </a:p>
        </p:txBody>
      </p:sp>
      <p:pic>
        <p:nvPicPr>
          <p:cNvPr id="799" name="droppedImage.pdf" descr="droppedImage.pdf"/>
          <p:cNvPicPr>
            <a:picLocks noChangeAspect="1"/>
          </p:cNvPicPr>
          <p:nvPr/>
        </p:nvPicPr>
        <p:blipFill>
          <a:blip r:embed="rId4">
            <a:extLst/>
          </a:blip>
          <a:stretch>
            <a:fillRect/>
          </a:stretch>
        </p:blipFill>
        <p:spPr>
          <a:xfrm>
            <a:off x="1460500" y="1397000"/>
            <a:ext cx="3556000" cy="2491566"/>
          </a:xfrm>
          <a:prstGeom prst="rect">
            <a:avLst/>
          </a:prstGeom>
          <a:ln w="12700"/>
        </p:spPr>
      </p:pic>
      <p:sp>
        <p:nvSpPr>
          <p:cNvPr id="800" name="(From: Hanssen et al. 2005)"/>
          <p:cNvSpPr txBox="1"/>
          <p:nvPr/>
        </p:nvSpPr>
        <p:spPr>
          <a:xfrm>
            <a:off x="2616200" y="2915443"/>
            <a:ext cx="2265946" cy="203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39687" defTabSz="914400">
              <a:buClr>
                <a:srgbClr val="000000"/>
              </a:buClr>
              <a:buFont typeface="Arial"/>
              <a:defRPr>
                <a:uFill>
                  <a:solidFill>
                    <a:srgbClr val="FFFFFF"/>
                  </a:solidFill>
                </a:uFill>
                <a:latin typeface="Tahoma"/>
                <a:ea typeface="Tahoma"/>
                <a:cs typeface="Tahoma"/>
                <a:sym typeface="Tahoma"/>
              </a:defRPr>
            </a:lvl1pPr>
          </a:lstStyle>
          <a:p>
            <a:pPr/>
            <a:r>
              <a:t>(From: Hanssen et al. 2005)</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2"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803" name="157"/>
          <p:cNvSpPr/>
          <p:nvPr/>
        </p:nvSpPr>
        <p:spPr>
          <a:xfrm>
            <a:off x="265336" y="5562600"/>
            <a:ext cx="383728"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157</a:t>
            </a:r>
          </a:p>
        </p:txBody>
      </p:sp>
      <p:sp>
        <p:nvSpPr>
          <p:cNvPr id="804" name="NORWEGIAN UNIVERSITY OF LIFE SCIENCES"/>
          <p:cNvSpPr/>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805"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806" name="www.umb.no"/>
          <p:cNvSpPr/>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807" name="Future toilet types (commercially available today)"/>
          <p:cNvSpPr txBox="1"/>
          <p:nvPr>
            <p:ph type="title"/>
          </p:nvPr>
        </p:nvSpPr>
        <p:spPr>
          <a:xfrm>
            <a:off x="1143000" y="0"/>
            <a:ext cx="7772400" cy="2286000"/>
          </a:xfrm>
          <a:prstGeom prst="rect">
            <a:avLst/>
          </a:prstGeom>
        </p:spPr>
        <p:txBody>
          <a:bodyPr/>
          <a:lstStyle/>
          <a:p>
            <a:pPr marR="81279" indent="0">
              <a:defRPr sz="3600">
                <a:solidFill>
                  <a:srgbClr val="000000"/>
                </a:solidFill>
                <a:uFill>
                  <a:solidFill>
                    <a:srgbClr val="000000"/>
                  </a:solidFill>
                </a:uFill>
              </a:defRPr>
            </a:pPr>
            <a:r>
              <a:t>Future toilet types</a:t>
            </a:r>
            <a:br/>
            <a:r>
              <a:t>(commercially available today)</a:t>
            </a:r>
          </a:p>
        </p:txBody>
      </p:sp>
      <p:sp>
        <p:nvSpPr>
          <p:cNvPr id="808" name="Composting /dry sanitation       0 - 0.1 liter/visit…"/>
          <p:cNvSpPr txBox="1"/>
          <p:nvPr>
            <p:ph type="body" idx="1"/>
          </p:nvPr>
        </p:nvSpPr>
        <p:spPr>
          <a:xfrm>
            <a:off x="228600" y="3200400"/>
            <a:ext cx="10058400" cy="3657600"/>
          </a:xfrm>
          <a:prstGeom prst="rect">
            <a:avLst/>
          </a:prstGeom>
        </p:spPr>
        <p:txBody>
          <a:bodyPr/>
          <a:lstStyle/>
          <a:p>
            <a:pPr lvl="2">
              <a:defRPr sz="2400">
                <a:solidFill>
                  <a:srgbClr val="000000"/>
                </a:solidFill>
                <a:uFill>
                  <a:solidFill>
                    <a:srgbClr val="000000"/>
                  </a:solidFill>
                </a:uFill>
              </a:defRPr>
            </a:pPr>
            <a:r>
              <a:t>Composting /dry sanitation   </a:t>
            </a:r>
            <a:r>
              <a:rPr>
                <a:latin typeface="ヒラギノ角ゴ ProN W3"/>
                <a:ea typeface="ヒラギノ角ゴ ProN W3"/>
                <a:cs typeface="ヒラギノ角ゴ ProN W3"/>
                <a:sym typeface="ヒラギノ角ゴ ProN W3"/>
              </a:rPr>
              <a:t>	</a:t>
            </a:r>
            <a:r>
              <a:t>   0 - 0.1 liter/visit</a:t>
            </a:r>
          </a:p>
          <a:p>
            <a:pPr lvl="2">
              <a:buClr>
                <a:srgbClr val="000000"/>
              </a:buClr>
              <a:defRPr sz="2400">
                <a:solidFill>
                  <a:srgbClr val="000000"/>
                </a:solidFill>
                <a:uFill>
                  <a:solidFill>
                    <a:srgbClr val="000000"/>
                  </a:solidFill>
                </a:uFill>
              </a:defRPr>
            </a:pPr>
            <a:r>
              <a:rPr b="1"/>
              <a:t>Urine diverting</a:t>
            </a:r>
            <a:r>
              <a:rPr>
                <a:latin typeface="ヒラギノ角ゴ ProN W3"/>
                <a:ea typeface="ヒラギノ角ゴ ProN W3"/>
                <a:cs typeface="ヒラギノ角ゴ ProN W3"/>
                <a:sym typeface="ヒラギノ角ゴ ProN W3"/>
              </a:rPr>
              <a:t>		</a:t>
            </a:r>
            <a:r>
              <a:t>             0.1 - 4.0 liter/visit</a:t>
            </a:r>
          </a:p>
          <a:p>
            <a:pPr lvl="2"/>
            <a:r>
              <a:rPr sz="2400">
                <a:solidFill>
                  <a:srgbClr val="000000"/>
                </a:solidFill>
                <a:uFill>
                  <a:solidFill>
                    <a:srgbClr val="000000"/>
                  </a:solidFill>
                </a:uFill>
              </a:rPr>
              <a:t>Water saving (vacuum&amp;gravity)       0.5 - 1.0 liter/visit</a:t>
            </a:r>
            <a:r>
              <a:rPr sz="2800">
                <a:solidFill>
                  <a:srgbClr val="000000"/>
                </a:solidFill>
                <a:uFill>
                  <a:solidFill>
                    <a:srgbClr val="000000"/>
                  </a:solidFill>
                </a:uFill>
                <a:latin typeface="ヒラギノ角ゴ ProN W6"/>
                <a:ea typeface="ヒラギノ角ゴ ProN W6"/>
                <a:cs typeface="ヒラギノ角ゴ ProN W6"/>
                <a:sym typeface="ヒラギノ角ゴ ProN W6"/>
              </a:rPr>
              <a:t>	</a:t>
            </a:r>
          </a:p>
        </p:txBody>
      </p:sp>
      <p:pic>
        <p:nvPicPr>
          <p:cNvPr id="809" name="Skjermbilde 2014-03-02 kl. 11.00.58.jpg" descr="Skjermbilde 2014-03-02 kl. 11.00.58.jpg"/>
          <p:cNvPicPr>
            <a:picLocks noChangeAspect="1"/>
          </p:cNvPicPr>
          <p:nvPr/>
        </p:nvPicPr>
        <p:blipFill>
          <a:blip r:embed="rId3">
            <a:extLst/>
          </a:blip>
          <a:stretch>
            <a:fillRect/>
          </a:stretch>
        </p:blipFill>
        <p:spPr>
          <a:xfrm>
            <a:off x="56814" y="6032708"/>
            <a:ext cx="789047" cy="698501"/>
          </a:xfrm>
          <a:prstGeom prst="rect">
            <a:avLst/>
          </a:prstGeom>
          <a:ln w="12700"/>
        </p:spPr>
      </p:pic>
      <p:sp>
        <p:nvSpPr>
          <p:cNvPr id="810"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2"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813" name="41"/>
          <p:cNvSpPr/>
          <p:nvPr/>
        </p:nvSpPr>
        <p:spPr>
          <a:xfrm>
            <a:off x="303467" y="55626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41</a:t>
            </a:r>
          </a:p>
        </p:txBody>
      </p:sp>
      <p:sp>
        <p:nvSpPr>
          <p:cNvPr id="814" name="NORWEGIAN UNIVERSITY OF LIFE SCIENCES"/>
          <p:cNvSpPr/>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815"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816" name="www.umb.no"/>
          <p:cNvSpPr/>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817" name="Urine diverting toilets"/>
          <p:cNvSpPr txBox="1"/>
          <p:nvPr>
            <p:ph type="title"/>
          </p:nvPr>
        </p:nvSpPr>
        <p:spPr>
          <a:xfrm>
            <a:off x="1444625" y="-114300"/>
            <a:ext cx="7105650" cy="1133475"/>
          </a:xfrm>
          <a:prstGeom prst="rect">
            <a:avLst/>
          </a:prstGeom>
        </p:spPr>
        <p:txBody>
          <a:bodyPr/>
          <a:lstStyle>
            <a:lvl1pPr marR="81279" indent="0">
              <a:defRPr sz="3600">
                <a:solidFill>
                  <a:srgbClr val="000000"/>
                </a:solidFill>
                <a:uFill>
                  <a:solidFill>
                    <a:srgbClr val="000000"/>
                  </a:solidFill>
                </a:uFill>
              </a:defRPr>
            </a:lvl1pPr>
          </a:lstStyle>
          <a:p>
            <a:pPr/>
            <a:r>
              <a:t>Urine diverting toilets</a:t>
            </a:r>
          </a:p>
        </p:txBody>
      </p:sp>
      <p:sp>
        <p:nvSpPr>
          <p:cNvPr id="818" name="26"/>
          <p:cNvSpPr/>
          <p:nvPr/>
        </p:nvSpPr>
        <p:spPr>
          <a:xfrm>
            <a:off x="6350" y="5562600"/>
            <a:ext cx="901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26</a:t>
            </a:r>
          </a:p>
        </p:txBody>
      </p:sp>
      <p:pic>
        <p:nvPicPr>
          <p:cNvPr id="819" name="image.png" descr="image.png"/>
          <p:cNvPicPr>
            <a:picLocks noChangeAspect="0"/>
          </p:cNvPicPr>
          <p:nvPr/>
        </p:nvPicPr>
        <p:blipFill>
          <a:blip r:embed="rId3">
            <a:extLst/>
          </a:blip>
          <a:stretch>
            <a:fillRect/>
          </a:stretch>
        </p:blipFill>
        <p:spPr>
          <a:xfrm>
            <a:off x="1273175" y="1718220"/>
            <a:ext cx="7419182" cy="3263058"/>
          </a:xfrm>
          <a:prstGeom prst="rect">
            <a:avLst/>
          </a:prstGeom>
          <a:ln w="12700">
            <a:miter lim="400000"/>
          </a:ln>
        </p:spPr>
      </p:pic>
      <p:sp>
        <p:nvSpPr>
          <p:cNvPr id="820" name="Dual flush: a and b         Single flush: c and d"/>
          <p:cNvSpPr/>
          <p:nvPr/>
        </p:nvSpPr>
        <p:spPr>
          <a:xfrm>
            <a:off x="1661715" y="5181600"/>
            <a:ext cx="6642101" cy="3456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defTabSz="914400">
              <a:buClr>
                <a:srgbClr val="000000"/>
              </a:buClr>
              <a:buFont typeface="Arial"/>
              <a:defRPr sz="2400">
                <a:uFill>
                  <a:solidFill>
                    <a:srgbClr val="000000"/>
                  </a:solidFill>
                </a:uFill>
                <a:latin typeface="+mj-lt"/>
                <a:ea typeface="+mj-ea"/>
                <a:cs typeface="+mj-cs"/>
                <a:sym typeface="Arial"/>
              </a:defRPr>
            </a:lvl1pPr>
          </a:lstStyle>
          <a:p>
            <a:pPr/>
            <a:r>
              <a:t> Dual flush: a and b         Single flush: c and d</a:t>
            </a:r>
          </a:p>
        </p:txBody>
      </p:sp>
      <p:sp>
        <p:nvSpPr>
          <p:cNvPr id="821" name="Department of Plant and Environmental Sciences, P.D. Jenssen"/>
          <p:cNvSpPr/>
          <p:nvPr/>
        </p:nvSpPr>
        <p:spPr>
          <a:xfrm rot="5400000">
            <a:off x="-1973263" y="2684462"/>
            <a:ext cx="51689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0000"/>
              </a:buClr>
              <a:buFont typeface="Tahoma"/>
              <a:defRPr>
                <a:uFill>
                  <a:solidFill>
                    <a:srgbClr val="000000"/>
                  </a:solidFill>
                </a:uFill>
                <a:latin typeface="Tahoma"/>
                <a:ea typeface="Tahoma"/>
                <a:cs typeface="Tahoma"/>
                <a:sym typeface="Tahoma"/>
              </a:defRPr>
            </a:lvl1pPr>
          </a:lstStyle>
          <a:p>
            <a:pPr/>
            <a:r>
              <a:t>Department of Plant and Environmental Sciences, P.D. Jenssen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8" name="Wastewater treatment options"/>
          <p:cNvSpPr txBox="1"/>
          <p:nvPr>
            <p:ph type="title"/>
          </p:nvPr>
        </p:nvSpPr>
        <p:spPr>
          <a:xfrm>
            <a:off x="1477962" y="388937"/>
            <a:ext cx="6045201" cy="1592263"/>
          </a:xfrm>
          <a:prstGeom prst="rect">
            <a:avLst/>
          </a:prstGeom>
        </p:spPr>
        <p:txBody>
          <a:bodyPr/>
          <a:lstStyle/>
          <a:p>
            <a:pPr/>
            <a:r>
              <a:t>Wastewater treatment options</a:t>
            </a:r>
          </a:p>
        </p:txBody>
      </p:sp>
      <p:pic>
        <p:nvPicPr>
          <p:cNvPr id="589" name="image.jpg" descr="image.jpg"/>
          <p:cNvPicPr>
            <a:picLocks noChangeAspect="0"/>
          </p:cNvPicPr>
          <p:nvPr/>
        </p:nvPicPr>
        <p:blipFill>
          <a:blip r:embed="rId2">
            <a:extLst/>
          </a:blip>
          <a:stretch>
            <a:fillRect/>
          </a:stretch>
        </p:blipFill>
        <p:spPr>
          <a:xfrm>
            <a:off x="9144000" y="2819400"/>
            <a:ext cx="1219200" cy="914400"/>
          </a:xfrm>
          <a:prstGeom prst="rect">
            <a:avLst/>
          </a:prstGeom>
          <a:ln w="12700">
            <a:miter lim="400000"/>
          </a:ln>
        </p:spPr>
      </p:pic>
      <p:pic>
        <p:nvPicPr>
          <p:cNvPr id="590" name="image.png" descr="image.png"/>
          <p:cNvPicPr>
            <a:picLocks noChangeAspect="0"/>
          </p:cNvPicPr>
          <p:nvPr/>
        </p:nvPicPr>
        <p:blipFill>
          <a:blip r:embed="rId3">
            <a:extLst/>
          </a:blip>
          <a:stretch>
            <a:fillRect/>
          </a:stretch>
        </p:blipFill>
        <p:spPr>
          <a:xfrm>
            <a:off x="7073900" y="952500"/>
            <a:ext cx="1981200" cy="1498600"/>
          </a:xfrm>
          <a:prstGeom prst="rect">
            <a:avLst/>
          </a:prstGeom>
          <a:ln w="12700">
            <a:miter lim="400000"/>
          </a:ln>
        </p:spPr>
      </p:pic>
      <p:pic>
        <p:nvPicPr>
          <p:cNvPr id="591" name="biovac.jpg" descr="biovac.jpg"/>
          <p:cNvPicPr>
            <a:picLocks noChangeAspect="0"/>
          </p:cNvPicPr>
          <p:nvPr/>
        </p:nvPicPr>
        <p:blipFill>
          <a:blip r:embed="rId4">
            <a:extLst/>
          </a:blip>
          <a:stretch>
            <a:fillRect/>
          </a:stretch>
        </p:blipFill>
        <p:spPr>
          <a:xfrm>
            <a:off x="5507037" y="5000625"/>
            <a:ext cx="889001" cy="1320800"/>
          </a:xfrm>
          <a:prstGeom prst="rect">
            <a:avLst/>
          </a:prstGeom>
          <a:ln w="12700">
            <a:miter lim="400000"/>
          </a:ln>
        </p:spPr>
      </p:pic>
      <p:sp>
        <p:nvSpPr>
          <p:cNvPr id="592" name="Constructed…"/>
          <p:cNvSpPr/>
          <p:nvPr/>
        </p:nvSpPr>
        <p:spPr>
          <a:xfrm>
            <a:off x="7124700" y="5003800"/>
            <a:ext cx="3314700" cy="698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00000"/>
              </a:buClr>
              <a:buFont typeface="Times"/>
              <a:defRPr b="1" sz="1800">
                <a:solidFill>
                  <a:srgbClr val="4F7A28"/>
                </a:solidFill>
                <a:uFill>
                  <a:solidFill>
                    <a:srgbClr val="4F7A28"/>
                  </a:solidFill>
                </a:uFill>
                <a:latin typeface="Times"/>
                <a:ea typeface="Times"/>
                <a:cs typeface="Times"/>
                <a:sym typeface="Times"/>
              </a:defRPr>
            </a:pPr>
            <a:r>
              <a:t>Constructed </a:t>
            </a:r>
          </a:p>
          <a:p>
            <a:pPr marL="40639" marR="40639" defTabSz="914400">
              <a:buClr>
                <a:srgbClr val="000000"/>
              </a:buClr>
              <a:buFont typeface="Times"/>
              <a:defRPr b="1" sz="1800">
                <a:solidFill>
                  <a:srgbClr val="4F7A28"/>
                </a:solidFill>
                <a:uFill>
                  <a:solidFill>
                    <a:srgbClr val="4F7A28"/>
                  </a:solidFill>
                </a:uFill>
                <a:latin typeface="Times"/>
                <a:ea typeface="Times"/>
                <a:cs typeface="Times"/>
                <a:sym typeface="Times"/>
              </a:defRPr>
            </a:pPr>
            <a:r>
              <a:t>wetlands</a:t>
            </a:r>
          </a:p>
        </p:txBody>
      </p:sp>
      <p:sp>
        <p:nvSpPr>
          <p:cNvPr id="593" name="Infiltration"/>
          <p:cNvSpPr/>
          <p:nvPr/>
        </p:nvSpPr>
        <p:spPr>
          <a:xfrm>
            <a:off x="7162800" y="2527300"/>
            <a:ext cx="19812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a:defRPr b="1" sz="1800">
                <a:solidFill>
                  <a:srgbClr val="4F7A28"/>
                </a:solidFill>
                <a:uFill>
                  <a:solidFill>
                    <a:srgbClr val="4F7A28"/>
                  </a:solidFill>
                </a:uFill>
                <a:latin typeface="Times"/>
                <a:ea typeface="Times"/>
                <a:cs typeface="Times"/>
                <a:sym typeface="Times"/>
              </a:defRPr>
            </a:lvl1pPr>
          </a:lstStyle>
          <a:p>
            <a:pPr/>
            <a:r>
              <a:t>Infiltration</a:t>
            </a:r>
          </a:p>
        </p:txBody>
      </p:sp>
      <p:sp>
        <p:nvSpPr>
          <p:cNvPr id="594" name="Source separation"/>
          <p:cNvSpPr/>
          <p:nvPr/>
        </p:nvSpPr>
        <p:spPr>
          <a:xfrm>
            <a:off x="321299" y="2695575"/>
            <a:ext cx="2202202" cy="419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Times"/>
              <a:defRPr b="1" sz="2100">
                <a:solidFill>
                  <a:schemeClr val="accent5">
                    <a:hueOff val="-82419"/>
                    <a:satOff val="-9513"/>
                    <a:lumOff val="-16343"/>
                  </a:schemeClr>
                </a:solidFill>
                <a:uFill>
                  <a:solidFill>
                    <a:srgbClr val="0061FF"/>
                  </a:solidFill>
                </a:uFill>
                <a:latin typeface="Times"/>
                <a:ea typeface="Times"/>
                <a:cs typeface="Times"/>
                <a:sym typeface="Times"/>
              </a:defRPr>
            </a:lvl1pPr>
          </a:lstStyle>
          <a:p>
            <a:pPr/>
            <a:r>
              <a:t>Source separation</a:t>
            </a:r>
          </a:p>
        </p:txBody>
      </p:sp>
      <p:pic>
        <p:nvPicPr>
          <p:cNvPr id="595" name="image.pdf" descr="image.pdf"/>
          <p:cNvPicPr>
            <a:picLocks noChangeAspect="0"/>
          </p:cNvPicPr>
          <p:nvPr/>
        </p:nvPicPr>
        <p:blipFill>
          <a:blip r:embed="rId5">
            <a:extLst/>
          </a:blip>
          <a:stretch>
            <a:fillRect/>
          </a:stretch>
        </p:blipFill>
        <p:spPr>
          <a:xfrm>
            <a:off x="2746375" y="1920875"/>
            <a:ext cx="3651250" cy="3016250"/>
          </a:xfrm>
          <a:prstGeom prst="rect">
            <a:avLst/>
          </a:prstGeom>
          <a:ln w="12700">
            <a:miter lim="400000"/>
          </a:ln>
        </p:spPr>
      </p:pic>
      <p:sp>
        <p:nvSpPr>
          <p:cNvPr id="596" name="Linje"/>
          <p:cNvSpPr/>
          <p:nvPr/>
        </p:nvSpPr>
        <p:spPr>
          <a:xfrm flipV="1">
            <a:off x="4038600" y="4483100"/>
            <a:ext cx="762000" cy="673101"/>
          </a:xfrm>
          <a:prstGeom prst="line">
            <a:avLst/>
          </a:prstGeom>
          <a:ln w="25400">
            <a:solidFill>
              <a:srgbClr val="FF2600"/>
            </a:solidFill>
          </a:ln>
        </p:spPr>
        <p:txBody>
          <a:bodyPr lIns="0" tIns="0" rIns="0" bIns="0"/>
          <a:lstStyle/>
          <a:p>
            <a:pPr/>
          </a:p>
        </p:txBody>
      </p:sp>
      <p:sp>
        <p:nvSpPr>
          <p:cNvPr id="597" name="Linje"/>
          <p:cNvSpPr/>
          <p:nvPr/>
        </p:nvSpPr>
        <p:spPr>
          <a:xfrm flipV="1">
            <a:off x="1981200" y="3022600"/>
            <a:ext cx="1066800" cy="990600"/>
          </a:xfrm>
          <a:prstGeom prst="line">
            <a:avLst/>
          </a:prstGeom>
          <a:ln w="25400">
            <a:solidFill>
              <a:srgbClr val="FF2600"/>
            </a:solidFill>
          </a:ln>
        </p:spPr>
        <p:txBody>
          <a:bodyPr lIns="0" tIns="0" rIns="0" bIns="0"/>
          <a:lstStyle/>
          <a:p>
            <a:pPr/>
          </a:p>
        </p:txBody>
      </p:sp>
      <p:sp>
        <p:nvSpPr>
          <p:cNvPr id="598" name="Linje"/>
          <p:cNvSpPr/>
          <p:nvPr/>
        </p:nvSpPr>
        <p:spPr>
          <a:xfrm>
            <a:off x="2133600" y="2362200"/>
            <a:ext cx="762000" cy="152400"/>
          </a:xfrm>
          <a:prstGeom prst="line">
            <a:avLst/>
          </a:prstGeom>
          <a:ln w="25400">
            <a:solidFill>
              <a:srgbClr val="FF2600"/>
            </a:solidFill>
          </a:ln>
        </p:spPr>
        <p:txBody>
          <a:bodyPr lIns="0" tIns="0" rIns="0" bIns="0"/>
          <a:lstStyle/>
          <a:p>
            <a:pPr/>
          </a:p>
        </p:txBody>
      </p:sp>
      <p:grpSp>
        <p:nvGrpSpPr>
          <p:cNvPr id="601" name="Grupper"/>
          <p:cNvGrpSpPr/>
          <p:nvPr/>
        </p:nvGrpSpPr>
        <p:grpSpPr>
          <a:xfrm>
            <a:off x="10477499" y="4953000"/>
            <a:ext cx="1676401" cy="2057400"/>
            <a:chOff x="0" y="0"/>
            <a:chExt cx="1676400" cy="2057400"/>
          </a:xfrm>
        </p:grpSpPr>
        <p:sp>
          <p:nvSpPr>
            <p:cNvPr id="599" name="Rektangel"/>
            <p:cNvSpPr/>
            <p:nvPr/>
          </p:nvSpPr>
          <p:spPr>
            <a:xfrm>
              <a:off x="0" y="0"/>
              <a:ext cx="1676400" cy="2057400"/>
            </a:xfrm>
            <a:prstGeom prst="rect">
              <a:avLst/>
            </a:prstGeom>
            <a:solidFill>
              <a:srgbClr val="CBCBCB">
                <a:alpha val="49018"/>
              </a:srgbClr>
            </a:solidFill>
            <a:ln w="12700" cap="flat">
              <a:solidFill>
                <a:srgbClr val="D6D7FF"/>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a:ea typeface="Times"/>
                  <a:cs typeface="Times"/>
                  <a:sym typeface="Times"/>
                </a:defRPr>
              </a:pPr>
            </a:p>
          </p:txBody>
        </p:sp>
        <p:sp>
          <p:nvSpPr>
            <p:cNvPr id="600" name="Tekst"/>
            <p:cNvSpPr/>
            <p:nvPr/>
          </p:nvSpPr>
          <p:spPr>
            <a:xfrm>
              <a:off x="0" y="793750"/>
              <a:ext cx="231140"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Times"/>
                <a:defRPr sz="2400">
                  <a:uFill>
                    <a:solidFill>
                      <a:srgbClr val="000000"/>
                    </a:solidFill>
                  </a:uFill>
                  <a:latin typeface="Times"/>
                  <a:ea typeface="Times"/>
                  <a:cs typeface="Times"/>
                  <a:sym typeface="Times"/>
                </a:defRPr>
              </a:lvl1pPr>
            </a:lstStyle>
            <a:p>
              <a:pPr/>
              <a:r>
                <a:t> </a:t>
              </a:r>
            </a:p>
          </p:txBody>
        </p:sp>
      </p:grpSp>
      <p:grpSp>
        <p:nvGrpSpPr>
          <p:cNvPr id="604" name="Grupper"/>
          <p:cNvGrpSpPr/>
          <p:nvPr/>
        </p:nvGrpSpPr>
        <p:grpSpPr>
          <a:xfrm>
            <a:off x="10096499" y="4953000"/>
            <a:ext cx="1676401" cy="2057400"/>
            <a:chOff x="0" y="0"/>
            <a:chExt cx="1676400" cy="2057400"/>
          </a:xfrm>
        </p:grpSpPr>
        <p:sp>
          <p:nvSpPr>
            <p:cNvPr id="602" name="Rektangel"/>
            <p:cNvSpPr/>
            <p:nvPr/>
          </p:nvSpPr>
          <p:spPr>
            <a:xfrm>
              <a:off x="0" y="0"/>
              <a:ext cx="1676400" cy="2057400"/>
            </a:xfrm>
            <a:prstGeom prst="rect">
              <a:avLst/>
            </a:prstGeom>
            <a:solidFill>
              <a:srgbClr val="CBCBCB">
                <a:alpha val="49018"/>
              </a:srgbClr>
            </a:solidFill>
            <a:ln w="12700" cap="flat">
              <a:solidFill>
                <a:srgbClr val="D6D7FF"/>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a:ea typeface="Times"/>
                  <a:cs typeface="Times"/>
                  <a:sym typeface="Times"/>
                </a:defRPr>
              </a:pPr>
            </a:p>
          </p:txBody>
        </p:sp>
        <p:sp>
          <p:nvSpPr>
            <p:cNvPr id="603" name="Tekst"/>
            <p:cNvSpPr/>
            <p:nvPr/>
          </p:nvSpPr>
          <p:spPr>
            <a:xfrm>
              <a:off x="0" y="793750"/>
              <a:ext cx="231140"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Times"/>
                <a:defRPr sz="2400">
                  <a:uFill>
                    <a:solidFill>
                      <a:srgbClr val="000000"/>
                    </a:solidFill>
                  </a:uFill>
                  <a:latin typeface="Times"/>
                  <a:ea typeface="Times"/>
                  <a:cs typeface="Times"/>
                  <a:sym typeface="Times"/>
                </a:defRPr>
              </a:lvl1pPr>
            </a:lstStyle>
            <a:p>
              <a:pPr/>
              <a:r>
                <a:t> </a:t>
              </a:r>
            </a:p>
          </p:txBody>
        </p:sp>
      </p:grpSp>
      <p:pic>
        <p:nvPicPr>
          <p:cNvPr id="605" name="image.jpg" descr="image.jpg"/>
          <p:cNvPicPr>
            <a:picLocks noChangeAspect="0"/>
          </p:cNvPicPr>
          <p:nvPr/>
        </p:nvPicPr>
        <p:blipFill>
          <a:blip r:embed="rId6">
            <a:extLst/>
          </a:blip>
          <a:stretch>
            <a:fillRect/>
          </a:stretch>
        </p:blipFill>
        <p:spPr>
          <a:xfrm>
            <a:off x="6540500" y="3679825"/>
            <a:ext cx="2451100" cy="1206500"/>
          </a:xfrm>
          <a:prstGeom prst="rect">
            <a:avLst/>
          </a:prstGeom>
          <a:ln w="12700">
            <a:miter lim="400000"/>
          </a:ln>
        </p:spPr>
      </p:pic>
      <p:pic>
        <p:nvPicPr>
          <p:cNvPr id="606" name="droppedImage.pdf" descr="droppedImage.pdf"/>
          <p:cNvPicPr>
            <a:picLocks noChangeAspect="1"/>
          </p:cNvPicPr>
          <p:nvPr/>
        </p:nvPicPr>
        <p:blipFill>
          <a:blip r:embed="rId7">
            <a:extLst/>
          </a:blip>
          <a:stretch>
            <a:fillRect/>
          </a:stretch>
        </p:blipFill>
        <p:spPr>
          <a:xfrm>
            <a:off x="292100" y="4087729"/>
            <a:ext cx="1968500" cy="1474871"/>
          </a:xfrm>
          <a:prstGeom prst="rect">
            <a:avLst/>
          </a:prstGeom>
          <a:ln w="12700"/>
        </p:spPr>
      </p:pic>
      <p:pic>
        <p:nvPicPr>
          <p:cNvPr id="607" name="image.jpg" descr="image.jpg"/>
          <p:cNvPicPr>
            <a:picLocks noChangeAspect="1"/>
          </p:cNvPicPr>
          <p:nvPr/>
        </p:nvPicPr>
        <p:blipFill>
          <a:blip r:embed="rId8">
            <a:extLst/>
          </a:blip>
          <a:stretch>
            <a:fillRect/>
          </a:stretch>
        </p:blipFill>
        <p:spPr>
          <a:xfrm>
            <a:off x="3340100" y="5027728"/>
            <a:ext cx="1854200" cy="1273060"/>
          </a:xfrm>
          <a:prstGeom prst="rect">
            <a:avLst/>
          </a:prstGeom>
          <a:ln w="12700">
            <a:miter lim="400000"/>
          </a:ln>
        </p:spPr>
      </p:pic>
      <p:sp>
        <p:nvSpPr>
          <p:cNvPr id="608" name="Linje"/>
          <p:cNvSpPr/>
          <p:nvPr/>
        </p:nvSpPr>
        <p:spPr>
          <a:xfrm flipH="1" flipV="1">
            <a:off x="6858000" y="6883400"/>
            <a:ext cx="1272431" cy="972989"/>
          </a:xfrm>
          <a:prstGeom prst="line">
            <a:avLst/>
          </a:prstGeom>
          <a:ln w="25400">
            <a:solidFill>
              <a:srgbClr val="FF2600"/>
            </a:solidFill>
          </a:ln>
        </p:spPr>
        <p:txBody>
          <a:bodyPr lIns="0" tIns="0" rIns="0" bIns="0"/>
          <a:lstStyle/>
          <a:p>
            <a:pPr/>
          </a:p>
        </p:txBody>
      </p:sp>
      <p:sp>
        <p:nvSpPr>
          <p:cNvPr id="609" name="Conventional systems"/>
          <p:cNvSpPr/>
          <p:nvPr/>
        </p:nvSpPr>
        <p:spPr>
          <a:xfrm>
            <a:off x="3860800" y="6337300"/>
            <a:ext cx="30988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a:defRPr b="1" sz="1800">
                <a:uFill>
                  <a:solidFill>
                    <a:srgbClr val="000000"/>
                  </a:solidFill>
                </a:uFill>
                <a:latin typeface="Times"/>
                <a:ea typeface="Times"/>
                <a:cs typeface="Times"/>
                <a:sym typeface="Times"/>
              </a:defRPr>
            </a:lvl1pPr>
          </a:lstStyle>
          <a:p>
            <a:pPr/>
            <a:r>
              <a:t>Conventional systems</a:t>
            </a:r>
          </a:p>
        </p:txBody>
      </p:sp>
      <p:sp>
        <p:nvSpPr>
          <p:cNvPr id="610" name="Linje"/>
          <p:cNvSpPr/>
          <p:nvPr/>
        </p:nvSpPr>
        <p:spPr>
          <a:xfrm flipH="1">
            <a:off x="6096000" y="1992014"/>
            <a:ext cx="1894285" cy="446386"/>
          </a:xfrm>
          <a:prstGeom prst="line">
            <a:avLst/>
          </a:prstGeom>
          <a:ln w="25400">
            <a:solidFill>
              <a:srgbClr val="FF2600"/>
            </a:solidFill>
          </a:ln>
        </p:spPr>
        <p:txBody>
          <a:bodyPr lIns="0" tIns="0" rIns="0" bIns="0"/>
          <a:lstStyle/>
          <a:p>
            <a:pPr/>
          </a:p>
        </p:txBody>
      </p:sp>
      <p:sp>
        <p:nvSpPr>
          <p:cNvPr id="611" name="Linje"/>
          <p:cNvSpPr/>
          <p:nvPr/>
        </p:nvSpPr>
        <p:spPr>
          <a:xfrm flipH="1" flipV="1">
            <a:off x="5998467" y="2958107"/>
            <a:ext cx="1398589" cy="819747"/>
          </a:xfrm>
          <a:prstGeom prst="line">
            <a:avLst/>
          </a:prstGeom>
          <a:ln w="25400">
            <a:solidFill>
              <a:srgbClr val="FF2600"/>
            </a:solidFill>
          </a:ln>
        </p:spPr>
        <p:txBody>
          <a:bodyPr lIns="0" tIns="0" rIns="0" bIns="0"/>
          <a:lstStyle/>
          <a:p>
            <a:pPr/>
          </a:p>
        </p:txBody>
      </p:sp>
      <p:pic>
        <p:nvPicPr>
          <p:cNvPr id="612" name="image.png" descr="image.png"/>
          <p:cNvPicPr>
            <a:picLocks noChangeAspect="0"/>
          </p:cNvPicPr>
          <p:nvPr/>
        </p:nvPicPr>
        <p:blipFill>
          <a:blip r:embed="rId9">
            <a:extLst/>
          </a:blip>
          <a:stretch>
            <a:fillRect/>
          </a:stretch>
        </p:blipFill>
        <p:spPr>
          <a:xfrm>
            <a:off x="238125" y="1282700"/>
            <a:ext cx="2451100" cy="1320800"/>
          </a:xfrm>
          <a:prstGeom prst="rect">
            <a:avLst/>
          </a:prstGeom>
          <a:ln w="12700">
            <a:miter lim="400000"/>
          </a:ln>
        </p:spPr>
      </p:pic>
      <p:sp>
        <p:nvSpPr>
          <p:cNvPr id="613" name="Ponds - lagoons"/>
          <p:cNvSpPr/>
          <p:nvPr/>
        </p:nvSpPr>
        <p:spPr>
          <a:xfrm>
            <a:off x="241300" y="5613400"/>
            <a:ext cx="1679350"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Times"/>
              <a:defRPr b="1" sz="1800">
                <a:solidFill>
                  <a:srgbClr val="4F7A28"/>
                </a:solidFill>
                <a:uFill>
                  <a:solidFill>
                    <a:srgbClr val="4F7A28"/>
                  </a:solidFill>
                </a:uFill>
                <a:latin typeface="Times"/>
                <a:ea typeface="Times"/>
                <a:cs typeface="Times"/>
                <a:sym typeface="Times"/>
              </a:defRPr>
            </a:lvl1pPr>
          </a:lstStyle>
          <a:p>
            <a:pPr/>
            <a:r>
              <a:t>Ponds - lagoons</a:t>
            </a:r>
          </a:p>
        </p:txBody>
      </p:sp>
      <p:sp>
        <p:nvSpPr>
          <p:cNvPr id="614" name="Rektangel"/>
          <p:cNvSpPr/>
          <p:nvPr/>
        </p:nvSpPr>
        <p:spPr>
          <a:xfrm>
            <a:off x="3060700" y="4826000"/>
            <a:ext cx="3492500" cy="1866900"/>
          </a:xfrm>
          <a:prstGeom prst="rect">
            <a:avLst/>
          </a:prstGeom>
          <a:solidFill>
            <a:srgbClr val="FFB5AF">
              <a:alpha val="70000"/>
            </a:srgbClr>
          </a:solidFill>
          <a:ln w="38100">
            <a:solidFill>
              <a:srgbClr val="FF4013">
                <a:alpha val="70000"/>
              </a:srgbClr>
            </a:solidFill>
          </a:ln>
        </p:spPr>
        <p:txBody>
          <a:bodyPr lIns="50800" tIns="50800" rIns="50800" bIns="50800" anchor="ctr"/>
          <a:lstStyle/>
          <a:p>
            <a:pPr marL="40639" marR="40639" defTabSz="914400">
              <a:defRPr sz="2400">
                <a:uFill>
                  <a:solidFill>
                    <a:srgbClr val="000000"/>
                  </a:solidFill>
                </a:uFill>
                <a:latin typeface="Times"/>
                <a:ea typeface="Times"/>
                <a:cs typeface="Times"/>
                <a:sym typeface="Times"/>
              </a:defRPr>
            </a:pPr>
          </a:p>
        </p:txBody>
      </p:sp>
      <p:sp>
        <p:nvSpPr>
          <p:cNvPr id="615" name="Rektangel"/>
          <p:cNvSpPr/>
          <p:nvPr/>
        </p:nvSpPr>
        <p:spPr>
          <a:xfrm>
            <a:off x="139700" y="3848100"/>
            <a:ext cx="2260600" cy="2235200"/>
          </a:xfrm>
          <a:prstGeom prst="rect">
            <a:avLst/>
          </a:prstGeom>
          <a:solidFill>
            <a:schemeClr val="accent3">
              <a:hueOff val="-274225"/>
              <a:satOff val="26768"/>
              <a:lumOff val="11368"/>
              <a:alpha val="52324"/>
            </a:schemeClr>
          </a:solidFill>
          <a:ln w="38100">
            <a:solidFill>
              <a:srgbClr val="4F7A28">
                <a:alpha val="52324"/>
              </a:srgbClr>
            </a:solidFill>
          </a:ln>
        </p:spPr>
        <p:txBody>
          <a:bodyPr lIns="50800" tIns="50800" rIns="50800" bIns="50800" anchor="ctr"/>
          <a:lstStyle/>
          <a:p>
            <a:pPr marL="40639" marR="40639" defTabSz="914400">
              <a:defRPr sz="2400">
                <a:uFill>
                  <a:solidFill>
                    <a:srgbClr val="000000"/>
                  </a:solidFill>
                </a:uFill>
                <a:latin typeface="Times"/>
                <a:ea typeface="Times"/>
                <a:cs typeface="Times"/>
                <a:sym typeface="Times"/>
              </a:defRPr>
            </a:pPr>
          </a:p>
        </p:txBody>
      </p:sp>
      <p:sp>
        <p:nvSpPr>
          <p:cNvPr id="616" name="Rektangel"/>
          <p:cNvSpPr/>
          <p:nvPr/>
        </p:nvSpPr>
        <p:spPr>
          <a:xfrm>
            <a:off x="6781800" y="3441700"/>
            <a:ext cx="2260600" cy="2235200"/>
          </a:xfrm>
          <a:prstGeom prst="rect">
            <a:avLst/>
          </a:prstGeom>
          <a:solidFill>
            <a:schemeClr val="accent3">
              <a:hueOff val="-274225"/>
              <a:satOff val="26768"/>
              <a:lumOff val="11368"/>
              <a:alpha val="51266"/>
            </a:schemeClr>
          </a:solidFill>
          <a:ln w="38100">
            <a:solidFill>
              <a:srgbClr val="4F7A28">
                <a:alpha val="51266"/>
              </a:srgbClr>
            </a:solidFill>
          </a:ln>
        </p:spPr>
        <p:txBody>
          <a:bodyPr lIns="50800" tIns="50800" rIns="50800" bIns="50800" anchor="ctr"/>
          <a:lstStyle/>
          <a:p>
            <a:pPr marL="40639" marR="40639" defTabSz="914400">
              <a:defRPr sz="2400">
                <a:uFill>
                  <a:solidFill>
                    <a:srgbClr val="000000"/>
                  </a:solidFill>
                </a:uFill>
                <a:latin typeface="Times"/>
                <a:ea typeface="Times"/>
                <a:cs typeface="Times"/>
                <a:sym typeface="Times"/>
              </a:defRPr>
            </a:pPr>
          </a:p>
        </p:txBody>
      </p:sp>
      <p:sp>
        <p:nvSpPr>
          <p:cNvPr id="617" name="Rektangel"/>
          <p:cNvSpPr/>
          <p:nvPr/>
        </p:nvSpPr>
        <p:spPr>
          <a:xfrm>
            <a:off x="6921500" y="812800"/>
            <a:ext cx="2260600" cy="2184400"/>
          </a:xfrm>
          <a:prstGeom prst="rect">
            <a:avLst/>
          </a:prstGeom>
          <a:solidFill>
            <a:schemeClr val="accent3">
              <a:hueOff val="-274225"/>
              <a:satOff val="26768"/>
              <a:lumOff val="11368"/>
              <a:alpha val="51104"/>
            </a:schemeClr>
          </a:solidFill>
          <a:ln w="38100">
            <a:solidFill>
              <a:srgbClr val="4F7A28">
                <a:alpha val="51104"/>
              </a:srgbClr>
            </a:solidFill>
          </a:ln>
        </p:spPr>
        <p:txBody>
          <a:bodyPr lIns="50800" tIns="50800" rIns="50800" bIns="50800" anchor="ctr"/>
          <a:lstStyle/>
          <a:p>
            <a:pPr marL="40639" marR="40639" defTabSz="914400">
              <a:defRPr sz="2400">
                <a:uFill>
                  <a:solidFill>
                    <a:srgbClr val="000000"/>
                  </a:solidFill>
                </a:uFill>
                <a:latin typeface="Times"/>
                <a:ea typeface="Times"/>
                <a:cs typeface="Times"/>
                <a:sym typeface="Times"/>
              </a:defRPr>
            </a:pPr>
          </a:p>
        </p:txBody>
      </p:sp>
      <p:sp>
        <p:nvSpPr>
          <p:cNvPr id="618" name="Rektangel"/>
          <p:cNvSpPr/>
          <p:nvPr/>
        </p:nvSpPr>
        <p:spPr>
          <a:xfrm>
            <a:off x="139700" y="1104900"/>
            <a:ext cx="2692400" cy="2057400"/>
          </a:xfrm>
          <a:prstGeom prst="rect">
            <a:avLst/>
          </a:prstGeom>
          <a:ln w="38100">
            <a:solidFill>
              <a:srgbClr val="0056D6"/>
            </a:solidFill>
          </a:ln>
        </p:spPr>
        <p:txBody>
          <a:bodyPr lIns="50800" tIns="50800" rIns="50800" bIns="50800" anchor="ctr"/>
          <a:lstStyle/>
          <a:p>
            <a:pPr marL="40639" marR="40639" defTabSz="914400">
              <a:defRPr sz="2400">
                <a:uFill>
                  <a:solidFill>
                    <a:srgbClr val="000000"/>
                  </a:solidFill>
                </a:uFill>
                <a:latin typeface="Times"/>
                <a:ea typeface="Times"/>
                <a:cs typeface="Times"/>
                <a:sym typeface="Times"/>
              </a:defRPr>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3"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824" name="43"/>
          <p:cNvSpPr/>
          <p:nvPr/>
        </p:nvSpPr>
        <p:spPr>
          <a:xfrm>
            <a:off x="303467" y="55626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43</a:t>
            </a:r>
          </a:p>
        </p:txBody>
      </p:sp>
      <p:sp>
        <p:nvSpPr>
          <p:cNvPr id="825" name="NORWEGIAN UNIVERSITY OF LIFE SCIENCES"/>
          <p:cNvSpPr/>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826"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827" name="www.umb.no"/>
          <p:cNvSpPr/>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828" name="Single flush and dry composting of fecal matter at…"/>
          <p:cNvSpPr/>
          <p:nvPr/>
        </p:nvSpPr>
        <p:spPr>
          <a:xfrm>
            <a:off x="1371600" y="1127125"/>
            <a:ext cx="8318500" cy="6377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9687" marR="40639" defTabSz="914400">
              <a:buClr>
                <a:srgbClr val="000000"/>
              </a:buClr>
              <a:buFont typeface="Arial"/>
              <a:defRPr sz="2400">
                <a:uFill>
                  <a:solidFill>
                    <a:srgbClr val="000000"/>
                  </a:solidFill>
                </a:uFill>
                <a:latin typeface="+mj-lt"/>
                <a:ea typeface="+mj-ea"/>
                <a:cs typeface="+mj-cs"/>
                <a:sym typeface="Arial"/>
              </a:defRPr>
            </a:pPr>
            <a:r>
              <a:rPr sz="2000"/>
              <a:t>Single flush and dry composting of fecal matter at</a:t>
            </a:r>
          </a:p>
          <a:p>
            <a:pPr marL="39687" marR="40639" defTabSz="914400">
              <a:buClr>
                <a:srgbClr val="000000"/>
              </a:buClr>
              <a:buFont typeface="Arial"/>
              <a:defRPr sz="2400">
                <a:uFill>
                  <a:solidFill>
                    <a:srgbClr val="000000"/>
                  </a:solidFill>
                </a:uFill>
                <a:latin typeface="+mj-lt"/>
                <a:ea typeface="+mj-ea"/>
                <a:cs typeface="+mj-cs"/>
                <a:sym typeface="Arial"/>
              </a:defRPr>
            </a:pPr>
            <a:r>
              <a:rPr sz="2000"/>
              <a:t>Tingvall conference center Sweden</a:t>
            </a:r>
            <a:r>
              <a:t> </a:t>
            </a:r>
          </a:p>
        </p:txBody>
      </p:sp>
      <p:pic>
        <p:nvPicPr>
          <p:cNvPr id="829" name="image.jpg" descr="image.jpg"/>
          <p:cNvPicPr>
            <a:picLocks noChangeAspect="0"/>
          </p:cNvPicPr>
          <p:nvPr/>
        </p:nvPicPr>
        <p:blipFill>
          <a:blip r:embed="rId3">
            <a:extLst/>
          </a:blip>
          <a:stretch>
            <a:fillRect/>
          </a:stretch>
        </p:blipFill>
        <p:spPr>
          <a:xfrm>
            <a:off x="4559300" y="2200275"/>
            <a:ext cx="4279900" cy="3213100"/>
          </a:xfrm>
          <a:prstGeom prst="rect">
            <a:avLst/>
          </a:prstGeom>
          <a:ln w="12700">
            <a:miter lim="400000"/>
          </a:ln>
        </p:spPr>
      </p:pic>
      <p:pic>
        <p:nvPicPr>
          <p:cNvPr id="830" name="image.jpg" descr="image.jpg"/>
          <p:cNvPicPr>
            <a:picLocks noChangeAspect="0"/>
          </p:cNvPicPr>
          <p:nvPr/>
        </p:nvPicPr>
        <p:blipFill>
          <a:blip r:embed="rId4">
            <a:extLst/>
          </a:blip>
          <a:stretch>
            <a:fillRect/>
          </a:stretch>
        </p:blipFill>
        <p:spPr>
          <a:xfrm>
            <a:off x="1181100" y="2209800"/>
            <a:ext cx="3086100" cy="4114800"/>
          </a:xfrm>
          <a:prstGeom prst="rect">
            <a:avLst/>
          </a:prstGeom>
          <a:ln w="12700">
            <a:miter lim="400000"/>
          </a:ln>
        </p:spPr>
      </p:pic>
      <p:sp>
        <p:nvSpPr>
          <p:cNvPr id="831" name="Photo: P.D. Jenssen"/>
          <p:cNvSpPr/>
          <p:nvPr/>
        </p:nvSpPr>
        <p:spPr>
          <a:xfrm rot="16200000">
            <a:off x="3763974" y="5597537"/>
            <a:ext cx="1193777" cy="139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Arial"/>
              <a:defRPr sz="1000">
                <a:uFill>
                  <a:solidFill>
                    <a:srgbClr val="000000"/>
                  </a:solidFill>
                </a:uFill>
                <a:latin typeface="+mj-lt"/>
                <a:ea typeface="+mj-ea"/>
                <a:cs typeface="+mj-cs"/>
                <a:sym typeface="Arial"/>
              </a:defRPr>
            </a:lvl1pPr>
          </a:lstStyle>
          <a:p>
            <a:pPr/>
            <a:r>
              <a:t>Photo: P.D. Jenssen</a:t>
            </a:r>
          </a:p>
        </p:txBody>
      </p:sp>
      <p:pic>
        <p:nvPicPr>
          <p:cNvPr id="832" name="image.jpg" descr="image.jpg"/>
          <p:cNvPicPr>
            <a:picLocks noChangeAspect="0"/>
          </p:cNvPicPr>
          <p:nvPr/>
        </p:nvPicPr>
        <p:blipFill>
          <a:blip r:embed="rId5">
            <a:extLst/>
          </a:blip>
          <a:stretch>
            <a:fillRect/>
          </a:stretch>
        </p:blipFill>
        <p:spPr>
          <a:xfrm>
            <a:off x="1223962" y="2209800"/>
            <a:ext cx="3048001" cy="4064000"/>
          </a:xfrm>
          <a:prstGeom prst="rect">
            <a:avLst/>
          </a:prstGeom>
          <a:ln w="12700">
            <a:miter lim="400000"/>
          </a:ln>
        </p:spPr>
      </p:pic>
      <p:sp>
        <p:nvSpPr>
          <p:cNvPr id="833" name="Department of Plant and Environmental Sciences, P.D. Jenssen"/>
          <p:cNvSpPr/>
          <p:nvPr/>
        </p:nvSpPr>
        <p:spPr>
          <a:xfrm rot="5400000">
            <a:off x="-1973263" y="2684462"/>
            <a:ext cx="51689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0000"/>
              </a:buClr>
              <a:buFont typeface="Tahoma"/>
              <a:defRPr>
                <a:uFill>
                  <a:solidFill>
                    <a:srgbClr val="000000"/>
                  </a:solidFill>
                </a:uFill>
                <a:latin typeface="Tahoma"/>
                <a:ea typeface="Tahoma"/>
                <a:cs typeface="Tahoma"/>
                <a:sym typeface="Tahoma"/>
              </a:defRPr>
            </a:lvl1pPr>
          </a:lstStyle>
          <a:p>
            <a:pPr/>
            <a:r>
              <a:t>Department of Plant and Environmental Sciences, P.D. Jenssen</a:t>
            </a:r>
          </a:p>
        </p:txBody>
      </p:sp>
      <p:sp>
        <p:nvSpPr>
          <p:cNvPr id="834" name="Urine diverting toilets"/>
          <p:cNvSpPr txBox="1"/>
          <p:nvPr>
            <p:ph type="title"/>
          </p:nvPr>
        </p:nvSpPr>
        <p:spPr>
          <a:xfrm>
            <a:off x="1292225" y="-228600"/>
            <a:ext cx="7105650" cy="1133475"/>
          </a:xfrm>
          <a:prstGeom prst="rect">
            <a:avLst/>
          </a:prstGeom>
        </p:spPr>
        <p:txBody>
          <a:bodyPr/>
          <a:lstStyle>
            <a:lvl1pPr marR="81279" indent="0">
              <a:defRPr sz="3600">
                <a:solidFill>
                  <a:srgbClr val="000000"/>
                </a:solidFill>
                <a:uFill>
                  <a:solidFill>
                    <a:srgbClr val="000000"/>
                  </a:solidFill>
                </a:uFill>
              </a:defRPr>
            </a:lvl1pPr>
          </a:lstStyle>
          <a:p>
            <a:pPr/>
            <a:r>
              <a:t>Urine diverting toilets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6"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837" name="44"/>
          <p:cNvSpPr/>
          <p:nvPr/>
        </p:nvSpPr>
        <p:spPr>
          <a:xfrm>
            <a:off x="303467" y="55626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44</a:t>
            </a:r>
          </a:p>
        </p:txBody>
      </p:sp>
      <p:sp>
        <p:nvSpPr>
          <p:cNvPr id="838" name="NORWEGIAN UNIVERSITY OF LIFE SCIENCES"/>
          <p:cNvSpPr/>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839"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840" name="www.umb.no"/>
          <p:cNvSpPr/>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pic>
        <p:nvPicPr>
          <p:cNvPr id="841" name="image.jpg" descr="image.jpg"/>
          <p:cNvPicPr>
            <a:picLocks noChangeAspect="0"/>
          </p:cNvPicPr>
          <p:nvPr/>
        </p:nvPicPr>
        <p:blipFill>
          <a:blip r:embed="rId3">
            <a:extLst/>
          </a:blip>
          <a:stretch>
            <a:fillRect/>
          </a:stretch>
        </p:blipFill>
        <p:spPr>
          <a:xfrm>
            <a:off x="4559300" y="2200275"/>
            <a:ext cx="4279900" cy="3213100"/>
          </a:xfrm>
          <a:prstGeom prst="rect">
            <a:avLst/>
          </a:prstGeom>
          <a:ln w="12700">
            <a:miter lim="400000"/>
          </a:ln>
        </p:spPr>
      </p:pic>
      <p:pic>
        <p:nvPicPr>
          <p:cNvPr id="842" name="image.jpg" descr="image.jpg"/>
          <p:cNvPicPr>
            <a:picLocks noChangeAspect="0"/>
          </p:cNvPicPr>
          <p:nvPr/>
        </p:nvPicPr>
        <p:blipFill>
          <a:blip r:embed="rId4">
            <a:extLst/>
          </a:blip>
          <a:stretch>
            <a:fillRect/>
          </a:stretch>
        </p:blipFill>
        <p:spPr>
          <a:xfrm>
            <a:off x="1181100" y="2209800"/>
            <a:ext cx="3086100" cy="4114800"/>
          </a:xfrm>
          <a:prstGeom prst="rect">
            <a:avLst/>
          </a:prstGeom>
          <a:ln w="12700">
            <a:miter lim="400000"/>
          </a:ln>
        </p:spPr>
      </p:pic>
      <p:sp>
        <p:nvSpPr>
          <p:cNvPr id="843" name="Photo: P.D. Jenssen"/>
          <p:cNvSpPr/>
          <p:nvPr/>
        </p:nvSpPr>
        <p:spPr>
          <a:xfrm rot="16200000">
            <a:off x="3763974" y="5661037"/>
            <a:ext cx="1193777" cy="139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Arial"/>
              <a:defRPr sz="1000">
                <a:uFill>
                  <a:solidFill>
                    <a:srgbClr val="000000"/>
                  </a:solidFill>
                </a:uFill>
                <a:latin typeface="+mj-lt"/>
                <a:ea typeface="+mj-ea"/>
                <a:cs typeface="+mj-cs"/>
                <a:sym typeface="Arial"/>
              </a:defRPr>
            </a:lvl1pPr>
          </a:lstStyle>
          <a:p>
            <a:pPr/>
            <a:r>
              <a:t>Photo: P.D. Jenssen</a:t>
            </a:r>
          </a:p>
        </p:txBody>
      </p:sp>
      <p:sp>
        <p:nvSpPr>
          <p:cNvPr id="844" name="Single flush and dry composting of fecal matter at…"/>
          <p:cNvSpPr/>
          <p:nvPr/>
        </p:nvSpPr>
        <p:spPr>
          <a:xfrm>
            <a:off x="1371600" y="1127125"/>
            <a:ext cx="8318500" cy="6377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9687" marR="40639" defTabSz="914400">
              <a:buClr>
                <a:srgbClr val="000000"/>
              </a:buClr>
              <a:buFont typeface="Arial"/>
              <a:defRPr sz="2400">
                <a:uFill>
                  <a:solidFill>
                    <a:srgbClr val="000000"/>
                  </a:solidFill>
                </a:uFill>
                <a:latin typeface="+mj-lt"/>
                <a:ea typeface="+mj-ea"/>
                <a:cs typeface="+mj-cs"/>
                <a:sym typeface="Arial"/>
              </a:defRPr>
            </a:pPr>
            <a:r>
              <a:rPr sz="2000"/>
              <a:t>Single flush and dry composting of fecal matter at</a:t>
            </a:r>
          </a:p>
          <a:p>
            <a:pPr marL="39687" marR="40639" defTabSz="914400">
              <a:buClr>
                <a:srgbClr val="000000"/>
              </a:buClr>
              <a:buFont typeface="Arial"/>
              <a:defRPr sz="2400">
                <a:uFill>
                  <a:solidFill>
                    <a:srgbClr val="000000"/>
                  </a:solidFill>
                </a:uFill>
                <a:latin typeface="+mj-lt"/>
                <a:ea typeface="+mj-ea"/>
                <a:cs typeface="+mj-cs"/>
                <a:sym typeface="Arial"/>
              </a:defRPr>
            </a:pPr>
            <a:r>
              <a:rPr sz="2000"/>
              <a:t>Tingvall conference center Sweden</a:t>
            </a:r>
            <a:r>
              <a:t> </a:t>
            </a:r>
          </a:p>
        </p:txBody>
      </p:sp>
      <p:sp>
        <p:nvSpPr>
          <p:cNvPr id="845" name="Department of Plant and Environmental Sciences, P.D. Jenssen"/>
          <p:cNvSpPr/>
          <p:nvPr/>
        </p:nvSpPr>
        <p:spPr>
          <a:xfrm rot="5400000">
            <a:off x="-1973263" y="2684462"/>
            <a:ext cx="51689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0000"/>
              </a:buClr>
              <a:buFont typeface="Tahoma"/>
              <a:defRPr>
                <a:uFill>
                  <a:solidFill>
                    <a:srgbClr val="000000"/>
                  </a:solidFill>
                </a:uFill>
                <a:latin typeface="Tahoma"/>
                <a:ea typeface="Tahoma"/>
                <a:cs typeface="Tahoma"/>
                <a:sym typeface="Tahoma"/>
              </a:defRPr>
            </a:lvl1pPr>
          </a:lstStyle>
          <a:p>
            <a:pPr/>
            <a:r>
              <a:t>Department of Plant and Environmental Sciences, P.D. Jenssen</a:t>
            </a:r>
          </a:p>
        </p:txBody>
      </p:sp>
      <p:sp>
        <p:nvSpPr>
          <p:cNvPr id="846" name="Urine diverting toilets"/>
          <p:cNvSpPr txBox="1"/>
          <p:nvPr>
            <p:ph type="title"/>
          </p:nvPr>
        </p:nvSpPr>
        <p:spPr>
          <a:xfrm>
            <a:off x="1292225" y="-228600"/>
            <a:ext cx="7105650" cy="1133475"/>
          </a:xfrm>
          <a:prstGeom prst="rect">
            <a:avLst/>
          </a:prstGeom>
        </p:spPr>
        <p:txBody>
          <a:bodyPr/>
          <a:lstStyle>
            <a:lvl1pPr marR="81279" indent="0">
              <a:defRPr sz="3600">
                <a:solidFill>
                  <a:srgbClr val="000000"/>
                </a:solidFill>
                <a:uFill>
                  <a:solidFill>
                    <a:srgbClr val="000000"/>
                  </a:solidFill>
                </a:uFill>
              </a:defRPr>
            </a:lvl1pPr>
          </a:lstStyle>
          <a:p>
            <a:pPr/>
            <a:r>
              <a:t>Urine diverting toilets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8"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849" name="46"/>
          <p:cNvSpPr txBox="1"/>
          <p:nvPr/>
        </p:nvSpPr>
        <p:spPr>
          <a:xfrm>
            <a:off x="291256" y="5562600"/>
            <a:ext cx="331888"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39687" marR="39687" algn="ctr" defTabSz="914400">
              <a:buClr>
                <a:srgbClr val="FFFFFF"/>
              </a:buClr>
              <a:buFont typeface="Tahoma"/>
              <a:defRPr b="1" sz="1100">
                <a:uFill>
                  <a:solidFill>
                    <a:srgbClr val="FFFFFF"/>
                  </a:solidFill>
                </a:uFill>
                <a:latin typeface="Tahoma"/>
                <a:ea typeface="Tahoma"/>
                <a:cs typeface="Tahoma"/>
                <a:sym typeface="Tahoma"/>
              </a:defRPr>
            </a:lvl1pPr>
          </a:lstStyle>
          <a:p>
            <a:pPr/>
            <a:r>
              <a:t>46</a:t>
            </a:r>
          </a:p>
        </p:txBody>
      </p:sp>
      <p:sp>
        <p:nvSpPr>
          <p:cNvPr id="850" name="NORWEGIAN UNIVERSITY OF LIFE SCIENCES"/>
          <p:cNvSpPr txBox="1"/>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851"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852" name="www.umb.no"/>
          <p:cNvSpPr txBox="1"/>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39687" algn="ctr" defTabSz="914400">
              <a:spcBef>
                <a:spcPts val="600"/>
              </a:spcBef>
              <a:buClr>
                <a:srgbClr val="929292"/>
              </a:buClr>
              <a:buFont typeface="Tahoma"/>
              <a:defRPr b="1" sz="1100">
                <a:solidFill>
                  <a:srgbClr val="929292"/>
                </a:solidFill>
                <a:uFill>
                  <a:solidFill>
                    <a:srgbClr val="929292"/>
                  </a:solidFill>
                </a:uFill>
                <a:latin typeface="Tahoma"/>
                <a:ea typeface="Tahoma"/>
                <a:cs typeface="Tahoma"/>
                <a:sym typeface="Tahoma"/>
              </a:defRPr>
            </a:lvl1pPr>
          </a:lstStyle>
          <a:p>
            <a:pPr/>
            <a:r>
              <a:t>www.umb.no</a:t>
            </a:r>
          </a:p>
        </p:txBody>
      </p:sp>
      <p:pic>
        <p:nvPicPr>
          <p:cNvPr id="853" name="image.png" descr="image.png"/>
          <p:cNvPicPr>
            <a:picLocks noChangeAspect="0"/>
          </p:cNvPicPr>
          <p:nvPr/>
        </p:nvPicPr>
        <p:blipFill>
          <a:blip r:embed="rId3">
            <a:extLst/>
          </a:blip>
          <a:stretch>
            <a:fillRect/>
          </a:stretch>
        </p:blipFill>
        <p:spPr>
          <a:xfrm>
            <a:off x="2640012" y="1168400"/>
            <a:ext cx="6351588" cy="3937000"/>
          </a:xfrm>
          <a:prstGeom prst="rect">
            <a:avLst/>
          </a:prstGeom>
          <a:ln w="12700">
            <a:miter lim="400000"/>
          </a:ln>
        </p:spPr>
      </p:pic>
      <p:pic>
        <p:nvPicPr>
          <p:cNvPr id="854" name="image.jpg" descr="image.jpg"/>
          <p:cNvPicPr>
            <a:picLocks noChangeAspect="0"/>
          </p:cNvPicPr>
          <p:nvPr/>
        </p:nvPicPr>
        <p:blipFill>
          <a:blip r:embed="rId4">
            <a:extLst/>
          </a:blip>
          <a:stretch>
            <a:fillRect/>
          </a:stretch>
        </p:blipFill>
        <p:spPr>
          <a:xfrm>
            <a:off x="990600" y="1219200"/>
            <a:ext cx="1409700" cy="2146300"/>
          </a:xfrm>
          <a:prstGeom prst="rect">
            <a:avLst/>
          </a:prstGeom>
          <a:ln w="12700">
            <a:miter lim="400000"/>
          </a:ln>
        </p:spPr>
      </p:pic>
      <p:pic>
        <p:nvPicPr>
          <p:cNvPr id="855" name="image.jpg" descr="image.jpg"/>
          <p:cNvPicPr>
            <a:picLocks noChangeAspect="0"/>
          </p:cNvPicPr>
          <p:nvPr/>
        </p:nvPicPr>
        <p:blipFill>
          <a:blip r:embed="rId5">
            <a:extLst/>
          </a:blip>
          <a:stretch>
            <a:fillRect/>
          </a:stretch>
        </p:blipFill>
        <p:spPr>
          <a:xfrm>
            <a:off x="990600" y="3733800"/>
            <a:ext cx="1409700" cy="2057400"/>
          </a:xfrm>
          <a:prstGeom prst="rect">
            <a:avLst/>
          </a:prstGeom>
          <a:ln w="12700">
            <a:miter lim="400000"/>
          </a:ln>
        </p:spPr>
      </p:pic>
      <p:pic>
        <p:nvPicPr>
          <p:cNvPr id="856" name="image.jpg" descr="image.jpg"/>
          <p:cNvPicPr>
            <a:picLocks noChangeAspect="0"/>
          </p:cNvPicPr>
          <p:nvPr/>
        </p:nvPicPr>
        <p:blipFill>
          <a:blip r:embed="rId6">
            <a:extLst/>
          </a:blip>
          <a:stretch>
            <a:fillRect/>
          </a:stretch>
        </p:blipFill>
        <p:spPr>
          <a:xfrm>
            <a:off x="2668587" y="5183187"/>
            <a:ext cx="1524001" cy="1524001"/>
          </a:xfrm>
          <a:prstGeom prst="rect">
            <a:avLst/>
          </a:prstGeom>
          <a:ln w="12700">
            <a:miter lim="400000"/>
          </a:ln>
        </p:spPr>
      </p:pic>
      <p:sp>
        <p:nvSpPr>
          <p:cNvPr id="857" name="Urine flushed with 0.1 – 1,6 liters…"/>
          <p:cNvSpPr txBox="1"/>
          <p:nvPr/>
        </p:nvSpPr>
        <p:spPr>
          <a:xfrm>
            <a:off x="4267200" y="5319712"/>
            <a:ext cx="4584700" cy="12509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9687" marR="39687" defTabSz="914400">
              <a:spcBef>
                <a:spcPts val="1400"/>
              </a:spcBef>
              <a:buClr>
                <a:srgbClr val="000000"/>
              </a:buClr>
              <a:buSzPct val="100000"/>
              <a:buFont typeface="Arial"/>
              <a:buChar char="•"/>
              <a:tabLst>
                <a:tab pos="228600" algn="l"/>
                <a:tab pos="952500" algn="l"/>
                <a:tab pos="1828800" algn="l"/>
              </a:tabLst>
              <a:defRPr b="1" sz="3200">
                <a:uFill>
                  <a:solidFill>
                    <a:srgbClr val="FFFFFF"/>
                  </a:solidFill>
                </a:uFill>
                <a:latin typeface="Tahoma"/>
                <a:ea typeface="Tahoma"/>
                <a:cs typeface="Tahoma"/>
                <a:sym typeface="Tahoma"/>
              </a:defRPr>
            </a:pPr>
            <a:r>
              <a:rPr>
                <a:uFill>
                  <a:solidFill>
                    <a:srgbClr val="000000"/>
                  </a:solidFill>
                </a:uFill>
              </a:rPr>
              <a:t> </a:t>
            </a:r>
            <a:r>
              <a:rPr sz="2000">
                <a:uFill>
                  <a:solidFill>
                    <a:srgbClr val="000000"/>
                  </a:solidFill>
                </a:uFill>
              </a:rPr>
              <a:t>Urine flushed with 0.1 – 1,6 liters</a:t>
            </a:r>
          </a:p>
          <a:p>
            <a:pPr marL="39687" marR="39687" defTabSz="914400">
              <a:spcBef>
                <a:spcPts val="1100"/>
              </a:spcBef>
              <a:buClr>
                <a:srgbClr val="000000"/>
              </a:buClr>
              <a:buSzPct val="100000"/>
              <a:buFont typeface="Arial"/>
              <a:buChar char="•"/>
              <a:tabLst>
                <a:tab pos="228600" algn="l"/>
                <a:tab pos="952500" algn="l"/>
                <a:tab pos="1828800" algn="l"/>
              </a:tabLst>
              <a:defRPr b="1" sz="2000">
                <a:uFill>
                  <a:solidFill>
                    <a:srgbClr val="FFFFFF"/>
                  </a:solidFill>
                </a:uFill>
                <a:latin typeface="Tahoma"/>
                <a:ea typeface="Tahoma"/>
                <a:cs typeface="Tahoma"/>
                <a:sym typeface="Tahoma"/>
              </a:defRPr>
            </a:pPr>
            <a:r>
              <a:t> Faeces - flushed with 2 - 4 liters</a:t>
            </a:r>
          </a:p>
        </p:txBody>
      </p:sp>
      <p:sp>
        <p:nvSpPr>
          <p:cNvPr id="858" name="Urine diverting toilets – dual flush system"/>
          <p:cNvSpPr txBox="1"/>
          <p:nvPr>
            <p:ph type="title"/>
          </p:nvPr>
        </p:nvSpPr>
        <p:spPr>
          <a:xfrm>
            <a:off x="1168400" y="-292100"/>
            <a:ext cx="8229600" cy="1143000"/>
          </a:xfrm>
          <a:prstGeom prst="rect">
            <a:avLst/>
          </a:prstGeom>
        </p:spPr>
        <p:txBody>
          <a:bodyPr/>
          <a:lstStyle>
            <a:lvl1pPr marR="81279" indent="0">
              <a:defRPr sz="2800">
                <a:solidFill>
                  <a:srgbClr val="000000"/>
                </a:solidFill>
                <a:uFill>
                  <a:solidFill>
                    <a:srgbClr val="000000"/>
                  </a:solidFill>
                </a:uFill>
              </a:defRPr>
            </a:lvl1pPr>
          </a:lstStyle>
          <a:p>
            <a:pPr/>
            <a:r>
              <a:t>Urine diverting toilets – dual flush system</a:t>
            </a:r>
          </a:p>
        </p:txBody>
      </p:sp>
      <p:sp>
        <p:nvSpPr>
          <p:cNvPr id="859" name="(Jønsson et al. 2000)"/>
          <p:cNvSpPr txBox="1"/>
          <p:nvPr/>
        </p:nvSpPr>
        <p:spPr>
          <a:xfrm>
            <a:off x="7010400" y="4800600"/>
            <a:ext cx="1937172" cy="215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39687" defTabSz="914400">
              <a:buClr>
                <a:srgbClr val="000000"/>
              </a:buClr>
              <a:buFont typeface="Arial"/>
              <a:defRPr b="1" sz="1400">
                <a:uFill>
                  <a:solidFill>
                    <a:srgbClr val="FFFFFF"/>
                  </a:solidFill>
                </a:uFill>
                <a:latin typeface="Tahoma"/>
                <a:ea typeface="Tahoma"/>
                <a:cs typeface="Tahoma"/>
                <a:sym typeface="Tahoma"/>
              </a:defRPr>
            </a:lvl1pPr>
          </a:lstStyle>
          <a:p>
            <a:pPr/>
            <a:r>
              <a:t>(Jønsson et al. 2000)</a:t>
            </a:r>
          </a:p>
        </p:txBody>
      </p:sp>
      <p:sp>
        <p:nvSpPr>
          <p:cNvPr id="860" name="Department of Plant and Environmental Sciences, P.D. Jenssen"/>
          <p:cNvSpPr txBox="1"/>
          <p:nvPr/>
        </p:nvSpPr>
        <p:spPr>
          <a:xfrm rot="5400000">
            <a:off x="-1973263" y="2684462"/>
            <a:ext cx="51689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0000"/>
              </a:buClr>
              <a:buFont typeface="Tahoma"/>
              <a:defRPr>
                <a:uFill>
                  <a:solidFill>
                    <a:srgbClr val="FFFFFF"/>
                  </a:solidFill>
                </a:uFill>
                <a:latin typeface="Tahoma"/>
                <a:ea typeface="Tahoma"/>
                <a:cs typeface="Tahoma"/>
                <a:sym typeface="Tahoma"/>
              </a:defRPr>
            </a:lvl1pPr>
          </a:lstStyle>
          <a:p>
            <a:pPr/>
            <a:r>
              <a:t>Department of Plant and Environmental Sciences, P.D. Jenssen</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2"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863" name="47"/>
          <p:cNvSpPr txBox="1"/>
          <p:nvPr/>
        </p:nvSpPr>
        <p:spPr>
          <a:xfrm>
            <a:off x="291256" y="5562600"/>
            <a:ext cx="331888"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39687" marR="39687" algn="ctr" defTabSz="914400">
              <a:buClr>
                <a:srgbClr val="FFFFFF"/>
              </a:buClr>
              <a:buFont typeface="Tahoma"/>
              <a:defRPr b="1" sz="1100">
                <a:uFill>
                  <a:solidFill>
                    <a:srgbClr val="FFFFFF"/>
                  </a:solidFill>
                </a:uFill>
                <a:latin typeface="Tahoma"/>
                <a:ea typeface="Tahoma"/>
                <a:cs typeface="Tahoma"/>
                <a:sym typeface="Tahoma"/>
              </a:defRPr>
            </a:lvl1pPr>
          </a:lstStyle>
          <a:p>
            <a:pPr/>
            <a:r>
              <a:t>47</a:t>
            </a:r>
          </a:p>
        </p:txBody>
      </p:sp>
      <p:sp>
        <p:nvSpPr>
          <p:cNvPr id="864" name="NORWEGIAN UNIVERSITY OF LIFE SCIENCES"/>
          <p:cNvSpPr txBox="1"/>
          <p:nvPr/>
        </p:nvSpPr>
        <p:spPr>
          <a:xfrm rot="5400000">
            <a:off x="-21407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865"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866" name="www.umb.no"/>
          <p:cNvSpPr txBox="1"/>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39687" algn="ctr" defTabSz="914400">
              <a:spcBef>
                <a:spcPts val="600"/>
              </a:spcBef>
              <a:buClr>
                <a:srgbClr val="929292"/>
              </a:buClr>
              <a:buFont typeface="Tahoma"/>
              <a:defRPr b="1" sz="1100">
                <a:solidFill>
                  <a:srgbClr val="929292"/>
                </a:solidFill>
                <a:uFill>
                  <a:solidFill>
                    <a:srgbClr val="929292"/>
                  </a:solidFill>
                </a:uFill>
                <a:latin typeface="Tahoma"/>
                <a:ea typeface="Tahoma"/>
                <a:cs typeface="Tahoma"/>
                <a:sym typeface="Tahoma"/>
              </a:defRPr>
            </a:lvl1pPr>
          </a:lstStyle>
          <a:p>
            <a:pPr/>
            <a:r>
              <a:t>www.umb.no</a:t>
            </a:r>
          </a:p>
        </p:txBody>
      </p:sp>
      <p:pic>
        <p:nvPicPr>
          <p:cNvPr id="867" name="image.jpg" descr="image.jpg"/>
          <p:cNvPicPr>
            <a:picLocks noChangeAspect="0"/>
          </p:cNvPicPr>
          <p:nvPr/>
        </p:nvPicPr>
        <p:blipFill>
          <a:blip r:embed="rId3">
            <a:extLst/>
          </a:blip>
          <a:stretch>
            <a:fillRect/>
          </a:stretch>
        </p:blipFill>
        <p:spPr>
          <a:xfrm>
            <a:off x="1524000" y="1752600"/>
            <a:ext cx="5867400" cy="4406900"/>
          </a:xfrm>
          <a:prstGeom prst="rect">
            <a:avLst/>
          </a:prstGeom>
          <a:ln w="12700">
            <a:miter lim="400000"/>
          </a:ln>
        </p:spPr>
      </p:pic>
      <p:sp>
        <p:nvSpPr>
          <p:cNvPr id="868" name="Waterless urinals"/>
          <p:cNvSpPr txBox="1"/>
          <p:nvPr/>
        </p:nvSpPr>
        <p:spPr>
          <a:xfrm>
            <a:off x="1419225" y="257175"/>
            <a:ext cx="3469779" cy="546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39687" defTabSz="914400">
              <a:buClr>
                <a:srgbClr val="000000"/>
              </a:buClr>
              <a:buFont typeface="Arial"/>
              <a:defRPr sz="3600">
                <a:uFill>
                  <a:solidFill>
                    <a:srgbClr val="FFFFFF"/>
                  </a:solidFill>
                </a:uFill>
                <a:latin typeface="Tahoma"/>
                <a:ea typeface="Tahoma"/>
                <a:cs typeface="Tahoma"/>
                <a:sym typeface="Tahoma"/>
              </a:defRPr>
            </a:lvl1pPr>
          </a:lstStyle>
          <a:p>
            <a:pPr/>
            <a:r>
              <a:t>Waterless urinals</a:t>
            </a:r>
          </a:p>
        </p:txBody>
      </p:sp>
      <p:sp>
        <p:nvSpPr>
          <p:cNvPr id="869" name="Kastrup airport…"/>
          <p:cNvSpPr txBox="1"/>
          <p:nvPr/>
        </p:nvSpPr>
        <p:spPr>
          <a:xfrm>
            <a:off x="2565400" y="4991100"/>
            <a:ext cx="2146846" cy="736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39687" marR="39687" defTabSz="914400">
              <a:buClr>
                <a:srgbClr val="FFFFFF"/>
              </a:buClr>
              <a:buFont typeface="Arial"/>
              <a:defRPr sz="2400">
                <a:solidFill>
                  <a:srgbClr val="FFFFFF"/>
                </a:solidFill>
                <a:uFill>
                  <a:solidFill>
                    <a:srgbClr val="FFFFFF"/>
                  </a:solidFill>
                </a:uFill>
                <a:latin typeface="Tahoma"/>
                <a:ea typeface="Tahoma"/>
                <a:cs typeface="Tahoma"/>
                <a:sym typeface="Tahoma"/>
              </a:defRPr>
            </a:pPr>
            <a:r>
              <a:t>Kastrup airport</a:t>
            </a:r>
          </a:p>
          <a:p>
            <a:pPr marL="39687" marR="39687" defTabSz="914400">
              <a:buClr>
                <a:srgbClr val="FFFFFF"/>
              </a:buClr>
              <a:buFont typeface="Arial"/>
              <a:defRPr sz="2400">
                <a:solidFill>
                  <a:srgbClr val="FFFFFF"/>
                </a:solidFill>
                <a:uFill>
                  <a:solidFill>
                    <a:srgbClr val="FFFFFF"/>
                  </a:solidFill>
                </a:uFill>
                <a:latin typeface="Tahoma"/>
                <a:ea typeface="Tahoma"/>
                <a:cs typeface="Tahoma"/>
                <a:sym typeface="Tahoma"/>
              </a:defRPr>
            </a:pPr>
            <a:r>
              <a:t>Copenhagen</a:t>
            </a:r>
          </a:p>
        </p:txBody>
      </p:sp>
      <p:sp>
        <p:nvSpPr>
          <p:cNvPr id="870" name="Photo: P.D. Jenssen"/>
          <p:cNvSpPr txBox="1"/>
          <p:nvPr/>
        </p:nvSpPr>
        <p:spPr>
          <a:xfrm>
            <a:off x="1563687" y="6232525"/>
            <a:ext cx="1313955" cy="152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39687" defTabSz="914400">
              <a:buClr>
                <a:srgbClr val="000000"/>
              </a:buClr>
              <a:buFont typeface="Arial"/>
              <a:defRPr b="1" sz="1000">
                <a:uFill>
                  <a:solidFill>
                    <a:srgbClr val="FFFFFF"/>
                  </a:solidFill>
                </a:uFill>
                <a:latin typeface="Tahoma"/>
                <a:ea typeface="Tahoma"/>
                <a:cs typeface="Tahoma"/>
                <a:sym typeface="Tahoma"/>
              </a:defRPr>
            </a:lvl1pPr>
          </a:lstStyle>
          <a:p>
            <a:pPr/>
            <a:r>
              <a:t>Photo: P.D. Jenssen</a:t>
            </a:r>
          </a:p>
        </p:txBody>
      </p:sp>
      <p:sp>
        <p:nvSpPr>
          <p:cNvPr id="871" name="In waterless urinals urine is collected without the use of water. Provided the urinals are cleaned once per day there is no smell from these urinals."/>
          <p:cNvSpPr txBox="1"/>
          <p:nvPr/>
        </p:nvSpPr>
        <p:spPr>
          <a:xfrm>
            <a:off x="1282700" y="998537"/>
            <a:ext cx="7645400" cy="55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39687" defTabSz="914400">
              <a:buClr>
                <a:srgbClr val="E32400"/>
              </a:buClr>
              <a:buFont typeface="Arial"/>
              <a:defRPr sz="1800">
                <a:solidFill>
                  <a:srgbClr val="E32400"/>
                </a:solidFill>
                <a:uFill>
                  <a:solidFill>
                    <a:srgbClr val="E32400"/>
                  </a:solidFill>
                </a:uFill>
                <a:latin typeface="Tahoma"/>
                <a:ea typeface="Tahoma"/>
                <a:cs typeface="Tahoma"/>
                <a:sym typeface="Tahoma"/>
              </a:defRPr>
            </a:lvl1pPr>
          </a:lstStyle>
          <a:p>
            <a:pPr/>
            <a:r>
              <a:t>In waterless urinals urine is collected without the use of water. Provided the urinals are cleaned once per day there is no smell from these urinals.</a:t>
            </a:r>
          </a:p>
        </p:txBody>
      </p:sp>
      <p:sp>
        <p:nvSpPr>
          <p:cNvPr id="872" name="Department of Plant and Environmental Sciences, P.D. Jenssen"/>
          <p:cNvSpPr txBox="1"/>
          <p:nvPr/>
        </p:nvSpPr>
        <p:spPr>
          <a:xfrm rot="5400000">
            <a:off x="-1924050" y="2695575"/>
            <a:ext cx="51689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0000"/>
              </a:buClr>
              <a:buFont typeface="Tahoma"/>
              <a:defRPr>
                <a:uFill>
                  <a:solidFill>
                    <a:srgbClr val="FFFFFF"/>
                  </a:solidFill>
                </a:uFill>
                <a:latin typeface="Tahoma"/>
                <a:ea typeface="Tahoma"/>
                <a:cs typeface="Tahoma"/>
                <a:sym typeface="Tahoma"/>
              </a:defRPr>
            </a:lvl1pPr>
          </a:lstStyle>
          <a:p>
            <a:pPr/>
            <a:r>
              <a:t>Department of Plant and Environmental Sciences, P.D. Jenssen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4" name="48"/>
          <p:cNvSpPr txBox="1"/>
          <p:nvPr/>
        </p:nvSpPr>
        <p:spPr>
          <a:xfrm>
            <a:off x="291256" y="5562600"/>
            <a:ext cx="331888"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39687" marR="39687" algn="ctr" defTabSz="914400">
              <a:buClr>
                <a:srgbClr val="FFFFFF"/>
              </a:buClr>
              <a:buFont typeface="Tahoma"/>
              <a:defRPr b="1" sz="1100">
                <a:uFill>
                  <a:solidFill>
                    <a:srgbClr val="FFFFFF"/>
                  </a:solidFill>
                </a:uFill>
                <a:latin typeface="Tahoma"/>
                <a:ea typeface="Tahoma"/>
                <a:cs typeface="Tahoma"/>
                <a:sym typeface="Tahoma"/>
              </a:defRPr>
            </a:lvl1pPr>
          </a:lstStyle>
          <a:p>
            <a:pPr/>
            <a:r>
              <a:t>48</a:t>
            </a:r>
          </a:p>
        </p:txBody>
      </p:sp>
      <p:sp>
        <p:nvSpPr>
          <p:cNvPr id="875"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876" name="NORWEGIAN UNIVERSITY OF LIFE SCIENCES"/>
          <p:cNvSpPr txBox="1"/>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877"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878" name="www.umb.no"/>
          <p:cNvSpPr txBox="1"/>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39687" algn="ctr" defTabSz="914400">
              <a:spcBef>
                <a:spcPts val="600"/>
              </a:spcBef>
              <a:buClr>
                <a:srgbClr val="929292"/>
              </a:buClr>
              <a:buFont typeface="Tahoma"/>
              <a:defRPr b="1" sz="1100">
                <a:solidFill>
                  <a:srgbClr val="929292"/>
                </a:solidFill>
                <a:uFill>
                  <a:solidFill>
                    <a:srgbClr val="929292"/>
                  </a:solidFill>
                </a:uFill>
                <a:latin typeface="Tahoma"/>
                <a:ea typeface="Tahoma"/>
                <a:cs typeface="Tahoma"/>
                <a:sym typeface="Tahoma"/>
              </a:defRPr>
            </a:lvl1pPr>
          </a:lstStyle>
          <a:p>
            <a:pPr/>
            <a:r>
              <a:t>www.umb.no</a:t>
            </a:r>
          </a:p>
        </p:txBody>
      </p:sp>
      <p:pic>
        <p:nvPicPr>
          <p:cNvPr id="879" name="image.jpg" descr="image.jpg"/>
          <p:cNvPicPr>
            <a:picLocks noChangeAspect="0"/>
          </p:cNvPicPr>
          <p:nvPr/>
        </p:nvPicPr>
        <p:blipFill>
          <a:blip r:embed="rId3">
            <a:extLst/>
          </a:blip>
          <a:stretch>
            <a:fillRect/>
          </a:stretch>
        </p:blipFill>
        <p:spPr>
          <a:xfrm>
            <a:off x="1354137" y="1174750"/>
            <a:ext cx="7302501" cy="5473700"/>
          </a:xfrm>
          <a:prstGeom prst="rect">
            <a:avLst/>
          </a:prstGeom>
          <a:ln w="12700">
            <a:miter lim="400000"/>
          </a:ln>
        </p:spPr>
      </p:pic>
      <p:sp>
        <p:nvSpPr>
          <p:cNvPr id="880" name="Waterless urinals - Female and male"/>
          <p:cNvSpPr txBox="1"/>
          <p:nvPr/>
        </p:nvSpPr>
        <p:spPr>
          <a:xfrm>
            <a:off x="1508125" y="317500"/>
            <a:ext cx="6540500" cy="571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1587" marR="39687" defTabSz="914400">
              <a:buClr>
                <a:srgbClr val="000000"/>
              </a:buClr>
              <a:buFont typeface="Arial"/>
              <a:defRPr sz="3200">
                <a:uFill>
                  <a:solidFill>
                    <a:srgbClr val="FFFFFF"/>
                  </a:solidFill>
                </a:uFill>
                <a:latin typeface="Tahoma"/>
                <a:ea typeface="Tahoma"/>
                <a:cs typeface="Tahoma"/>
                <a:sym typeface="Tahoma"/>
              </a:defRPr>
            </a:pPr>
            <a:r>
              <a:rPr>
                <a:uFill>
                  <a:solidFill>
                    <a:srgbClr val="000000"/>
                  </a:solidFill>
                </a:uFill>
              </a:rPr>
              <a:t>Waterless urinals</a:t>
            </a:r>
            <a:r>
              <a:rPr>
                <a:uFill>
                  <a:solidFill>
                    <a:srgbClr val="000000"/>
                  </a:solidFill>
                </a:uFill>
              </a:rPr>
              <a:t> - </a:t>
            </a:r>
            <a:r>
              <a:rPr sz="2800">
                <a:uFill>
                  <a:solidFill>
                    <a:srgbClr val="000000"/>
                  </a:solidFill>
                </a:uFill>
              </a:rPr>
              <a:t>Female and male</a:t>
            </a:r>
          </a:p>
        </p:txBody>
      </p:sp>
      <p:sp>
        <p:nvSpPr>
          <p:cNvPr id="881" name="Photo: Uridan/Jan Moe"/>
          <p:cNvSpPr txBox="1"/>
          <p:nvPr/>
        </p:nvSpPr>
        <p:spPr>
          <a:xfrm>
            <a:off x="6246812" y="6019800"/>
            <a:ext cx="1571204" cy="228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marL="1587" marR="39687" defTabSz="914400">
              <a:buClr>
                <a:srgbClr val="FFFFFF"/>
              </a:buClr>
              <a:buFont typeface="Arial"/>
              <a:defRPr b="1" sz="1000">
                <a:uFill>
                  <a:solidFill>
                    <a:srgbClr val="FFFFFF"/>
                  </a:solidFill>
                </a:uFill>
                <a:latin typeface="Tahoma"/>
                <a:ea typeface="Tahoma"/>
                <a:cs typeface="Tahoma"/>
                <a:sym typeface="Tahoma"/>
              </a:defRPr>
            </a:lvl1pPr>
          </a:lstStyle>
          <a:p>
            <a:pPr/>
            <a:r>
              <a:t>Photo: Uridan/Jan Moe</a:t>
            </a:r>
          </a:p>
        </p:txBody>
      </p:sp>
      <p:sp>
        <p:nvSpPr>
          <p:cNvPr id="882" name="48"/>
          <p:cNvSpPr txBox="1"/>
          <p:nvPr/>
        </p:nvSpPr>
        <p:spPr>
          <a:xfrm>
            <a:off x="291256" y="5562600"/>
            <a:ext cx="331888"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39687" marR="39687" algn="ctr" defTabSz="914400">
              <a:buClr>
                <a:srgbClr val="FFFFFF"/>
              </a:buClr>
              <a:buFont typeface="Tahoma"/>
              <a:defRPr b="1" sz="1100">
                <a:uFill>
                  <a:solidFill>
                    <a:srgbClr val="FFFFFF"/>
                  </a:solidFill>
                </a:uFill>
                <a:latin typeface="Tahoma"/>
                <a:ea typeface="Tahoma"/>
                <a:cs typeface="Tahoma"/>
                <a:sym typeface="Tahoma"/>
              </a:defRPr>
            </a:lvl1pPr>
          </a:lstStyle>
          <a:p>
            <a:pPr/>
            <a:r>
              <a:t>48</a:t>
            </a:r>
          </a:p>
        </p:txBody>
      </p:sp>
      <p:sp>
        <p:nvSpPr>
          <p:cNvPr id="883" name="Department of Plant and Environmental Sciences, P.D. Jenssen"/>
          <p:cNvSpPr txBox="1"/>
          <p:nvPr/>
        </p:nvSpPr>
        <p:spPr>
          <a:xfrm rot="5400000">
            <a:off x="-1973263" y="2684462"/>
            <a:ext cx="51689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0000"/>
              </a:buClr>
              <a:buFont typeface="Tahoma"/>
              <a:defRPr>
                <a:uFill>
                  <a:solidFill>
                    <a:srgbClr val="FFFFFF"/>
                  </a:solidFill>
                </a:uFill>
                <a:latin typeface="Tahoma"/>
                <a:ea typeface="Tahoma"/>
                <a:cs typeface="Tahoma"/>
                <a:sym typeface="Tahoma"/>
              </a:defRPr>
            </a:lvl1pPr>
          </a:lstStyle>
          <a:p>
            <a:pPr/>
            <a:r>
              <a:t>Department of Plant and Environmental Sciences, P.D. Jenssen</a:t>
            </a:r>
          </a:p>
        </p:txBody>
      </p:sp>
      <p:sp>
        <p:nvSpPr>
          <p:cNvPr id="884" name="Female"/>
          <p:cNvSpPr txBox="1"/>
          <p:nvPr/>
        </p:nvSpPr>
        <p:spPr>
          <a:xfrm>
            <a:off x="4241800" y="2921000"/>
            <a:ext cx="1524596" cy="495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39687" defTabSz="914400">
              <a:buClr>
                <a:srgbClr val="FFFFFF"/>
              </a:buClr>
              <a:buFont typeface="Arial"/>
              <a:defRPr b="1" sz="3200">
                <a:solidFill>
                  <a:srgbClr val="FFFFFF"/>
                </a:solidFill>
                <a:uFill>
                  <a:solidFill>
                    <a:srgbClr val="FFFFFF"/>
                  </a:solidFill>
                </a:uFill>
                <a:latin typeface="Tahoma"/>
                <a:ea typeface="Tahoma"/>
                <a:cs typeface="Tahoma"/>
                <a:sym typeface="Tahoma"/>
              </a:defRPr>
            </a:lvl1pPr>
          </a:lstStyle>
          <a:p>
            <a:pPr/>
            <a:r>
              <a:t>Female</a:t>
            </a:r>
          </a:p>
        </p:txBody>
      </p:sp>
      <p:sp>
        <p:nvSpPr>
          <p:cNvPr id="885" name="Male (and female)"/>
          <p:cNvSpPr txBox="1"/>
          <p:nvPr/>
        </p:nvSpPr>
        <p:spPr>
          <a:xfrm>
            <a:off x="3517900" y="1473200"/>
            <a:ext cx="3780433" cy="495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39687" defTabSz="914400">
              <a:buClr>
                <a:srgbClr val="FFFFFF"/>
              </a:buClr>
              <a:buFont typeface="Arial"/>
              <a:defRPr b="1" sz="3200">
                <a:solidFill>
                  <a:srgbClr val="FFFFFF"/>
                </a:solidFill>
                <a:uFill>
                  <a:solidFill>
                    <a:srgbClr val="FFFFFF"/>
                  </a:solidFill>
                </a:uFill>
                <a:latin typeface="Tahoma"/>
                <a:ea typeface="Tahoma"/>
                <a:cs typeface="Tahoma"/>
                <a:sym typeface="Tahoma"/>
              </a:defRPr>
            </a:lvl1pPr>
          </a:lstStyle>
          <a:p>
            <a:pPr/>
            <a:r>
              <a:t>Male (and female)</a:t>
            </a:r>
          </a:p>
        </p:txBody>
      </p:sp>
      <p:sp>
        <p:nvSpPr>
          <p:cNvPr id="886" name="Linje"/>
          <p:cNvSpPr/>
          <p:nvPr/>
        </p:nvSpPr>
        <p:spPr>
          <a:xfrm flipH="1" flipV="1">
            <a:off x="4870450" y="3422650"/>
            <a:ext cx="1588" cy="363538"/>
          </a:xfrm>
          <a:prstGeom prst="line">
            <a:avLst/>
          </a:prstGeom>
          <a:ln w="38100">
            <a:solidFill>
              <a:srgbClr val="FFFFFF"/>
            </a:solidFill>
            <a:headEnd type="triangle"/>
          </a:ln>
        </p:spPr>
        <p:txBody>
          <a:bodyPr lIns="0" tIns="0" rIns="0" bIns="0"/>
          <a:lstStyle/>
          <a:p>
            <a:pPr/>
          </a:p>
        </p:txBody>
      </p:sp>
      <p:sp>
        <p:nvSpPr>
          <p:cNvPr id="887" name="Linje"/>
          <p:cNvSpPr/>
          <p:nvPr/>
        </p:nvSpPr>
        <p:spPr>
          <a:xfrm flipH="1" flipV="1">
            <a:off x="4938712" y="1992312"/>
            <a:ext cx="1281113" cy="1016001"/>
          </a:xfrm>
          <a:prstGeom prst="line">
            <a:avLst/>
          </a:prstGeom>
          <a:ln w="38100">
            <a:solidFill>
              <a:srgbClr val="FFFFFF"/>
            </a:solidFill>
            <a:headEnd type="triangle"/>
          </a:ln>
        </p:spPr>
        <p:txBody>
          <a:bodyPr lIns="0" tIns="0" rIns="0" bIns="0"/>
          <a:lstStyle/>
          <a:p>
            <a:pPr/>
          </a:p>
        </p:txBody>
      </p:sp>
      <p:sp>
        <p:nvSpPr>
          <p:cNvPr id="888" name="Linje"/>
          <p:cNvSpPr/>
          <p:nvPr/>
        </p:nvSpPr>
        <p:spPr>
          <a:xfrm flipV="1">
            <a:off x="3503612" y="2016125"/>
            <a:ext cx="1160463" cy="890588"/>
          </a:xfrm>
          <a:prstGeom prst="line">
            <a:avLst/>
          </a:prstGeom>
          <a:ln w="38100">
            <a:solidFill>
              <a:srgbClr val="FFFFFF"/>
            </a:solidFill>
            <a:headEnd type="triangle"/>
          </a:ln>
        </p:spPr>
        <p:txBody>
          <a:bodyPr lIns="0" tIns="0" rIns="0" bIns="0"/>
          <a:lstStyle/>
          <a:p>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892" name="Grupper"/>
          <p:cNvGrpSpPr/>
          <p:nvPr/>
        </p:nvGrpSpPr>
        <p:grpSpPr>
          <a:xfrm>
            <a:off x="-1" y="0"/>
            <a:ext cx="900114" cy="6858000"/>
            <a:chOff x="0" y="0"/>
            <a:chExt cx="900112" cy="6858000"/>
          </a:xfrm>
        </p:grpSpPr>
        <p:sp>
          <p:nvSpPr>
            <p:cNvPr id="890"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891" name="Tekst"/>
            <p:cNvSpPr txBox="1"/>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893" name="NORGES MILJØ OG BIOVITENSKAPLIGE UNIVERITET (NMBU)"/>
          <p:cNvSpPr txBox="1"/>
          <p:nvPr/>
        </p:nvSpPr>
        <p:spPr>
          <a:xfrm rot="5400000">
            <a:off x="-2108994" y="24892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NORGES MILJØ OG BIOVITENSKAPLIGE UNIVERITET (NMBU)</a:t>
            </a:r>
          </a:p>
        </p:txBody>
      </p:sp>
      <p:sp>
        <p:nvSpPr>
          <p:cNvPr id="894" name="www.umb.no"/>
          <p:cNvSpPr txBox="1"/>
          <p:nvPr/>
        </p:nvSpPr>
        <p:spPr>
          <a:xfrm>
            <a:off x="4038600" y="6527800"/>
            <a:ext cx="1905000" cy="26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895" name="Institutt for miljøvitenskap (IMV) Petter D. Jenssen"/>
          <p:cNvSpPr txBox="1"/>
          <p:nvPr/>
        </p:nvSpPr>
        <p:spPr>
          <a:xfrm rot="5400000">
            <a:off x="-1431925" y="2130425"/>
            <a:ext cx="41021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Tahoma"/>
              <a:defRPr>
                <a:uFill>
                  <a:solidFill>
                    <a:srgbClr val="FFFFFF"/>
                  </a:solidFill>
                </a:uFill>
                <a:latin typeface="Tahoma"/>
                <a:ea typeface="Tahoma"/>
                <a:cs typeface="Tahoma"/>
                <a:sym typeface="Tahoma"/>
              </a:defRPr>
            </a:lvl1pPr>
          </a:lstStyle>
          <a:p>
            <a:pPr/>
            <a:r>
              <a:t>Institutt for miljøvitenskap (IMV) Petter D. Jenssen</a:t>
            </a:r>
          </a:p>
        </p:txBody>
      </p:sp>
      <p:pic>
        <p:nvPicPr>
          <p:cNvPr id="896" name="Skjermbilde 2014-03-02 kl. 11.00.58.jpg" descr="Skjermbilde 2014-03-02 kl. 11.00.58.jpg"/>
          <p:cNvPicPr>
            <a:picLocks noChangeAspect="1"/>
          </p:cNvPicPr>
          <p:nvPr/>
        </p:nvPicPr>
        <p:blipFill>
          <a:blip r:embed="rId2">
            <a:extLst/>
          </a:blip>
          <a:stretch>
            <a:fillRect/>
          </a:stretch>
        </p:blipFill>
        <p:spPr>
          <a:xfrm rot="21578284">
            <a:off x="57806" y="5943600"/>
            <a:ext cx="774701" cy="685800"/>
          </a:xfrm>
          <a:prstGeom prst="rect">
            <a:avLst/>
          </a:prstGeom>
          <a:ln w="12700"/>
        </p:spPr>
      </p:pic>
      <p:graphicFrame>
        <p:nvGraphicFramePr>
          <p:cNvPr id="897" name="2D-kolonnediagram"/>
          <p:cNvGraphicFramePr/>
          <p:nvPr/>
        </p:nvGraphicFramePr>
        <p:xfrm>
          <a:off x="1020888" y="2154776"/>
          <a:ext cx="7105560" cy="2627860"/>
        </p:xfrm>
        <a:graphic xmlns:a="http://schemas.openxmlformats.org/drawingml/2006/main">
          <a:graphicData uri="http://schemas.openxmlformats.org/drawingml/2006/chart">
            <c:chart xmlns:c="http://schemas.openxmlformats.org/drawingml/2006/chart" r:id="rId3"/>
          </a:graphicData>
        </a:graphic>
      </p:graphicFrame>
      <p:sp>
        <p:nvSpPr>
          <p:cNvPr id="898" name="Avling med urin og handelsgjødsel"/>
          <p:cNvSpPr txBox="1"/>
          <p:nvPr/>
        </p:nvSpPr>
        <p:spPr>
          <a:xfrm>
            <a:off x="1752600" y="1295400"/>
            <a:ext cx="6629400" cy="496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600"/>
              </a:spcBef>
              <a:buClr>
                <a:srgbClr val="000000"/>
              </a:buClr>
              <a:buFont typeface="Arial"/>
              <a:defRPr b="1" sz="2800">
                <a:uFill>
                  <a:solidFill>
                    <a:srgbClr val="000000"/>
                  </a:solidFill>
                </a:uFill>
                <a:latin typeface="+mj-lt"/>
                <a:ea typeface="+mj-ea"/>
                <a:cs typeface="+mj-cs"/>
                <a:sym typeface="Arial"/>
              </a:defRPr>
            </a:lvl1pPr>
          </a:lstStyle>
          <a:p>
            <a:pPr/>
            <a:r>
              <a:t>Avling med urin og handelsgjødsel</a:t>
            </a:r>
          </a:p>
        </p:txBody>
      </p:sp>
      <p:sp>
        <p:nvSpPr>
          <p:cNvPr id="899" name="(Cottis 2000)"/>
          <p:cNvSpPr txBox="1"/>
          <p:nvPr/>
        </p:nvSpPr>
        <p:spPr>
          <a:xfrm>
            <a:off x="6661150" y="5881687"/>
            <a:ext cx="1463586"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Arial"/>
              <a:defRPr sz="1800">
                <a:uFill>
                  <a:solidFill>
                    <a:srgbClr val="000000"/>
                  </a:solidFill>
                </a:uFill>
                <a:latin typeface="+mj-lt"/>
                <a:ea typeface="+mj-ea"/>
                <a:cs typeface="+mj-cs"/>
                <a:sym typeface="Arial"/>
              </a:defRPr>
            </a:lvl1pPr>
          </a:lstStyle>
          <a:p>
            <a:pPr/>
            <a:r>
              <a:t>(Cottis 2000)</a:t>
            </a:r>
          </a:p>
        </p:txBody>
      </p:sp>
      <p:sp>
        <p:nvSpPr>
          <p:cNvPr id="900" name="0kg      60kg     80kg    100kg    120kg"/>
          <p:cNvSpPr txBox="1"/>
          <p:nvPr/>
        </p:nvSpPr>
        <p:spPr>
          <a:xfrm>
            <a:off x="2387600" y="4572000"/>
            <a:ext cx="3120155" cy="304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400">
                <a:uFill>
                  <a:solidFill>
                    <a:srgbClr val="000000"/>
                  </a:solidFill>
                </a:uFill>
                <a:latin typeface="+mj-lt"/>
                <a:ea typeface="+mj-ea"/>
                <a:cs typeface="+mj-cs"/>
                <a:sym typeface="Arial"/>
              </a:defRPr>
            </a:lvl1pPr>
          </a:lstStyle>
          <a:p>
            <a:pPr/>
            <a:r>
              <a:t>0kg      60kg     80kg    100kg    120kg</a:t>
            </a:r>
          </a:p>
        </p:txBody>
      </p:sp>
      <p:sp>
        <p:nvSpPr>
          <p:cNvPr id="901" name="0kg      60kg     80kg    100kg"/>
          <p:cNvSpPr txBox="1"/>
          <p:nvPr/>
        </p:nvSpPr>
        <p:spPr>
          <a:xfrm>
            <a:off x="5461000" y="4572000"/>
            <a:ext cx="2685118" cy="304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400">
                <a:uFill>
                  <a:solidFill>
                    <a:srgbClr val="000000"/>
                  </a:solidFill>
                </a:uFill>
                <a:latin typeface="+mj-lt"/>
                <a:ea typeface="+mj-ea"/>
                <a:cs typeface="+mj-cs"/>
                <a:sym typeface="Arial"/>
              </a:defRPr>
            </a:lvl1pPr>
          </a:lstStyle>
          <a:p>
            <a:pPr/>
            <a:r>
              <a:t>    0kg      60kg     80kg    100kg </a:t>
            </a:r>
          </a:p>
        </p:txBody>
      </p:sp>
      <p:sp>
        <p:nvSpPr>
          <p:cNvPr id="902" name="Urin"/>
          <p:cNvSpPr txBox="1"/>
          <p:nvPr/>
        </p:nvSpPr>
        <p:spPr>
          <a:xfrm>
            <a:off x="3683000" y="2374900"/>
            <a:ext cx="612141"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b="1" sz="1800">
                <a:solidFill>
                  <a:srgbClr val="4F7A28"/>
                </a:solidFill>
                <a:uFill>
                  <a:solidFill>
                    <a:srgbClr val="000000"/>
                  </a:solidFill>
                </a:uFill>
                <a:latin typeface="+mj-lt"/>
                <a:ea typeface="+mj-ea"/>
                <a:cs typeface="+mj-cs"/>
                <a:sym typeface="Arial"/>
              </a:defRPr>
            </a:lvl1pPr>
          </a:lstStyle>
          <a:p>
            <a:pPr/>
            <a:r>
              <a:t>Urin</a:t>
            </a:r>
          </a:p>
        </p:txBody>
      </p:sp>
      <p:sp>
        <p:nvSpPr>
          <p:cNvPr id="903" name="Handelsgjødsel"/>
          <p:cNvSpPr txBox="1"/>
          <p:nvPr/>
        </p:nvSpPr>
        <p:spPr>
          <a:xfrm>
            <a:off x="5829300" y="2374900"/>
            <a:ext cx="1844437"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b="1" sz="1800">
                <a:solidFill>
                  <a:srgbClr val="0056D6"/>
                </a:solidFill>
                <a:uFill>
                  <a:solidFill>
                    <a:srgbClr val="000000"/>
                  </a:solidFill>
                </a:uFill>
                <a:latin typeface="+mj-lt"/>
                <a:ea typeface="+mj-ea"/>
                <a:cs typeface="+mj-cs"/>
                <a:sym typeface="Arial"/>
              </a:defRPr>
            </a:lvl1pPr>
          </a:lstStyle>
          <a:p>
            <a:pPr/>
            <a:r>
              <a:t>Handelsgjødsel</a:t>
            </a:r>
          </a:p>
        </p:txBody>
      </p:sp>
      <p:sp>
        <p:nvSpPr>
          <p:cNvPr id="904" name="4000…"/>
          <p:cNvSpPr txBox="1"/>
          <p:nvPr/>
        </p:nvSpPr>
        <p:spPr>
          <a:xfrm>
            <a:off x="1308100" y="2184400"/>
            <a:ext cx="917536" cy="249442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1800">
                <a:uFill>
                  <a:solidFill>
                    <a:srgbClr val="000000"/>
                  </a:solidFill>
                </a:uFill>
                <a:latin typeface="+mj-lt"/>
                <a:ea typeface="+mj-ea"/>
                <a:cs typeface="+mj-cs"/>
                <a:sym typeface="Arial"/>
              </a:defRPr>
            </a:pPr>
            <a:r>
              <a:t>4000   </a:t>
            </a:r>
          </a:p>
          <a:p>
            <a:pPr marL="40639" marR="40639" defTabSz="914400">
              <a:defRPr sz="1800">
                <a:uFill>
                  <a:solidFill>
                    <a:srgbClr val="000000"/>
                  </a:solidFill>
                </a:uFill>
                <a:latin typeface="+mj-lt"/>
                <a:ea typeface="+mj-ea"/>
                <a:cs typeface="+mj-cs"/>
                <a:sym typeface="Arial"/>
              </a:defRPr>
            </a:pPr>
            <a:r>
              <a:t>    </a:t>
            </a:r>
          </a:p>
          <a:p>
            <a:pPr marL="40639" marR="40639" defTabSz="914400">
              <a:defRPr sz="1800">
                <a:uFill>
                  <a:solidFill>
                    <a:srgbClr val="000000"/>
                  </a:solidFill>
                </a:uFill>
                <a:latin typeface="+mj-lt"/>
                <a:ea typeface="+mj-ea"/>
                <a:cs typeface="+mj-cs"/>
                <a:sym typeface="Arial"/>
              </a:defRPr>
            </a:pPr>
            <a:r>
              <a:t>3000</a:t>
            </a:r>
          </a:p>
          <a:p>
            <a:pPr marL="40639" marR="40639" defTabSz="914400">
              <a:defRPr sz="1800">
                <a:uFill>
                  <a:solidFill>
                    <a:srgbClr val="000000"/>
                  </a:solidFill>
                </a:uFill>
                <a:latin typeface="+mj-lt"/>
                <a:ea typeface="+mj-ea"/>
                <a:cs typeface="+mj-cs"/>
                <a:sym typeface="Arial"/>
              </a:defRPr>
            </a:pPr>
          </a:p>
          <a:p>
            <a:pPr marL="40639" marR="40639" defTabSz="914400">
              <a:defRPr sz="1800">
                <a:uFill>
                  <a:solidFill>
                    <a:srgbClr val="000000"/>
                  </a:solidFill>
                </a:uFill>
                <a:latin typeface="+mj-lt"/>
                <a:ea typeface="+mj-ea"/>
                <a:cs typeface="+mj-cs"/>
                <a:sym typeface="Arial"/>
              </a:defRPr>
            </a:pPr>
            <a:r>
              <a:t>2000</a:t>
            </a:r>
          </a:p>
          <a:p>
            <a:pPr marL="40639" marR="40639" defTabSz="914400">
              <a:defRPr sz="1800">
                <a:uFill>
                  <a:solidFill>
                    <a:srgbClr val="000000"/>
                  </a:solidFill>
                </a:uFill>
                <a:latin typeface="+mj-lt"/>
                <a:ea typeface="+mj-ea"/>
                <a:cs typeface="+mj-cs"/>
                <a:sym typeface="Arial"/>
              </a:defRPr>
            </a:pPr>
          </a:p>
          <a:p>
            <a:pPr marL="40639" marR="40639" defTabSz="914400">
              <a:defRPr sz="1800">
                <a:uFill>
                  <a:solidFill>
                    <a:srgbClr val="000000"/>
                  </a:solidFill>
                </a:uFill>
                <a:latin typeface="+mj-lt"/>
                <a:ea typeface="+mj-ea"/>
                <a:cs typeface="+mj-cs"/>
                <a:sym typeface="Arial"/>
              </a:defRPr>
            </a:pPr>
            <a:r>
              <a:t>1000</a:t>
            </a:r>
          </a:p>
          <a:p>
            <a:pPr marL="40639" marR="40639" defTabSz="914400">
              <a:defRPr sz="1800">
                <a:uFill>
                  <a:solidFill>
                    <a:srgbClr val="000000"/>
                  </a:solidFill>
                </a:uFill>
                <a:latin typeface="+mj-lt"/>
                <a:ea typeface="+mj-ea"/>
                <a:cs typeface="+mj-cs"/>
                <a:sym typeface="Arial"/>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6"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907" name="51"/>
          <p:cNvSpPr txBox="1"/>
          <p:nvPr/>
        </p:nvSpPr>
        <p:spPr>
          <a:xfrm>
            <a:off x="291256" y="5562600"/>
            <a:ext cx="331888"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39687" marR="39687" algn="ctr" defTabSz="914400">
              <a:buClr>
                <a:srgbClr val="FFFFFF"/>
              </a:buClr>
              <a:buFont typeface="Tahoma"/>
              <a:defRPr b="1" sz="1100">
                <a:uFill>
                  <a:solidFill>
                    <a:srgbClr val="FFFFFF"/>
                  </a:solidFill>
                </a:uFill>
                <a:latin typeface="Tahoma"/>
                <a:ea typeface="Tahoma"/>
                <a:cs typeface="Tahoma"/>
                <a:sym typeface="Tahoma"/>
              </a:defRPr>
            </a:lvl1pPr>
          </a:lstStyle>
          <a:p>
            <a:pPr/>
            <a:r>
              <a:t>51</a:t>
            </a:r>
          </a:p>
        </p:txBody>
      </p:sp>
      <p:sp>
        <p:nvSpPr>
          <p:cNvPr id="908" name="NORWEGIAN UNIVERSITY OF LIFE SCIENCES"/>
          <p:cNvSpPr txBox="1"/>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b="1">
                <a:uFill>
                  <a:solidFill>
                    <a:srgbClr val="FFFFFF"/>
                  </a:solidFill>
                </a:uFill>
                <a:latin typeface="Tahoma"/>
                <a:ea typeface="Tahoma"/>
                <a:cs typeface="Tahoma"/>
                <a:sym typeface="Tahoma"/>
              </a:defRPr>
            </a:lvl1pPr>
          </a:lstStyle>
          <a:p>
            <a:pPr/>
            <a:r>
              <a:t>NORWEGIAN UNIVERSITY OF LIFE SCIENCES</a:t>
            </a:r>
          </a:p>
        </p:txBody>
      </p:sp>
      <p:pic>
        <p:nvPicPr>
          <p:cNvPr id="909" name="image.png" descr="image.png"/>
          <p:cNvPicPr>
            <a:picLocks noChangeAspect="0"/>
          </p:cNvPicPr>
          <p:nvPr/>
        </p:nvPicPr>
        <p:blipFill>
          <a:blip r:embed="rId3">
            <a:extLst/>
          </a:blip>
          <a:stretch>
            <a:fillRect/>
          </a:stretch>
        </p:blipFill>
        <p:spPr>
          <a:xfrm>
            <a:off x="88900" y="6022975"/>
            <a:ext cx="723900" cy="723900"/>
          </a:xfrm>
          <a:prstGeom prst="rect">
            <a:avLst/>
          </a:prstGeom>
          <a:ln w="12700">
            <a:miter lim="400000"/>
          </a:ln>
        </p:spPr>
      </p:pic>
      <p:sp>
        <p:nvSpPr>
          <p:cNvPr id="910" name="www.umb.no"/>
          <p:cNvSpPr txBox="1"/>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39687" algn="ctr" defTabSz="914400">
              <a:spcBef>
                <a:spcPts val="600"/>
              </a:spcBef>
              <a:buClr>
                <a:srgbClr val="929292"/>
              </a:buClr>
              <a:buFont typeface="Tahoma"/>
              <a:defRPr b="1" sz="1100">
                <a:solidFill>
                  <a:srgbClr val="929292"/>
                </a:solidFill>
                <a:uFill>
                  <a:solidFill>
                    <a:srgbClr val="929292"/>
                  </a:solidFill>
                </a:uFill>
                <a:latin typeface="Tahoma"/>
                <a:ea typeface="Tahoma"/>
                <a:cs typeface="Tahoma"/>
                <a:sym typeface="Tahoma"/>
              </a:defRPr>
            </a:lvl1pPr>
          </a:lstStyle>
          <a:p>
            <a:pPr/>
            <a:r>
              <a:t>www.umb.no</a:t>
            </a:r>
          </a:p>
        </p:txBody>
      </p:sp>
      <p:sp>
        <p:nvSpPr>
          <p:cNvPr id="911" name="Storing of urine  General rule:  6 months to achieve hygienization (WHO 2006)"/>
          <p:cNvSpPr txBox="1"/>
          <p:nvPr>
            <p:ph type="title"/>
          </p:nvPr>
        </p:nvSpPr>
        <p:spPr>
          <a:xfrm>
            <a:off x="990600" y="-254000"/>
            <a:ext cx="7734300" cy="1879600"/>
          </a:xfrm>
          <a:prstGeom prst="rect">
            <a:avLst/>
          </a:prstGeom>
        </p:spPr>
        <p:txBody>
          <a:bodyPr/>
          <a:lstStyle/>
          <a:p>
            <a:pPr marR="81279" indent="0"/>
            <a:r>
              <a:rPr sz="3600">
                <a:solidFill>
                  <a:srgbClr val="000000"/>
                </a:solidFill>
                <a:uFill>
                  <a:solidFill>
                    <a:srgbClr val="000000"/>
                  </a:solidFill>
                </a:uFill>
                <a:latin typeface="Verdana"/>
                <a:ea typeface="Verdana"/>
                <a:cs typeface="Verdana"/>
                <a:sym typeface="Verdana"/>
              </a:rPr>
              <a:t>Storing of urine </a:t>
            </a:r>
            <a:br>
              <a:rPr sz="3600">
                <a:solidFill>
                  <a:srgbClr val="000000"/>
                </a:solidFill>
                <a:uFill>
                  <a:solidFill>
                    <a:srgbClr val="000000"/>
                  </a:solidFill>
                </a:uFill>
                <a:latin typeface="Verdana"/>
                <a:ea typeface="Verdana"/>
                <a:cs typeface="Verdana"/>
                <a:sym typeface="Verdana"/>
              </a:rPr>
            </a:br>
            <a:r>
              <a:rPr>
                <a:solidFill>
                  <a:srgbClr val="000000"/>
                </a:solidFill>
                <a:uFill>
                  <a:solidFill>
                    <a:srgbClr val="000000"/>
                  </a:solidFill>
                </a:uFill>
                <a:latin typeface="Verdana"/>
                <a:ea typeface="Verdana"/>
                <a:cs typeface="Verdana"/>
                <a:sym typeface="Verdana"/>
              </a:rPr>
              <a:t>General rule:</a:t>
            </a:r>
            <a:r>
              <a:rPr b="1">
                <a:solidFill>
                  <a:srgbClr val="000000"/>
                </a:solidFill>
                <a:uFill>
                  <a:solidFill>
                    <a:srgbClr val="000000"/>
                  </a:solidFill>
                </a:uFill>
                <a:latin typeface="Verdana"/>
                <a:ea typeface="Verdana"/>
                <a:cs typeface="Verdana"/>
                <a:sym typeface="Verdana"/>
              </a:rPr>
              <a:t> </a:t>
            </a:r>
            <a:br>
              <a:rPr b="1">
                <a:solidFill>
                  <a:srgbClr val="000000"/>
                </a:solidFill>
                <a:uFill>
                  <a:solidFill>
                    <a:srgbClr val="000000"/>
                  </a:solidFill>
                </a:uFill>
                <a:latin typeface="Verdana"/>
                <a:ea typeface="Verdana"/>
                <a:cs typeface="Verdana"/>
                <a:sym typeface="Verdana"/>
              </a:rPr>
            </a:br>
            <a:r>
              <a:rPr b="1">
                <a:solidFill>
                  <a:srgbClr val="E32400"/>
                </a:solidFill>
                <a:uFill>
                  <a:solidFill>
                    <a:srgbClr val="E32400"/>
                  </a:solidFill>
                </a:uFill>
                <a:latin typeface="Verdana"/>
                <a:ea typeface="Verdana"/>
                <a:cs typeface="Verdana"/>
                <a:sym typeface="Verdana"/>
              </a:rPr>
              <a:t>6 months</a:t>
            </a:r>
            <a:r>
              <a:rPr b="1">
                <a:solidFill>
                  <a:srgbClr val="000000"/>
                </a:solidFill>
                <a:uFill>
                  <a:solidFill>
                    <a:srgbClr val="000000"/>
                  </a:solidFill>
                </a:uFill>
                <a:latin typeface="Verdana"/>
                <a:ea typeface="Verdana"/>
                <a:cs typeface="Verdana"/>
                <a:sym typeface="Verdana"/>
              </a:rPr>
              <a:t> </a:t>
            </a:r>
            <a:r>
              <a:rPr>
                <a:solidFill>
                  <a:srgbClr val="000000"/>
                </a:solidFill>
                <a:uFill>
                  <a:solidFill>
                    <a:srgbClr val="000000"/>
                  </a:solidFill>
                </a:uFill>
                <a:latin typeface="Verdana"/>
                <a:ea typeface="Verdana"/>
                <a:cs typeface="Verdana"/>
                <a:sym typeface="Verdana"/>
              </a:rPr>
              <a:t>to achieve hygienization (WHO 2006)</a:t>
            </a:r>
          </a:p>
        </p:txBody>
      </p:sp>
      <p:pic>
        <p:nvPicPr>
          <p:cNvPr id="912" name="image.jpg" descr="image.jpg"/>
          <p:cNvPicPr>
            <a:picLocks noChangeAspect="0"/>
          </p:cNvPicPr>
          <p:nvPr/>
        </p:nvPicPr>
        <p:blipFill>
          <a:blip r:embed="rId4">
            <a:extLst/>
          </a:blip>
          <a:stretch>
            <a:fillRect/>
          </a:stretch>
        </p:blipFill>
        <p:spPr>
          <a:xfrm>
            <a:off x="6007100" y="1955800"/>
            <a:ext cx="2476500" cy="2374900"/>
          </a:xfrm>
          <a:prstGeom prst="rect">
            <a:avLst/>
          </a:prstGeom>
          <a:ln w="12700">
            <a:miter lim="400000"/>
          </a:ln>
        </p:spPr>
      </p:pic>
      <p:sp>
        <p:nvSpPr>
          <p:cNvPr id="913" name="Photo: Eco San Res"/>
          <p:cNvSpPr txBox="1"/>
          <p:nvPr/>
        </p:nvSpPr>
        <p:spPr>
          <a:xfrm>
            <a:off x="7315200" y="6324600"/>
            <a:ext cx="1278670" cy="152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39687" defTabSz="914400">
              <a:buClr>
                <a:srgbClr val="000000"/>
              </a:buClr>
              <a:buFont typeface="Arial"/>
              <a:defRPr b="1" sz="1000">
                <a:uFill>
                  <a:solidFill>
                    <a:srgbClr val="FFFFFF"/>
                  </a:solidFill>
                </a:uFill>
                <a:latin typeface="Tahoma"/>
                <a:ea typeface="Tahoma"/>
                <a:cs typeface="Tahoma"/>
                <a:sym typeface="Tahoma"/>
              </a:defRPr>
            </a:lvl1pPr>
          </a:lstStyle>
          <a:p>
            <a:pPr/>
            <a:r>
              <a:t>Photo: Eco San Res</a:t>
            </a:r>
          </a:p>
        </p:txBody>
      </p:sp>
      <p:pic>
        <p:nvPicPr>
          <p:cNvPr id="914" name="image.jpg" descr="image.jpg"/>
          <p:cNvPicPr>
            <a:picLocks noChangeAspect="0"/>
          </p:cNvPicPr>
          <p:nvPr/>
        </p:nvPicPr>
        <p:blipFill>
          <a:blip r:embed="rId5">
            <a:extLst/>
          </a:blip>
          <a:stretch>
            <a:fillRect/>
          </a:stretch>
        </p:blipFill>
        <p:spPr>
          <a:xfrm>
            <a:off x="6007100" y="4567237"/>
            <a:ext cx="2489200" cy="1765301"/>
          </a:xfrm>
          <a:prstGeom prst="rect">
            <a:avLst/>
          </a:prstGeom>
          <a:ln w="12700">
            <a:miter lim="400000"/>
          </a:ln>
        </p:spPr>
      </p:pic>
      <p:pic>
        <p:nvPicPr>
          <p:cNvPr id="915" name="image.jpg" descr="image.jpg"/>
          <p:cNvPicPr>
            <a:picLocks noChangeAspect="0"/>
          </p:cNvPicPr>
          <p:nvPr/>
        </p:nvPicPr>
        <p:blipFill>
          <a:blip r:embed="rId6">
            <a:extLst/>
          </a:blip>
          <a:stretch>
            <a:fillRect/>
          </a:stretch>
        </p:blipFill>
        <p:spPr>
          <a:xfrm>
            <a:off x="1435100" y="1917700"/>
            <a:ext cx="3670300" cy="3022600"/>
          </a:xfrm>
          <a:prstGeom prst="rect">
            <a:avLst/>
          </a:prstGeom>
          <a:ln w="12700">
            <a:miter lim="400000"/>
          </a:ln>
        </p:spPr>
      </p:pic>
      <p:sp>
        <p:nvSpPr>
          <p:cNvPr id="916" name="Both pillow tanks and tanks of harder material as polyester can be used for storing of urine"/>
          <p:cNvSpPr txBox="1"/>
          <p:nvPr/>
        </p:nvSpPr>
        <p:spPr>
          <a:xfrm>
            <a:off x="1231900" y="5232400"/>
            <a:ext cx="4622800" cy="1104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39687" defTabSz="914400">
              <a:buClr>
                <a:srgbClr val="000000"/>
              </a:buClr>
              <a:buFont typeface="Arial"/>
              <a:defRPr sz="2400">
                <a:uFill>
                  <a:solidFill>
                    <a:srgbClr val="FFFFFF"/>
                  </a:solidFill>
                </a:uFill>
                <a:latin typeface="Tahoma"/>
                <a:ea typeface="Tahoma"/>
                <a:cs typeface="Tahoma"/>
                <a:sym typeface="Tahoma"/>
              </a:defRPr>
            </a:lvl1pPr>
          </a:lstStyle>
          <a:p>
            <a:pPr/>
            <a:r>
              <a:t>Both pillow tanks and tanks of harder material as polyester can be used for storing of urine</a:t>
            </a:r>
          </a:p>
        </p:txBody>
      </p:sp>
      <p:sp>
        <p:nvSpPr>
          <p:cNvPr id="917" name="Department of Plant and Environmental Sciences, P.D. Jenssen"/>
          <p:cNvSpPr txBox="1"/>
          <p:nvPr/>
        </p:nvSpPr>
        <p:spPr>
          <a:xfrm rot="5400000">
            <a:off x="-1973263" y="2684462"/>
            <a:ext cx="51689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0000"/>
              </a:buClr>
              <a:buFont typeface="Tahoma"/>
              <a:defRPr b="1">
                <a:uFill>
                  <a:solidFill>
                    <a:srgbClr val="FFFFFF"/>
                  </a:solidFill>
                </a:uFill>
                <a:latin typeface="Tahoma"/>
                <a:ea typeface="Tahoma"/>
                <a:cs typeface="Tahoma"/>
                <a:sym typeface="Tahoma"/>
              </a:defRPr>
            </a:lvl1pPr>
          </a:lstStyle>
          <a:p>
            <a:pPr/>
            <a:r>
              <a:t>Department of Plant and Environmental Sciences, P.D. Jenssen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1" name="Tittel"/>
          <p:cNvSpPr txBox="1"/>
          <p:nvPr>
            <p:ph type="title"/>
          </p:nvPr>
        </p:nvSpPr>
        <p:spPr>
          <a:prstGeom prst="rect">
            <a:avLst/>
          </a:prstGeom>
        </p:spPr>
        <p:txBody>
          <a:bodyPr/>
          <a:lstStyle/>
          <a:p>
            <a:pPr/>
          </a:p>
        </p:txBody>
      </p:sp>
      <p:sp>
        <p:nvSpPr>
          <p:cNvPr id="922" name="Brødtekst"/>
          <p:cNvSpPr txBox="1"/>
          <p:nvPr>
            <p:ph type="body" idx="1"/>
          </p:nvPr>
        </p:nvSpPr>
        <p:spPr>
          <a:prstGeom prst="rect">
            <a:avLst/>
          </a:prstGeom>
        </p:spPr>
        <p:txBody>
          <a:bodyPr/>
          <a:lstStyle/>
          <a:p>
            <a:pPr/>
          </a:p>
        </p:txBody>
      </p:sp>
      <p:sp>
        <p:nvSpPr>
          <p:cNvPr id="923" name="Lysbildenummer"/>
          <p:cNvSpPr txBox="1"/>
          <p:nvPr>
            <p:ph type="sldNum" sz="quarter" idx="2"/>
          </p:nvPr>
        </p:nvSpPr>
        <p:spPr>
          <a:xfrm>
            <a:off x="7463966" y="6245225"/>
            <a:ext cx="312068" cy="304800"/>
          </a:xfrm>
          <a:prstGeom prst="rect">
            <a:avLst/>
          </a:prstGeom>
          <a:extLst>
            <a:ext uri="{C572A759-6A51-4108-AA02-DFA0A04FC94B}">
              <ma14:wrappingTextBoxFlag xmlns:ma14="http://schemas.microsoft.com/office/mac/drawingml/2011/main" val="1"/>
            </a:ext>
          </a:extLst>
        </p:spPr>
        <p:txBody>
          <a:bodyPr wrap="none"/>
          <a:lstStyle/>
          <a:p>
            <a:pPr/>
            <a:fld id="{86CB4B4D-7CA3-9044-876B-883B54F8677D}" type="slidenum"/>
          </a:p>
        </p:txBody>
      </p:sp>
      <p:pic>
        <p:nvPicPr>
          <p:cNvPr id="924" name="droppedImage.pdf" descr="droppedImage.pdf"/>
          <p:cNvPicPr>
            <a:picLocks noChangeAspect="1"/>
          </p:cNvPicPr>
          <p:nvPr/>
        </p:nvPicPr>
        <p:blipFill>
          <a:blip r:embed="rId2">
            <a:extLst/>
          </a:blip>
          <a:stretch>
            <a:fillRect/>
          </a:stretch>
        </p:blipFill>
        <p:spPr>
          <a:xfrm>
            <a:off x="-48317" y="-365695"/>
            <a:ext cx="9283701" cy="7589390"/>
          </a:xfrm>
          <a:prstGeom prst="rect">
            <a:avLst/>
          </a:prstGeom>
          <a:ln w="12700"/>
        </p:spPr>
      </p:pic>
      <p:sp>
        <p:nvSpPr>
          <p:cNvPr id="925" name="Biodiesel from algae grown in urine…"/>
          <p:cNvSpPr/>
          <p:nvPr/>
        </p:nvSpPr>
        <p:spPr>
          <a:xfrm>
            <a:off x="165100" y="393700"/>
            <a:ext cx="5000487" cy="71642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j-lt"/>
                <a:ea typeface="+mj-ea"/>
                <a:cs typeface="+mj-cs"/>
                <a:sym typeface="Arial"/>
              </a:defRPr>
            </a:pPr>
            <a:r>
              <a:t>Biodiesel from algae grown in urine</a:t>
            </a:r>
          </a:p>
          <a:p>
            <a:pPr marL="40639" marR="40639" defTabSz="914400">
              <a:defRPr sz="1800">
                <a:uFill>
                  <a:solidFill>
                    <a:srgbClr val="000000"/>
                  </a:solidFill>
                </a:uFill>
                <a:latin typeface="+mj-lt"/>
                <a:ea typeface="+mj-ea"/>
                <a:cs typeface="+mj-cs"/>
                <a:sym typeface="Arial"/>
              </a:defRPr>
            </a:pPr>
            <a:r>
              <a:t>                                                       (Eikås 2008)</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7"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928" name="157"/>
          <p:cNvSpPr/>
          <p:nvPr/>
        </p:nvSpPr>
        <p:spPr>
          <a:xfrm>
            <a:off x="265336" y="5562600"/>
            <a:ext cx="383728"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157</a:t>
            </a:r>
          </a:p>
        </p:txBody>
      </p:sp>
      <p:sp>
        <p:nvSpPr>
          <p:cNvPr id="929" name="NORWEGIAN UNIVERSITY OF LIFE SCIENCES"/>
          <p:cNvSpPr/>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930"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931" name="www.umb.no"/>
          <p:cNvSpPr/>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932" name="Future toilet types (commercially available today)"/>
          <p:cNvSpPr txBox="1"/>
          <p:nvPr>
            <p:ph type="title"/>
          </p:nvPr>
        </p:nvSpPr>
        <p:spPr>
          <a:xfrm>
            <a:off x="1143000" y="0"/>
            <a:ext cx="7772400" cy="2286000"/>
          </a:xfrm>
          <a:prstGeom prst="rect">
            <a:avLst/>
          </a:prstGeom>
        </p:spPr>
        <p:txBody>
          <a:bodyPr/>
          <a:lstStyle/>
          <a:p>
            <a:pPr marR="81279" indent="0">
              <a:defRPr sz="3600">
                <a:solidFill>
                  <a:srgbClr val="000000"/>
                </a:solidFill>
                <a:uFill>
                  <a:solidFill>
                    <a:srgbClr val="000000"/>
                  </a:solidFill>
                </a:uFill>
              </a:defRPr>
            </a:pPr>
            <a:r>
              <a:t>Future toilet types</a:t>
            </a:r>
            <a:br/>
            <a:r>
              <a:t>(commercially available today)</a:t>
            </a:r>
          </a:p>
        </p:txBody>
      </p:sp>
      <p:sp>
        <p:nvSpPr>
          <p:cNvPr id="933" name="Composting /dry sanitation       0 - 0.1 liter/visit…"/>
          <p:cNvSpPr txBox="1"/>
          <p:nvPr>
            <p:ph type="body" idx="1"/>
          </p:nvPr>
        </p:nvSpPr>
        <p:spPr>
          <a:xfrm>
            <a:off x="228600" y="3200400"/>
            <a:ext cx="10058400" cy="3657600"/>
          </a:xfrm>
          <a:prstGeom prst="rect">
            <a:avLst/>
          </a:prstGeom>
        </p:spPr>
        <p:txBody>
          <a:bodyPr/>
          <a:lstStyle/>
          <a:p>
            <a:pPr lvl="2">
              <a:defRPr sz="2400">
                <a:solidFill>
                  <a:srgbClr val="000000"/>
                </a:solidFill>
                <a:uFill>
                  <a:solidFill>
                    <a:srgbClr val="000000"/>
                  </a:solidFill>
                </a:uFill>
              </a:defRPr>
            </a:pPr>
            <a:r>
              <a:t>Composting /dry sanitation   </a:t>
            </a:r>
            <a:r>
              <a:rPr>
                <a:latin typeface="ヒラギノ角ゴ ProN W3"/>
                <a:ea typeface="ヒラギノ角ゴ ProN W3"/>
                <a:cs typeface="ヒラギノ角ゴ ProN W3"/>
                <a:sym typeface="ヒラギノ角ゴ ProN W3"/>
              </a:rPr>
              <a:t>	</a:t>
            </a:r>
            <a:r>
              <a:t>   0 - 0.1 liter/visit</a:t>
            </a:r>
          </a:p>
          <a:p>
            <a:pPr lvl="2">
              <a:buClr>
                <a:srgbClr val="000000"/>
              </a:buClr>
              <a:defRPr sz="2400">
                <a:solidFill>
                  <a:srgbClr val="000000"/>
                </a:solidFill>
                <a:uFill>
                  <a:solidFill>
                    <a:srgbClr val="000000"/>
                  </a:solidFill>
                </a:uFill>
              </a:defRPr>
            </a:pPr>
            <a:r>
              <a:t>Urine diverting</a:t>
            </a:r>
            <a:r>
              <a:rPr>
                <a:latin typeface="ヒラギノ角ゴ ProN W3"/>
                <a:ea typeface="ヒラギノ角ゴ ProN W3"/>
                <a:cs typeface="ヒラギノ角ゴ ProN W3"/>
                <a:sym typeface="ヒラギノ角ゴ ProN W3"/>
              </a:rPr>
              <a:t>		</a:t>
            </a:r>
            <a:r>
              <a:t>             0.1 - 4.0 liter/visit</a:t>
            </a:r>
          </a:p>
          <a:p>
            <a:pPr lvl="2"/>
            <a:r>
              <a:rPr b="1" sz="2400">
                <a:solidFill>
                  <a:srgbClr val="000000"/>
                </a:solidFill>
                <a:uFill>
                  <a:solidFill>
                    <a:srgbClr val="000000"/>
                  </a:solidFill>
                </a:uFill>
              </a:rPr>
              <a:t>Water saving </a:t>
            </a:r>
            <a:r>
              <a:rPr sz="2400">
                <a:solidFill>
                  <a:srgbClr val="000000"/>
                </a:solidFill>
                <a:uFill>
                  <a:solidFill>
                    <a:srgbClr val="000000"/>
                  </a:solidFill>
                </a:uFill>
              </a:rPr>
              <a:t>(vacuum&amp;gravity)   0.5 - 1.0 liter/visit</a:t>
            </a:r>
            <a:r>
              <a:rPr sz="2800">
                <a:solidFill>
                  <a:srgbClr val="000000"/>
                </a:solidFill>
                <a:uFill>
                  <a:solidFill>
                    <a:srgbClr val="000000"/>
                  </a:solidFill>
                </a:uFill>
                <a:latin typeface="ヒラギノ角ゴ ProN W6"/>
                <a:ea typeface="ヒラギノ角ゴ ProN W6"/>
                <a:cs typeface="ヒラギノ角ゴ ProN W6"/>
                <a:sym typeface="ヒラギノ角ゴ ProN W6"/>
              </a:rPr>
              <a:t>	</a:t>
            </a:r>
          </a:p>
        </p:txBody>
      </p:sp>
      <p:pic>
        <p:nvPicPr>
          <p:cNvPr id="934" name="Skjermbilde 2014-03-02 kl. 11.00.58.jpg" descr="Skjermbilde 2014-03-02 kl. 11.00.58.jpg"/>
          <p:cNvPicPr>
            <a:picLocks noChangeAspect="1"/>
          </p:cNvPicPr>
          <p:nvPr/>
        </p:nvPicPr>
        <p:blipFill>
          <a:blip r:embed="rId3">
            <a:extLst/>
          </a:blip>
          <a:stretch>
            <a:fillRect/>
          </a:stretch>
        </p:blipFill>
        <p:spPr>
          <a:xfrm>
            <a:off x="56814" y="6032708"/>
            <a:ext cx="789047" cy="698501"/>
          </a:xfrm>
          <a:prstGeom prst="rect">
            <a:avLst/>
          </a:prstGeom>
          <a:ln w="12700"/>
        </p:spPr>
      </p:pic>
      <p:sp>
        <p:nvSpPr>
          <p:cNvPr id="935"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939" name="Grupper"/>
          <p:cNvGrpSpPr/>
          <p:nvPr/>
        </p:nvGrpSpPr>
        <p:grpSpPr>
          <a:xfrm>
            <a:off x="-1" y="0"/>
            <a:ext cx="900114" cy="6858000"/>
            <a:chOff x="0" y="0"/>
            <a:chExt cx="900112" cy="6858000"/>
          </a:xfrm>
        </p:grpSpPr>
        <p:sp>
          <p:nvSpPr>
            <p:cNvPr id="937"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938" name="Tekst"/>
            <p:cNvSpPr/>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940" name="NORWEGIAN UNIVERSITY OF LIFE SCIENCES (NMBU)"/>
          <p:cNvSpPr/>
          <p:nvPr/>
        </p:nvSpPr>
        <p:spPr>
          <a:xfrm rot="5400000">
            <a:off x="-2108994" y="24892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 (NMBU)</a:t>
            </a:r>
          </a:p>
        </p:txBody>
      </p:sp>
      <p:sp>
        <p:nvSpPr>
          <p:cNvPr id="941" name="Department of Environmental Sciences (IMV), P. D. Jenssen"/>
          <p:cNvSpPr/>
          <p:nvPr/>
        </p:nvSpPr>
        <p:spPr>
          <a:xfrm rot="5400000">
            <a:off x="-1419225" y="2117725"/>
            <a:ext cx="41021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 D. Jenssen</a:t>
            </a:r>
          </a:p>
        </p:txBody>
      </p:sp>
      <p:pic>
        <p:nvPicPr>
          <p:cNvPr id="942" name="Skjermbilde 2014-03-02 kl. 11.00.58.jpg" descr="Skjermbilde 2014-03-02 kl. 11.00.58.jpg"/>
          <p:cNvPicPr>
            <a:picLocks noChangeAspect="1"/>
          </p:cNvPicPr>
          <p:nvPr/>
        </p:nvPicPr>
        <p:blipFill>
          <a:blip r:embed="rId2">
            <a:extLst/>
          </a:blip>
          <a:stretch>
            <a:fillRect/>
          </a:stretch>
        </p:blipFill>
        <p:spPr>
          <a:xfrm>
            <a:off x="57806" y="5943600"/>
            <a:ext cx="774701" cy="685800"/>
          </a:xfrm>
          <a:prstGeom prst="rect">
            <a:avLst/>
          </a:prstGeom>
          <a:ln w="12700"/>
        </p:spPr>
      </p:pic>
      <p:sp>
        <p:nvSpPr>
          <p:cNvPr id="943"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944" name="23"/>
          <p:cNvSpPr/>
          <p:nvPr/>
        </p:nvSpPr>
        <p:spPr>
          <a:xfrm>
            <a:off x="303467" y="55626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23</a:t>
            </a:r>
          </a:p>
        </p:txBody>
      </p:sp>
      <p:sp>
        <p:nvSpPr>
          <p:cNvPr id="945" name="NORWEGIAN UNIVERSITY OF LIFE SCIENCES"/>
          <p:cNvSpPr/>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946" name="image.png" descr="image.png"/>
          <p:cNvPicPr>
            <a:picLocks noChangeAspect="0"/>
          </p:cNvPicPr>
          <p:nvPr/>
        </p:nvPicPr>
        <p:blipFill>
          <a:blip r:embed="rId3">
            <a:extLst/>
          </a:blip>
          <a:stretch>
            <a:fillRect/>
          </a:stretch>
        </p:blipFill>
        <p:spPr>
          <a:xfrm>
            <a:off x="88900" y="6022975"/>
            <a:ext cx="723900" cy="723900"/>
          </a:xfrm>
          <a:prstGeom prst="rect">
            <a:avLst/>
          </a:prstGeom>
          <a:ln w="12700">
            <a:miter lim="400000"/>
          </a:ln>
        </p:spPr>
      </p:pic>
      <p:sp>
        <p:nvSpPr>
          <p:cNvPr id="947" name="www.umb.no"/>
          <p:cNvSpPr/>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948" name="Low flush toilets"/>
          <p:cNvSpPr/>
          <p:nvPr/>
        </p:nvSpPr>
        <p:spPr>
          <a:xfrm>
            <a:off x="1143000" y="609600"/>
            <a:ext cx="8318500" cy="431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defTabSz="914400">
              <a:spcBef>
                <a:spcPts val="1700"/>
              </a:spcBef>
              <a:buClr>
                <a:srgbClr val="000000"/>
              </a:buClr>
              <a:buFont typeface="Tahoma"/>
              <a:defRPr sz="2800">
                <a:uFill>
                  <a:solidFill>
                    <a:srgbClr val="000000"/>
                  </a:solidFill>
                </a:uFill>
                <a:latin typeface="Tahoma"/>
                <a:ea typeface="Tahoma"/>
                <a:cs typeface="Tahoma"/>
                <a:sym typeface="Tahoma"/>
              </a:defRPr>
            </a:lvl1pPr>
          </a:lstStyle>
          <a:p>
            <a:pPr/>
            <a:r>
              <a:t>Low flush toilets</a:t>
            </a:r>
          </a:p>
        </p:txBody>
      </p:sp>
      <p:pic>
        <p:nvPicPr>
          <p:cNvPr id="949" name="image.jpg" descr="image.jpg"/>
          <p:cNvPicPr>
            <a:picLocks noChangeAspect="0"/>
          </p:cNvPicPr>
          <p:nvPr/>
        </p:nvPicPr>
        <p:blipFill>
          <a:blip r:embed="rId4">
            <a:extLst/>
          </a:blip>
          <a:srcRect l="8453" t="0" r="11239" b="0"/>
          <a:stretch>
            <a:fillRect/>
          </a:stretch>
        </p:blipFill>
        <p:spPr>
          <a:xfrm>
            <a:off x="1692275" y="3200400"/>
            <a:ext cx="2498725" cy="2667000"/>
          </a:xfrm>
          <a:prstGeom prst="rect">
            <a:avLst/>
          </a:prstGeom>
          <a:ln w="12700">
            <a:miter lim="400000"/>
          </a:ln>
        </p:spPr>
      </p:pic>
      <p:sp>
        <p:nvSpPr>
          <p:cNvPr id="950" name="Vacuum…"/>
          <p:cNvSpPr/>
          <p:nvPr/>
        </p:nvSpPr>
        <p:spPr>
          <a:xfrm>
            <a:off x="1066800" y="1676400"/>
            <a:ext cx="3898900" cy="10795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39687" marR="40639" algn="ctr" defTabSz="914400">
              <a:buClr>
                <a:srgbClr val="000000"/>
              </a:buClr>
              <a:buFont typeface="Arial"/>
              <a:defRPr sz="2400">
                <a:uFill>
                  <a:solidFill>
                    <a:srgbClr val="000000"/>
                  </a:solidFill>
                </a:uFill>
                <a:latin typeface="+mj-lt"/>
                <a:ea typeface="+mj-ea"/>
                <a:cs typeface="+mj-cs"/>
                <a:sym typeface="Arial"/>
              </a:defRPr>
            </a:pPr>
            <a:r>
              <a:t>Vacuum</a:t>
            </a:r>
          </a:p>
          <a:p>
            <a:pPr marL="39687" marR="40639" algn="ctr" defTabSz="914400">
              <a:buClr>
                <a:srgbClr val="000000"/>
              </a:buClr>
              <a:buFont typeface="Arial"/>
              <a:defRPr sz="2400">
                <a:uFill>
                  <a:solidFill>
                    <a:srgbClr val="000000"/>
                  </a:solidFill>
                </a:uFill>
                <a:latin typeface="+mj-lt"/>
                <a:ea typeface="+mj-ea"/>
                <a:cs typeface="+mj-cs"/>
                <a:sym typeface="Arial"/>
              </a:defRPr>
            </a:pPr>
            <a:r>
              <a:t>0.5 - 1.5 liters/flush</a:t>
            </a:r>
          </a:p>
          <a:p>
            <a:pPr marL="39687" marR="40639" algn="ctr" defTabSz="914400">
              <a:buClr>
                <a:srgbClr val="000000"/>
              </a:buClr>
              <a:buFont typeface="Times"/>
              <a:defRPr sz="2400">
                <a:uFill>
                  <a:solidFill>
                    <a:srgbClr val="000000"/>
                  </a:solidFill>
                </a:uFill>
                <a:latin typeface="Times"/>
                <a:ea typeface="Times"/>
                <a:cs typeface="Times"/>
                <a:sym typeface="Times"/>
              </a:defRPr>
            </a:pPr>
            <a:r>
              <a:t> </a:t>
            </a:r>
          </a:p>
        </p:txBody>
      </p:sp>
      <p:pic>
        <p:nvPicPr>
          <p:cNvPr id="951" name="image.jpg" descr="image.jpg"/>
          <p:cNvPicPr>
            <a:picLocks noChangeAspect="0"/>
          </p:cNvPicPr>
          <p:nvPr/>
        </p:nvPicPr>
        <p:blipFill>
          <a:blip r:embed="rId5">
            <a:extLst/>
          </a:blip>
          <a:stretch>
            <a:fillRect/>
          </a:stretch>
        </p:blipFill>
        <p:spPr>
          <a:xfrm>
            <a:off x="5073650" y="1447800"/>
            <a:ext cx="3619500" cy="5105400"/>
          </a:xfrm>
          <a:prstGeom prst="rect">
            <a:avLst/>
          </a:prstGeom>
          <a:ln w="12700">
            <a:miter lim="400000"/>
          </a:ln>
        </p:spPr>
      </p:pic>
      <p:grpSp>
        <p:nvGrpSpPr>
          <p:cNvPr id="954" name="Grupper"/>
          <p:cNvGrpSpPr/>
          <p:nvPr/>
        </p:nvGrpSpPr>
        <p:grpSpPr>
          <a:xfrm>
            <a:off x="5330825" y="1676400"/>
            <a:ext cx="3136900" cy="800100"/>
            <a:chOff x="0" y="0"/>
            <a:chExt cx="3136900" cy="800100"/>
          </a:xfrm>
        </p:grpSpPr>
        <p:sp>
          <p:nvSpPr>
            <p:cNvPr id="952" name="Rektangel"/>
            <p:cNvSpPr/>
            <p:nvPr/>
          </p:nvSpPr>
          <p:spPr>
            <a:xfrm>
              <a:off x="0" y="0"/>
              <a:ext cx="3136900" cy="800100"/>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953" name="Gravity…"/>
            <p:cNvSpPr/>
            <p:nvPr/>
          </p:nvSpPr>
          <p:spPr>
            <a:xfrm>
              <a:off x="0" y="0"/>
              <a:ext cx="3136900" cy="701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39687" marR="40639" algn="ctr" defTabSz="914400">
                <a:buClr>
                  <a:srgbClr val="000000"/>
                </a:buClr>
                <a:buFont typeface="Arial"/>
                <a:defRPr sz="2400">
                  <a:uFill>
                    <a:solidFill>
                      <a:srgbClr val="000000"/>
                    </a:solidFill>
                  </a:uFill>
                  <a:latin typeface="+mj-lt"/>
                  <a:ea typeface="+mj-ea"/>
                  <a:cs typeface="+mj-cs"/>
                  <a:sym typeface="Arial"/>
                </a:defRPr>
              </a:pPr>
              <a:r>
                <a:t>Gravity </a:t>
              </a:r>
            </a:p>
            <a:p>
              <a:pPr marL="39687" marR="40639" algn="ctr" defTabSz="914400">
                <a:buClr>
                  <a:srgbClr val="000000"/>
                </a:buClr>
                <a:buFont typeface="Arial"/>
                <a:defRPr sz="2400">
                  <a:uFill>
                    <a:solidFill>
                      <a:srgbClr val="000000"/>
                    </a:solidFill>
                  </a:uFill>
                  <a:latin typeface="+mj-lt"/>
                  <a:ea typeface="+mj-ea"/>
                  <a:cs typeface="+mj-cs"/>
                  <a:sym typeface="Arial"/>
                </a:defRPr>
              </a:pPr>
              <a:r>
                <a:t>1 liter/flush</a:t>
              </a:r>
            </a:p>
          </p:txBody>
        </p:sp>
      </p:grpSp>
      <p:sp>
        <p:nvSpPr>
          <p:cNvPr id="955" name="Department of Plant and Environmental Sciences, P.D. Jenssen"/>
          <p:cNvSpPr/>
          <p:nvPr/>
        </p:nvSpPr>
        <p:spPr>
          <a:xfrm rot="5400000">
            <a:off x="-1973263" y="2684462"/>
            <a:ext cx="51689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0000"/>
              </a:buClr>
              <a:buFont typeface="Tahoma"/>
              <a:defRPr>
                <a:uFill>
                  <a:solidFill>
                    <a:srgbClr val="000000"/>
                  </a:solidFill>
                </a:uFill>
                <a:latin typeface="Tahoma"/>
                <a:ea typeface="Tahoma"/>
                <a:cs typeface="Tahoma"/>
                <a:sym typeface="Tahoma"/>
              </a:defRPr>
            </a:lvl1pPr>
          </a:lstStyle>
          <a:p>
            <a:pPr/>
            <a:r>
              <a:t>Department of Plant and Environmental Sciences, P.D. Jenssen</a:t>
            </a:r>
          </a:p>
        </p:txBody>
      </p:sp>
      <p:pic>
        <p:nvPicPr>
          <p:cNvPr id="956" name="Skjermbilde 2014-03-02 kl. 11.00.58.jpg" descr="Skjermbilde 2014-03-02 kl. 11.00.58.jpg"/>
          <p:cNvPicPr>
            <a:picLocks noChangeAspect="1"/>
          </p:cNvPicPr>
          <p:nvPr/>
        </p:nvPicPr>
        <p:blipFill>
          <a:blip r:embed="rId2">
            <a:extLst/>
          </a:blip>
          <a:stretch>
            <a:fillRect/>
          </a:stretch>
        </p:blipFill>
        <p:spPr>
          <a:xfrm>
            <a:off x="56814" y="6032708"/>
            <a:ext cx="789047" cy="698501"/>
          </a:xfrm>
          <a:prstGeom prst="rect">
            <a:avLst/>
          </a:prstGeom>
          <a:ln w="12700"/>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0" name="91"/>
          <p:cNvSpPr/>
          <p:nvPr/>
        </p:nvSpPr>
        <p:spPr>
          <a:xfrm>
            <a:off x="303467" y="56261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91</a:t>
            </a:r>
          </a:p>
        </p:txBody>
      </p:sp>
      <p:sp>
        <p:nvSpPr>
          <p:cNvPr id="621"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622" name="NORWEGIAN UNIVERSITY OF LIFE SCIENCES"/>
          <p:cNvSpPr/>
          <p:nvPr/>
        </p:nvSpPr>
        <p:spPr>
          <a:xfrm rot="5400000">
            <a:off x="-2128044" y="2543968"/>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623"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624" name="www.umb.no"/>
          <p:cNvSpPr/>
          <p:nvPr/>
        </p:nvSpPr>
        <p:spPr>
          <a:xfrm>
            <a:off x="4038600" y="6527800"/>
            <a:ext cx="1917700" cy="24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625" name="91"/>
          <p:cNvSpPr/>
          <p:nvPr/>
        </p:nvSpPr>
        <p:spPr>
          <a:xfrm>
            <a:off x="303467" y="56261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91</a:t>
            </a:r>
          </a:p>
        </p:txBody>
      </p:sp>
      <p:pic>
        <p:nvPicPr>
          <p:cNvPr id="626" name="image.png" descr="image.png"/>
          <p:cNvPicPr>
            <a:picLocks noChangeAspect="0"/>
          </p:cNvPicPr>
          <p:nvPr/>
        </p:nvPicPr>
        <p:blipFill>
          <a:blip r:embed="rId3">
            <a:extLst/>
          </a:blip>
          <a:stretch>
            <a:fillRect/>
          </a:stretch>
        </p:blipFill>
        <p:spPr>
          <a:xfrm>
            <a:off x="1239837" y="1600200"/>
            <a:ext cx="7772401" cy="4419600"/>
          </a:xfrm>
          <a:prstGeom prst="rect">
            <a:avLst/>
          </a:prstGeom>
          <a:ln w="12700"/>
        </p:spPr>
      </p:pic>
      <p:sp>
        <p:nvSpPr>
          <p:cNvPr id="627" name="(Alsen and Jenssen2005)"/>
          <p:cNvSpPr/>
          <p:nvPr/>
        </p:nvSpPr>
        <p:spPr>
          <a:xfrm>
            <a:off x="6080125" y="6003925"/>
            <a:ext cx="2393355" cy="298153"/>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buFont typeface="Arial"/>
              <a:defRPr sz="1600">
                <a:uFill>
                  <a:solidFill>
                    <a:srgbClr val="000000"/>
                  </a:solidFill>
                </a:uFill>
                <a:latin typeface="+mj-lt"/>
                <a:ea typeface="+mj-ea"/>
                <a:cs typeface="+mj-cs"/>
                <a:sym typeface="Arial"/>
              </a:defRPr>
            </a:lvl1pPr>
          </a:lstStyle>
          <a:p>
            <a:pPr/>
            <a:r>
              <a:t>(Alsen and Jenssen2005)</a:t>
            </a:r>
          </a:p>
        </p:txBody>
      </p:sp>
      <p:sp>
        <p:nvSpPr>
          <p:cNvPr id="628" name="Oval"/>
          <p:cNvSpPr/>
          <p:nvPr/>
        </p:nvSpPr>
        <p:spPr>
          <a:xfrm>
            <a:off x="4495800" y="1839912"/>
            <a:ext cx="4419600" cy="4484688"/>
          </a:xfrm>
          <a:prstGeom prst="ellipse">
            <a:avLst/>
          </a:prstGeom>
          <a:solidFill>
            <a:srgbClr val="FFD5A9">
              <a:alpha val="17646"/>
            </a:srgbClr>
          </a:solidFill>
          <a:ln w="19050">
            <a:solidFill>
              <a:srgbClr val="FF2600"/>
            </a:solidFill>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629" name="Source separation of wastewater"/>
          <p:cNvSpPr/>
          <p:nvPr/>
        </p:nvSpPr>
        <p:spPr>
          <a:xfrm>
            <a:off x="1219200" y="990600"/>
            <a:ext cx="6747322" cy="596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buFont typeface="Arial"/>
              <a:defRPr sz="3600">
                <a:uFill>
                  <a:solidFill>
                    <a:srgbClr val="000000"/>
                  </a:solidFill>
                </a:uFill>
                <a:latin typeface="+mj-lt"/>
                <a:ea typeface="+mj-ea"/>
                <a:cs typeface="+mj-cs"/>
                <a:sym typeface="Arial"/>
              </a:defRPr>
            </a:lvl1pPr>
          </a:lstStyle>
          <a:p>
            <a:pPr/>
            <a:r>
              <a:t>Source separation of wastewater</a:t>
            </a:r>
          </a:p>
        </p:txBody>
      </p:sp>
      <p:pic>
        <p:nvPicPr>
          <p:cNvPr id="630" name="Skjermbilde 2014-03-02 kl. 11.00.58.jpg" descr="Skjermbilde 2014-03-02 kl. 11.00.58.jpg"/>
          <p:cNvPicPr>
            <a:picLocks noChangeAspect="1"/>
          </p:cNvPicPr>
          <p:nvPr/>
        </p:nvPicPr>
        <p:blipFill>
          <a:blip r:embed="rId4">
            <a:extLst/>
          </a:blip>
          <a:stretch>
            <a:fillRect/>
          </a:stretch>
        </p:blipFill>
        <p:spPr>
          <a:xfrm>
            <a:off x="56814" y="6032708"/>
            <a:ext cx="789047" cy="698501"/>
          </a:xfrm>
          <a:prstGeom prst="rect">
            <a:avLst/>
          </a:prstGeom>
          <a:ln w="12700"/>
        </p:spPr>
      </p:pic>
      <p:sp>
        <p:nvSpPr>
          <p:cNvPr id="631"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958" name="Rektangel"/>
          <p:cNvSpPr/>
          <p:nvPr/>
        </p:nvSpPr>
        <p:spPr>
          <a:xfrm>
            <a:off x="0" y="0"/>
            <a:ext cx="900113" cy="6858000"/>
          </a:xfrm>
          <a:prstGeom prst="rect">
            <a:avLst/>
          </a:prstGeom>
          <a:solidFill>
            <a:srgbClr val="79B249"/>
          </a:solidFill>
          <a:ln>
            <a:miter lim="400000"/>
          </a:ln>
        </p:spPr>
        <p:txBody>
          <a:bodyPr lIns="38100" tIns="38100" rIns="38100" bIns="38100" anchor="ctr"/>
          <a:lstStyle/>
          <a:p>
            <a:pPr defTabSz="914400">
              <a:buClr>
                <a:srgbClr val="000000"/>
              </a:buClr>
              <a:defRPr sz="2400">
                <a:uFill>
                  <a:solidFill>
                    <a:srgbClr val="000000"/>
                  </a:solidFill>
                </a:uFill>
                <a:latin typeface="+mj-lt"/>
                <a:ea typeface="+mj-ea"/>
                <a:cs typeface="+mj-cs"/>
                <a:sym typeface="Arial"/>
              </a:defRPr>
            </a:pPr>
          </a:p>
        </p:txBody>
      </p:sp>
      <p:sp>
        <p:nvSpPr>
          <p:cNvPr id="959" name="NORWEGIAN UNIVERSITY OF LIFE SCIENCES"/>
          <p:cNvSpPr/>
          <p:nvPr/>
        </p:nvSpPr>
        <p:spPr>
          <a:xfrm rot="5400000">
            <a:off x="-2121694" y="2539999"/>
            <a:ext cx="48768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200">
                <a:solidFill>
                  <a:srgbClr val="FFFFFF"/>
                </a:solidFill>
                <a:uFill>
                  <a:solidFill>
                    <a:srgbClr val="FFFFFF"/>
                  </a:solidFill>
                </a:uFill>
                <a:latin typeface="Tahoma"/>
                <a:ea typeface="Tahoma"/>
                <a:cs typeface="Tahoma"/>
                <a:sym typeface="Tahoma"/>
              </a:rPr>
              <a:t>NORWEGIAN UNIVERSITY OF LIFE SCIENCES</a:t>
            </a:r>
          </a:p>
        </p:txBody>
      </p:sp>
      <p:pic>
        <p:nvPicPr>
          <p:cNvPr id="960" name="image.png" descr="image.png"/>
          <p:cNvPicPr>
            <a:picLocks noChangeAspect="1"/>
          </p:cNvPicPr>
          <p:nvPr/>
        </p:nvPicPr>
        <p:blipFill>
          <a:blip r:embed="rId2">
            <a:extLst/>
          </a:blip>
          <a:stretch>
            <a:fillRect/>
          </a:stretch>
        </p:blipFill>
        <p:spPr>
          <a:xfrm>
            <a:off x="88900" y="6022975"/>
            <a:ext cx="723900" cy="723900"/>
          </a:xfrm>
          <a:prstGeom prst="rect">
            <a:avLst/>
          </a:prstGeom>
          <a:ln w="12700">
            <a:miter lim="400000"/>
          </a:ln>
        </p:spPr>
      </p:pic>
      <p:sp>
        <p:nvSpPr>
          <p:cNvPr id="961" name="www.umb.no"/>
          <p:cNvSpPr/>
          <p:nvPr/>
        </p:nvSpPr>
        <p:spPr>
          <a:xfrm>
            <a:off x="4038600" y="6527800"/>
            <a:ext cx="1905000" cy="24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100">
                <a:solidFill>
                  <a:srgbClr val="929292"/>
                </a:solidFill>
                <a:uFill>
                  <a:solidFill>
                    <a:srgbClr val="929292"/>
                  </a:solidFill>
                </a:uFill>
                <a:latin typeface="Tahoma"/>
                <a:ea typeface="Tahoma"/>
                <a:cs typeface="Tahoma"/>
                <a:sym typeface="Tahoma"/>
              </a:rPr>
              <a:t>www.umb.no</a:t>
            </a:r>
          </a:p>
        </p:txBody>
      </p:sp>
      <p:sp>
        <p:nvSpPr>
          <p:cNvPr id="962"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pic>
        <p:nvPicPr>
          <p:cNvPr id="963" name="Skjermbilde 2014-03-02 kl. 11.00.58.jpg" descr="Skjermbilde 2014-03-02 kl. 11.00.58.jpg"/>
          <p:cNvPicPr>
            <a:picLocks noChangeAspect="1"/>
          </p:cNvPicPr>
          <p:nvPr/>
        </p:nvPicPr>
        <p:blipFill>
          <a:blip r:embed="rId3">
            <a:extLst/>
          </a:blip>
          <a:stretch>
            <a:fillRect/>
          </a:stretch>
        </p:blipFill>
        <p:spPr>
          <a:xfrm>
            <a:off x="56814" y="6032708"/>
            <a:ext cx="789047" cy="698501"/>
          </a:xfrm>
          <a:prstGeom prst="rect">
            <a:avLst/>
          </a:prstGeom>
          <a:ln w="12700"/>
        </p:spPr>
      </p:pic>
      <p:sp>
        <p:nvSpPr>
          <p:cNvPr id="964" name="Vacuum toilets - energy use"/>
          <p:cNvSpPr/>
          <p:nvPr/>
        </p:nvSpPr>
        <p:spPr>
          <a:xfrm>
            <a:off x="533400" y="152400"/>
            <a:ext cx="8305800" cy="70016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a:spcBef>
                <a:spcPts val="2500"/>
              </a:spcBef>
              <a:buClr>
                <a:srgbClr val="000000"/>
              </a:buClr>
              <a:buFont typeface="Times New Roman"/>
              <a:defRPr sz="2400">
                <a:uFill>
                  <a:solidFill>
                    <a:srgbClr val="000000"/>
                  </a:solidFill>
                </a:uFill>
                <a:latin typeface="+mj-lt"/>
                <a:ea typeface="+mj-ea"/>
                <a:cs typeface="+mj-cs"/>
                <a:sym typeface="Arial"/>
              </a:defRPr>
            </a:pPr>
            <a:r>
              <a:rPr b="1" sz="4400">
                <a:latin typeface="Times New Roman"/>
                <a:ea typeface="Times New Roman"/>
                <a:cs typeface="Times New Roman"/>
                <a:sym typeface="Times New Roman"/>
              </a:rPr>
              <a:t>Vacuum toilets </a:t>
            </a:r>
            <a:r>
              <a:rPr b="1" sz="3200">
                <a:latin typeface="Times New Roman"/>
                <a:ea typeface="Times New Roman"/>
                <a:cs typeface="Times New Roman"/>
                <a:sym typeface="Times New Roman"/>
              </a:rPr>
              <a:t>- energy use</a:t>
            </a:r>
          </a:p>
        </p:txBody>
      </p:sp>
      <p:pic>
        <p:nvPicPr>
          <p:cNvPr id="965" name="50modell utan brytar.jpg" descr="50modell utan brytar.jpg"/>
          <p:cNvPicPr>
            <a:picLocks noChangeAspect="0"/>
          </p:cNvPicPr>
          <p:nvPr/>
        </p:nvPicPr>
        <p:blipFill>
          <a:blip r:embed="rId4">
            <a:extLst/>
          </a:blip>
          <a:srcRect l="8455" t="0" r="11226" b="0"/>
          <a:stretch>
            <a:fillRect/>
          </a:stretch>
        </p:blipFill>
        <p:spPr>
          <a:xfrm>
            <a:off x="1244600" y="1333500"/>
            <a:ext cx="3284538" cy="3505200"/>
          </a:xfrm>
          <a:prstGeom prst="rect">
            <a:avLst/>
          </a:prstGeom>
          <a:ln w="12700">
            <a:miter lim="400000"/>
          </a:ln>
          <a:effectLst>
            <a:outerShdw sx="100000" sy="100000" kx="0" ky="0" algn="b" rotWithShape="0" blurRad="76200" dist="63500" dir="5400000">
              <a:srgbClr val="000000">
                <a:alpha val="45000"/>
              </a:srgbClr>
            </a:outerShdw>
          </a:effectLst>
        </p:spPr>
      </p:pic>
      <p:pic>
        <p:nvPicPr>
          <p:cNvPr id="966" name="59 Tony redusert.jpg" descr="59 Tony redusert.jpg"/>
          <p:cNvPicPr>
            <a:picLocks noChangeAspect="0"/>
          </p:cNvPicPr>
          <p:nvPr/>
        </p:nvPicPr>
        <p:blipFill>
          <a:blip r:embed="rId5">
            <a:extLst/>
          </a:blip>
          <a:srcRect l="0" t="9056" r="11111" b="9433"/>
          <a:stretch>
            <a:fillRect/>
          </a:stretch>
        </p:blipFill>
        <p:spPr>
          <a:xfrm>
            <a:off x="5181600" y="1447800"/>
            <a:ext cx="3352800" cy="2743200"/>
          </a:xfrm>
          <a:prstGeom prst="rect">
            <a:avLst/>
          </a:prstGeom>
          <a:ln w="12700">
            <a:miter lim="400000"/>
          </a:ln>
          <a:effectLst>
            <a:outerShdw sx="100000" sy="100000" kx="0" ky="0" algn="b" rotWithShape="0" blurRad="76200" dist="63500" dir="5400000">
              <a:srgbClr val="000000">
                <a:alpha val="45000"/>
              </a:srgbClr>
            </a:outerShdw>
          </a:effectLst>
        </p:spPr>
      </p:pic>
      <p:sp>
        <p:nvSpPr>
          <p:cNvPr id="967" name="4 Kwh/person and year"/>
          <p:cNvSpPr/>
          <p:nvPr/>
        </p:nvSpPr>
        <p:spPr>
          <a:xfrm>
            <a:off x="990600" y="5105400"/>
            <a:ext cx="4495800" cy="927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914400">
              <a:buClr>
                <a:srgbClr val="000000"/>
              </a:buClr>
              <a:buFont typeface="Times"/>
              <a:defRPr b="1" sz="3200">
                <a:uFill>
                  <a:solidFill>
                    <a:srgbClr val="000000"/>
                  </a:solidFill>
                </a:uFill>
                <a:latin typeface="Times"/>
                <a:ea typeface="Times"/>
                <a:cs typeface="Times"/>
                <a:sym typeface="Times"/>
              </a:defRPr>
            </a:pPr>
            <a:r>
              <a:t>4 Kwh/person and year</a:t>
            </a:r>
          </a:p>
          <a:p>
            <a:pPr defTabSz="914400">
              <a:buClr>
                <a:srgbClr val="000000"/>
              </a:buClr>
              <a:buFont typeface="Times"/>
              <a:defRPr sz="2400">
                <a:uFill>
                  <a:solidFill>
                    <a:srgbClr val="000000"/>
                  </a:solidFill>
                </a:uFill>
                <a:latin typeface="Times"/>
                <a:ea typeface="Times"/>
                <a:cs typeface="Times"/>
                <a:sym typeface="Times"/>
              </a:defRPr>
            </a:pPr>
            <a:r>
              <a:t> </a:t>
            </a:r>
          </a:p>
        </p:txBody>
      </p:sp>
      <p:pic>
        <p:nvPicPr>
          <p:cNvPr id="968" name="image.jpg" descr="image.jpg"/>
          <p:cNvPicPr>
            <a:picLocks noChangeAspect="0"/>
          </p:cNvPicPr>
          <p:nvPr/>
        </p:nvPicPr>
        <p:blipFill>
          <a:blip r:embed="rId6">
            <a:extLst/>
          </a:blip>
          <a:stretch>
            <a:fillRect/>
          </a:stretch>
        </p:blipFill>
        <p:spPr>
          <a:xfrm>
            <a:off x="5486400" y="4379912"/>
            <a:ext cx="2743200" cy="2044701"/>
          </a:xfrm>
          <a:prstGeom prst="rect">
            <a:avLst/>
          </a:prstGeom>
          <a:ln w="12700">
            <a:miter lim="400000"/>
          </a:ln>
          <a:effectLst>
            <a:outerShdw sx="100000" sy="100000" kx="0" ky="0" algn="b" rotWithShape="0" blurRad="76200" dist="63500" dir="5400000">
              <a:srgbClr val="000000">
                <a:alpha val="45000"/>
              </a:srgbClr>
            </a:outerShdw>
          </a:effectLst>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970" name="Rektangel"/>
          <p:cNvSpPr/>
          <p:nvPr/>
        </p:nvSpPr>
        <p:spPr>
          <a:xfrm>
            <a:off x="0" y="0"/>
            <a:ext cx="900113" cy="6858000"/>
          </a:xfrm>
          <a:prstGeom prst="rect">
            <a:avLst/>
          </a:prstGeom>
          <a:solidFill>
            <a:srgbClr val="79B249"/>
          </a:solidFill>
          <a:ln>
            <a:miter lim="400000"/>
          </a:ln>
        </p:spPr>
        <p:txBody>
          <a:bodyPr lIns="38100" tIns="38100" rIns="38100" bIns="38100" anchor="ctr"/>
          <a:lstStyle/>
          <a:p>
            <a:pPr defTabSz="914400">
              <a:buClr>
                <a:srgbClr val="000000"/>
              </a:buClr>
              <a:defRPr sz="2400">
                <a:uFill>
                  <a:solidFill>
                    <a:srgbClr val="000000"/>
                  </a:solidFill>
                </a:uFill>
                <a:latin typeface="+mj-lt"/>
                <a:ea typeface="+mj-ea"/>
                <a:cs typeface="+mj-cs"/>
                <a:sym typeface="Arial"/>
              </a:defRPr>
            </a:pPr>
          </a:p>
        </p:txBody>
      </p:sp>
      <p:sp>
        <p:nvSpPr>
          <p:cNvPr id="971" name="NORWEGIAN UNIVERSITY OF LIFE SCIENCES"/>
          <p:cNvSpPr/>
          <p:nvPr/>
        </p:nvSpPr>
        <p:spPr>
          <a:xfrm rot="5400000">
            <a:off x="-2121694" y="2539999"/>
            <a:ext cx="48768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200">
                <a:solidFill>
                  <a:srgbClr val="FFFFFF"/>
                </a:solidFill>
                <a:uFill>
                  <a:solidFill>
                    <a:srgbClr val="FFFFFF"/>
                  </a:solidFill>
                </a:uFill>
                <a:latin typeface="Tahoma"/>
                <a:ea typeface="Tahoma"/>
                <a:cs typeface="Tahoma"/>
                <a:sym typeface="Tahoma"/>
              </a:rPr>
              <a:t>NORWEGIAN UNIVERSITY OF LIFE SCIENCES</a:t>
            </a:r>
          </a:p>
        </p:txBody>
      </p:sp>
      <p:pic>
        <p:nvPicPr>
          <p:cNvPr id="972" name="image.png" descr="image.png"/>
          <p:cNvPicPr>
            <a:picLocks noChangeAspect="1"/>
          </p:cNvPicPr>
          <p:nvPr/>
        </p:nvPicPr>
        <p:blipFill>
          <a:blip r:embed="rId2">
            <a:extLst/>
          </a:blip>
          <a:stretch>
            <a:fillRect/>
          </a:stretch>
        </p:blipFill>
        <p:spPr>
          <a:xfrm>
            <a:off x="88900" y="6022975"/>
            <a:ext cx="723900" cy="723900"/>
          </a:xfrm>
          <a:prstGeom prst="rect">
            <a:avLst/>
          </a:prstGeom>
          <a:ln w="12700">
            <a:miter lim="400000"/>
          </a:ln>
        </p:spPr>
      </p:pic>
      <p:sp>
        <p:nvSpPr>
          <p:cNvPr id="973" name="www.umb.no"/>
          <p:cNvSpPr/>
          <p:nvPr/>
        </p:nvSpPr>
        <p:spPr>
          <a:xfrm>
            <a:off x="4038600" y="6527800"/>
            <a:ext cx="1905000" cy="24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100">
                <a:solidFill>
                  <a:srgbClr val="929292"/>
                </a:solidFill>
                <a:uFill>
                  <a:solidFill>
                    <a:srgbClr val="929292"/>
                  </a:solidFill>
                </a:uFill>
                <a:latin typeface="Tahoma"/>
                <a:ea typeface="Tahoma"/>
                <a:cs typeface="Tahoma"/>
                <a:sym typeface="Tahoma"/>
              </a:rPr>
              <a:t>www.umb.no</a:t>
            </a:r>
          </a:p>
        </p:txBody>
      </p:sp>
      <p:sp>
        <p:nvSpPr>
          <p:cNvPr id="974"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pic>
        <p:nvPicPr>
          <p:cNvPr id="975" name="Skjermbilde 2014-03-02 kl. 11.00.58.jpg" descr="Skjermbilde 2014-03-02 kl. 11.00.58.jpg"/>
          <p:cNvPicPr>
            <a:picLocks noChangeAspect="1"/>
          </p:cNvPicPr>
          <p:nvPr/>
        </p:nvPicPr>
        <p:blipFill>
          <a:blip r:embed="rId3">
            <a:extLst/>
          </a:blip>
          <a:stretch>
            <a:fillRect/>
          </a:stretch>
        </p:blipFill>
        <p:spPr>
          <a:xfrm>
            <a:off x="56814" y="6032708"/>
            <a:ext cx="789047" cy="698501"/>
          </a:xfrm>
          <a:prstGeom prst="rect">
            <a:avLst/>
          </a:prstGeom>
          <a:ln w="12700"/>
        </p:spPr>
      </p:pic>
      <p:sp>
        <p:nvSpPr>
          <p:cNvPr id="976" name="Vacuum toilets - dual flush"/>
          <p:cNvSpPr/>
          <p:nvPr/>
        </p:nvSpPr>
        <p:spPr>
          <a:xfrm>
            <a:off x="533400" y="152400"/>
            <a:ext cx="8305800" cy="70016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spcBef>
                <a:spcPts val="2500"/>
              </a:spcBef>
              <a:buClr>
                <a:srgbClr val="000000"/>
              </a:buClr>
              <a:buFont typeface="Times New Roman"/>
              <a:defRPr b="1" sz="4400">
                <a:uFill>
                  <a:solidFill>
                    <a:srgbClr val="000000"/>
                  </a:solidFill>
                </a:uFill>
                <a:latin typeface="Times New Roman"/>
                <a:ea typeface="Times New Roman"/>
                <a:cs typeface="Times New Roman"/>
                <a:sym typeface="Times New Roman"/>
              </a:defRPr>
            </a:lvl1pPr>
          </a:lstStyle>
          <a:p>
            <a:pPr>
              <a:defRPr b="0" sz="2400">
                <a:latin typeface="+mj-lt"/>
                <a:ea typeface="+mj-ea"/>
                <a:cs typeface="+mj-cs"/>
                <a:sym typeface="Arial"/>
              </a:defRPr>
            </a:pPr>
            <a:r>
              <a:rPr b="1" sz="4400">
                <a:latin typeface="Times New Roman"/>
                <a:ea typeface="Times New Roman"/>
                <a:cs typeface="Times New Roman"/>
                <a:sym typeface="Times New Roman"/>
              </a:rPr>
              <a:t>Vacuum toilets - dual flush</a:t>
            </a:r>
          </a:p>
        </p:txBody>
      </p:sp>
      <p:pic>
        <p:nvPicPr>
          <p:cNvPr id="977" name="59 Tony redusert.jpg" descr="59 Tony redusert.jpg"/>
          <p:cNvPicPr>
            <a:picLocks noChangeAspect="0"/>
          </p:cNvPicPr>
          <p:nvPr/>
        </p:nvPicPr>
        <p:blipFill>
          <a:blip r:embed="rId4">
            <a:extLst/>
          </a:blip>
          <a:srcRect l="0" t="9056" r="11111" b="9433"/>
          <a:stretch>
            <a:fillRect/>
          </a:stretch>
        </p:blipFill>
        <p:spPr>
          <a:xfrm>
            <a:off x="5181600" y="1447800"/>
            <a:ext cx="3352800" cy="2743200"/>
          </a:xfrm>
          <a:prstGeom prst="rect">
            <a:avLst/>
          </a:prstGeom>
          <a:ln w="12700">
            <a:miter lim="400000"/>
          </a:ln>
          <a:effectLst>
            <a:outerShdw sx="100000" sy="100000" kx="0" ky="0" algn="b" rotWithShape="0" blurRad="76200" dist="63500" dir="5400000">
              <a:srgbClr val="000000">
                <a:alpha val="45000"/>
              </a:srgbClr>
            </a:outerShdw>
          </a:effectLst>
        </p:spPr>
      </p:pic>
      <p:sp>
        <p:nvSpPr>
          <p:cNvPr id="978" name="Average water use/flush about 0.5 liters"/>
          <p:cNvSpPr/>
          <p:nvPr/>
        </p:nvSpPr>
        <p:spPr>
          <a:xfrm>
            <a:off x="1334442" y="5105400"/>
            <a:ext cx="3717629" cy="1041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000000"/>
              </a:buClr>
              <a:buFont typeface="Times"/>
              <a:defRPr b="1" sz="3200">
                <a:uFill>
                  <a:solidFill>
                    <a:srgbClr val="000000"/>
                  </a:solidFill>
                </a:uFill>
                <a:latin typeface="Times"/>
                <a:ea typeface="Times"/>
                <a:cs typeface="Times"/>
                <a:sym typeface="Times"/>
              </a:defRPr>
            </a:lvl1pPr>
          </a:lstStyle>
          <a:p>
            <a:pPr/>
            <a:r>
              <a:t>Average water use/flush about 0.5 liters</a:t>
            </a:r>
          </a:p>
        </p:txBody>
      </p:sp>
      <p:pic>
        <p:nvPicPr>
          <p:cNvPr id="979" name="image.jpg" descr="image.jpg"/>
          <p:cNvPicPr>
            <a:picLocks noChangeAspect="0"/>
          </p:cNvPicPr>
          <p:nvPr/>
        </p:nvPicPr>
        <p:blipFill>
          <a:blip r:embed="rId5">
            <a:extLst/>
          </a:blip>
          <a:stretch>
            <a:fillRect/>
          </a:stretch>
        </p:blipFill>
        <p:spPr>
          <a:xfrm>
            <a:off x="5486400" y="4379912"/>
            <a:ext cx="2743200" cy="2044701"/>
          </a:xfrm>
          <a:prstGeom prst="rect">
            <a:avLst/>
          </a:prstGeom>
          <a:ln w="12700">
            <a:miter lim="400000"/>
          </a:ln>
          <a:effectLst>
            <a:outerShdw sx="100000" sy="100000" kx="0" ky="0" algn="b" rotWithShape="0" blurRad="76200" dist="63500" dir="5400000">
              <a:srgbClr val="000000">
                <a:alpha val="45000"/>
              </a:srgbClr>
            </a:outerShdw>
          </a:effectLst>
        </p:spPr>
      </p:pic>
      <p:pic>
        <p:nvPicPr>
          <p:cNvPr id="980" name="_1080295.jpeg" descr="_1080295.jpeg"/>
          <p:cNvPicPr>
            <a:picLocks noChangeAspect="1"/>
          </p:cNvPicPr>
          <p:nvPr/>
        </p:nvPicPr>
        <p:blipFill>
          <a:blip r:embed="rId6">
            <a:extLst/>
          </a:blip>
          <a:stretch>
            <a:fillRect/>
          </a:stretch>
        </p:blipFill>
        <p:spPr>
          <a:xfrm>
            <a:off x="1475400" y="1116442"/>
            <a:ext cx="3256960" cy="3725078"/>
          </a:xfrm>
          <a:prstGeom prst="rect">
            <a:avLst/>
          </a:prstGeom>
          <a:ln w="12700">
            <a:miter lim="400000"/>
          </a:ln>
        </p:spPr>
      </p:pic>
      <p:sp>
        <p:nvSpPr>
          <p:cNvPr id="981" name="Dual flush…"/>
          <p:cNvSpPr txBox="1"/>
          <p:nvPr/>
        </p:nvSpPr>
        <p:spPr>
          <a:xfrm>
            <a:off x="2221334" y="2209799"/>
            <a:ext cx="1639045"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Dual flush </a:t>
            </a:r>
          </a:p>
          <a:p>
            <a:pPr>
              <a:defRPr b="1" sz="2400">
                <a:solidFill>
                  <a:schemeClr val="accent5">
                    <a:hueOff val="-82419"/>
                    <a:satOff val="-9513"/>
                    <a:lumOff val="-16343"/>
                  </a:schemeClr>
                </a:solidFill>
              </a:defRPr>
            </a:pPr>
            <a:r>
              <a:t>Low noise</a:t>
            </a:r>
          </a:p>
        </p:txBody>
      </p:sp>
    </p:spTree>
  </p:cSld>
  <p:clrMapOvr>
    <a:masterClrMapping/>
  </p:clrMapOvr>
  <mc:AlternateContent xmlns:mc="http://schemas.openxmlformats.org/markup-compatibility/2006">
    <mc:Choice xmlns:p14="http://schemas.microsoft.com/office/powerpoint/2010/main" Requires="p14">
      <p:transition spd="slow" advClick="1" p14:dur="1200">
        <p:pull dir="ld"/>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3"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984" name="25"/>
          <p:cNvSpPr/>
          <p:nvPr/>
        </p:nvSpPr>
        <p:spPr>
          <a:xfrm>
            <a:off x="303467" y="55626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25</a:t>
            </a:r>
          </a:p>
        </p:txBody>
      </p:sp>
      <p:sp>
        <p:nvSpPr>
          <p:cNvPr id="985" name="NORWEGIAN UNIVERSITY OF LIFE SCIENCES"/>
          <p:cNvSpPr/>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986"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987" name="www.umb.no"/>
          <p:cNvSpPr/>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988" name="Kildesep prinsipp"/>
          <p:cNvSpPr txBox="1"/>
          <p:nvPr>
            <p:ph type="title"/>
          </p:nvPr>
        </p:nvSpPr>
        <p:spPr>
          <a:prstGeom prst="rect">
            <a:avLst/>
          </a:prstGeom>
        </p:spPr>
        <p:txBody>
          <a:bodyPr/>
          <a:lstStyle>
            <a:lvl1pPr marR="81279" indent="0"/>
          </a:lstStyle>
          <a:p>
            <a:pPr/>
            <a:r>
              <a:t>Kildesep prinsipp</a:t>
            </a:r>
          </a:p>
        </p:txBody>
      </p:sp>
      <p:sp>
        <p:nvSpPr>
          <p:cNvPr id="989" name="Brødtekst"/>
          <p:cNvSpPr txBox="1"/>
          <p:nvPr>
            <p:ph type="body" idx="1"/>
          </p:nvPr>
        </p:nvSpPr>
        <p:spPr>
          <a:prstGeom prst="rect">
            <a:avLst/>
          </a:prstGeom>
        </p:spPr>
        <p:txBody>
          <a:bodyPr/>
          <a:lstStyle/>
          <a:p>
            <a:pPr/>
          </a:p>
        </p:txBody>
      </p:sp>
      <p:pic>
        <p:nvPicPr>
          <p:cNvPr id="990" name="image.jpg" descr="image.jpg"/>
          <p:cNvPicPr>
            <a:picLocks noChangeAspect="0"/>
          </p:cNvPicPr>
          <p:nvPr/>
        </p:nvPicPr>
        <p:blipFill>
          <a:blip r:embed="rId3">
            <a:extLst/>
          </a:blip>
          <a:stretch>
            <a:fillRect/>
          </a:stretch>
        </p:blipFill>
        <p:spPr>
          <a:xfrm>
            <a:off x="0" y="622300"/>
            <a:ext cx="9144000" cy="6311900"/>
          </a:xfrm>
          <a:prstGeom prst="rect">
            <a:avLst/>
          </a:prstGeom>
          <a:ln w="12700">
            <a:miter lim="400000"/>
          </a:ln>
        </p:spPr>
      </p:pic>
      <p:sp>
        <p:nvSpPr>
          <p:cNvPr id="991" name="Rektangel"/>
          <p:cNvSpPr/>
          <p:nvPr/>
        </p:nvSpPr>
        <p:spPr>
          <a:xfrm>
            <a:off x="2133600" y="4191000"/>
            <a:ext cx="1524000" cy="533400"/>
          </a:xfrm>
          <a:prstGeom prst="rect">
            <a:avLst/>
          </a:prstGeom>
          <a:solidFill>
            <a:srgbClr val="FFFDA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grpSp>
        <p:nvGrpSpPr>
          <p:cNvPr id="994" name="Grupper"/>
          <p:cNvGrpSpPr/>
          <p:nvPr/>
        </p:nvGrpSpPr>
        <p:grpSpPr>
          <a:xfrm>
            <a:off x="3200400" y="4343400"/>
            <a:ext cx="5562600" cy="838200"/>
            <a:chOff x="0" y="0"/>
            <a:chExt cx="5562600" cy="838200"/>
          </a:xfrm>
        </p:grpSpPr>
        <p:sp>
          <p:nvSpPr>
            <p:cNvPr id="992" name="Rektangel"/>
            <p:cNvSpPr/>
            <p:nvPr/>
          </p:nvSpPr>
          <p:spPr>
            <a:xfrm>
              <a:off x="0" y="0"/>
              <a:ext cx="5562600" cy="838200"/>
            </a:xfrm>
            <a:prstGeom prst="rect">
              <a:avLst/>
            </a:prstGeom>
            <a:solidFill>
              <a:srgbClr val="FFFDA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993" name="Toilet waste (blackwater) +…"/>
            <p:cNvSpPr/>
            <p:nvPr/>
          </p:nvSpPr>
          <p:spPr>
            <a:xfrm>
              <a:off x="0" y="50800"/>
              <a:ext cx="4143673" cy="736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marL="39687" marR="40639" defTabSz="914400">
                <a:buClr>
                  <a:srgbClr val="000000"/>
                </a:buClr>
                <a:buFont typeface="Times"/>
                <a:defRPr sz="2400">
                  <a:uFill>
                    <a:solidFill>
                      <a:srgbClr val="000000"/>
                    </a:solidFill>
                  </a:uFill>
                  <a:latin typeface="Times"/>
                  <a:ea typeface="Times"/>
                  <a:cs typeface="Times"/>
                  <a:sym typeface="Times"/>
                </a:defRPr>
              </a:pPr>
              <a:r>
                <a:t>Toilet waste (blackwater) +</a:t>
              </a:r>
            </a:p>
            <a:p>
              <a:pPr marL="39687" marR="40639" defTabSz="914400">
                <a:buClr>
                  <a:srgbClr val="000000"/>
                </a:buClr>
                <a:buFont typeface="Times"/>
                <a:defRPr sz="2400">
                  <a:uFill>
                    <a:solidFill>
                      <a:srgbClr val="000000"/>
                    </a:solidFill>
                  </a:uFill>
                  <a:latin typeface="Times"/>
                  <a:ea typeface="Times"/>
                  <a:cs typeface="Times"/>
                  <a:sym typeface="Times"/>
                </a:defRPr>
              </a:pPr>
              <a:r>
                <a:t> organic household waste (OHW)</a:t>
              </a:r>
            </a:p>
          </p:txBody>
        </p:sp>
      </p:grpSp>
      <p:sp>
        <p:nvSpPr>
          <p:cNvPr id="995" name="Rektangel"/>
          <p:cNvSpPr/>
          <p:nvPr/>
        </p:nvSpPr>
        <p:spPr>
          <a:xfrm>
            <a:off x="2286000" y="5133330"/>
            <a:ext cx="6713637" cy="1724670"/>
          </a:xfrm>
          <a:prstGeom prst="rect">
            <a:avLst/>
          </a:prstGeom>
          <a:solidFill>
            <a:srgbClr val="FFFDA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996" name="Vacuum or low flush gravity toilets"/>
          <p:cNvSpPr/>
          <p:nvPr/>
        </p:nvSpPr>
        <p:spPr>
          <a:xfrm>
            <a:off x="3200400" y="2057400"/>
            <a:ext cx="4344591"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Times"/>
              <a:defRPr sz="2400">
                <a:uFill>
                  <a:solidFill>
                    <a:srgbClr val="000000"/>
                  </a:solidFill>
                </a:uFill>
                <a:latin typeface="Times"/>
                <a:ea typeface="Times"/>
                <a:cs typeface="Times"/>
                <a:sym typeface="Times"/>
              </a:defRPr>
            </a:lvl1pPr>
          </a:lstStyle>
          <a:p>
            <a:pPr/>
            <a:r>
              <a:t>Vacuum or low flush gravity toilets</a:t>
            </a:r>
          </a:p>
        </p:txBody>
      </p:sp>
      <p:sp>
        <p:nvSpPr>
          <p:cNvPr id="997" name="Linje"/>
          <p:cNvSpPr/>
          <p:nvPr/>
        </p:nvSpPr>
        <p:spPr>
          <a:xfrm flipH="1">
            <a:off x="1981200" y="2209800"/>
            <a:ext cx="1143000" cy="74613"/>
          </a:xfrm>
          <a:prstGeom prst="line">
            <a:avLst/>
          </a:prstGeom>
          <a:ln w="38100">
            <a:solidFill>
              <a:srgbClr val="000000"/>
            </a:solidFill>
            <a:tailEnd type="triangle"/>
          </a:ln>
        </p:spPr>
        <p:txBody>
          <a:bodyPr lIns="0" tIns="0" rIns="0" bIns="0"/>
          <a:lstStyle/>
          <a:p>
            <a:pPr/>
          </a:p>
        </p:txBody>
      </p:sp>
      <p:sp>
        <p:nvSpPr>
          <p:cNvPr id="998" name="Source separating system - logistics"/>
          <p:cNvSpPr/>
          <p:nvPr/>
        </p:nvSpPr>
        <p:spPr>
          <a:xfrm>
            <a:off x="2197100" y="723900"/>
            <a:ext cx="5876330" cy="482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Times"/>
              <a:defRPr sz="3200">
                <a:uFill>
                  <a:solidFill>
                    <a:srgbClr val="000000"/>
                  </a:solidFill>
                </a:uFill>
                <a:latin typeface="Times"/>
                <a:ea typeface="Times"/>
                <a:cs typeface="Times"/>
                <a:sym typeface="Times"/>
              </a:defRPr>
            </a:lvl1pPr>
          </a:lstStyle>
          <a:p>
            <a:pPr/>
            <a:r>
              <a:t>Source separating system - logistics</a:t>
            </a:r>
          </a:p>
        </p:txBody>
      </p:sp>
      <p:sp>
        <p:nvSpPr>
          <p:cNvPr id="999" name="Rektangel"/>
          <p:cNvSpPr/>
          <p:nvPr/>
        </p:nvSpPr>
        <p:spPr>
          <a:xfrm>
            <a:off x="0" y="0"/>
            <a:ext cx="9144000" cy="609600"/>
          </a:xfrm>
          <a:prstGeom prst="rect">
            <a:avLst/>
          </a:prstGeom>
          <a:solidFill>
            <a:srgbClr val="000000"/>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1000" name="Rektangel"/>
          <p:cNvSpPr/>
          <p:nvPr/>
        </p:nvSpPr>
        <p:spPr>
          <a:xfrm>
            <a:off x="362935" y="4958622"/>
            <a:ext cx="1520826" cy="758826"/>
          </a:xfrm>
          <a:prstGeom prst="rect">
            <a:avLst/>
          </a:prstGeom>
          <a:solidFill>
            <a:srgbClr val="C0C0C0"/>
          </a:solidFill>
          <a:ln w="3175">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001" name="OHW"/>
          <p:cNvSpPr txBox="1"/>
          <p:nvPr/>
        </p:nvSpPr>
        <p:spPr>
          <a:xfrm>
            <a:off x="403674" y="5064125"/>
            <a:ext cx="754830" cy="304800"/>
          </a:xfrm>
          <a:prstGeom prst="rect">
            <a:avLst/>
          </a:prstGeom>
          <a:solidFill>
            <a:srgbClr val="FFD877"/>
          </a:solidFill>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defRPr>
                <a:uFill>
                  <a:solidFill>
                    <a:srgbClr val="000000"/>
                  </a:solidFill>
                </a:uFill>
                <a:latin typeface="Verdana"/>
                <a:ea typeface="Verdana"/>
                <a:cs typeface="Verdana"/>
                <a:sym typeface="Verdana"/>
              </a:defRPr>
            </a:lvl1pPr>
          </a:lstStyle>
          <a:p>
            <a:pPr/>
            <a:r>
              <a:t>OHW</a:t>
            </a:r>
          </a:p>
        </p:txBody>
      </p:sp>
      <p:sp>
        <p:nvSpPr>
          <p:cNvPr id="1002" name="Avrundet rektangel"/>
          <p:cNvSpPr/>
          <p:nvPr/>
        </p:nvSpPr>
        <p:spPr>
          <a:xfrm>
            <a:off x="1444854" y="5190266"/>
            <a:ext cx="587089" cy="515201"/>
          </a:xfrm>
          <a:prstGeom prst="roundRect">
            <a:avLst>
              <a:gd name="adj" fmla="val 34884"/>
            </a:avLst>
          </a:prstGeom>
          <a:solidFill>
            <a:srgbClr val="FFA900"/>
          </a:solidFill>
          <a:ln w="3175">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003" name="BW"/>
          <p:cNvSpPr txBox="1"/>
          <p:nvPr/>
        </p:nvSpPr>
        <p:spPr>
          <a:xfrm>
            <a:off x="1492779" y="5274135"/>
            <a:ext cx="658978" cy="359443"/>
          </a:xfrm>
          <a:prstGeom prst="rect">
            <a:avLst/>
          </a:prstGeom>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defRPr sz="1600">
                <a:uFill>
                  <a:solidFill>
                    <a:srgbClr val="000000"/>
                  </a:solidFill>
                </a:uFill>
                <a:latin typeface="Verdana"/>
                <a:ea typeface="Verdana"/>
                <a:cs typeface="Verdana"/>
                <a:sym typeface="Verdana"/>
              </a:defRPr>
            </a:lvl1pPr>
          </a:lstStyle>
          <a:p>
            <a:pPr/>
            <a:r>
              <a:t>BW</a:t>
            </a:r>
          </a:p>
        </p:txBody>
      </p:sp>
      <p:sp>
        <p:nvSpPr>
          <p:cNvPr id="1004" name="Linje"/>
          <p:cNvSpPr/>
          <p:nvPr/>
        </p:nvSpPr>
        <p:spPr>
          <a:xfrm flipH="1" flipV="1">
            <a:off x="1032556" y="5253355"/>
            <a:ext cx="362688" cy="150080"/>
          </a:xfrm>
          <a:prstGeom prst="line">
            <a:avLst/>
          </a:prstGeom>
          <a:ln w="50800">
            <a:solidFill>
              <a:srgbClr val="000000"/>
            </a:solidFill>
            <a:headEnd type="stealth"/>
          </a:ln>
        </p:spPr>
        <p:txBody>
          <a:bodyPr lIns="0" tIns="0" rIns="0" bIns="0"/>
          <a:lstStyle/>
          <a:p>
            <a:pPr>
              <a:defRPr sz="1100"/>
            </a:pPr>
          </a:p>
        </p:txBody>
      </p:sp>
      <p:sp>
        <p:nvSpPr>
          <p:cNvPr id="1005" name="Using vacuum toilets any building can be served. Organic household waste (OHW) can be integrated in the system using kitchen grinders or a common grinder at the discharge to the collection tank."/>
          <p:cNvSpPr/>
          <p:nvPr/>
        </p:nvSpPr>
        <p:spPr>
          <a:xfrm>
            <a:off x="2184400" y="1397000"/>
            <a:ext cx="6845300" cy="6096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defTabSz="914400">
              <a:buClr>
                <a:srgbClr val="E32400"/>
              </a:buClr>
              <a:buFont typeface="Arial"/>
              <a:defRPr sz="1400">
                <a:solidFill>
                  <a:srgbClr val="E32400"/>
                </a:solidFill>
                <a:uFill>
                  <a:solidFill>
                    <a:srgbClr val="E32400"/>
                  </a:solidFill>
                </a:uFill>
                <a:latin typeface="+mj-lt"/>
                <a:ea typeface="+mj-ea"/>
                <a:cs typeface="+mj-cs"/>
                <a:sym typeface="Arial"/>
              </a:defRPr>
            </a:lvl1pPr>
          </a:lstStyle>
          <a:p>
            <a:pPr/>
            <a:r>
              <a:t>Using vacuum toilets any building can be served. Organic household waste (OHW) can be integrated in the system using kitchen grinders or a common grinder at the discharge to the collection tank. </a:t>
            </a:r>
          </a:p>
        </p:txBody>
      </p:sp>
    </p:spTree>
  </p:cSld>
  <p:clrMapOvr>
    <a:masterClrMapping/>
  </p:clrMapOvr>
  <mc:AlternateContent xmlns:mc="http://schemas.openxmlformats.org/markup-compatibility/2006">
    <mc:Choice xmlns:p14="http://schemas.microsoft.com/office/powerpoint/2010/main" Requires="p14">
      <p:transition spd="slow" advClick="1" p14:dur="1200">
        <p:pull dir="ld"/>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7"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1008" name="25"/>
          <p:cNvSpPr/>
          <p:nvPr/>
        </p:nvSpPr>
        <p:spPr>
          <a:xfrm>
            <a:off x="303467" y="55626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25</a:t>
            </a:r>
          </a:p>
        </p:txBody>
      </p:sp>
      <p:sp>
        <p:nvSpPr>
          <p:cNvPr id="1009" name="NORWEGIAN UNIVERSITY OF LIFE SCIENCES"/>
          <p:cNvSpPr/>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1010"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1011" name="www.umb.no"/>
          <p:cNvSpPr/>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1012" name="Kildesep prinsipp"/>
          <p:cNvSpPr txBox="1"/>
          <p:nvPr>
            <p:ph type="title"/>
          </p:nvPr>
        </p:nvSpPr>
        <p:spPr>
          <a:prstGeom prst="rect">
            <a:avLst/>
          </a:prstGeom>
        </p:spPr>
        <p:txBody>
          <a:bodyPr/>
          <a:lstStyle>
            <a:lvl1pPr marR="81279" indent="0"/>
          </a:lstStyle>
          <a:p>
            <a:pPr/>
            <a:r>
              <a:t>Kildesep prinsipp</a:t>
            </a:r>
          </a:p>
        </p:txBody>
      </p:sp>
      <p:sp>
        <p:nvSpPr>
          <p:cNvPr id="1013" name="Brødtekst"/>
          <p:cNvSpPr txBox="1"/>
          <p:nvPr>
            <p:ph type="body" idx="1"/>
          </p:nvPr>
        </p:nvSpPr>
        <p:spPr>
          <a:prstGeom prst="rect">
            <a:avLst/>
          </a:prstGeom>
        </p:spPr>
        <p:txBody>
          <a:bodyPr/>
          <a:lstStyle/>
          <a:p>
            <a:pPr/>
          </a:p>
        </p:txBody>
      </p:sp>
      <p:pic>
        <p:nvPicPr>
          <p:cNvPr id="1014" name="image.jpg" descr="image.jpg"/>
          <p:cNvPicPr>
            <a:picLocks noChangeAspect="0"/>
          </p:cNvPicPr>
          <p:nvPr/>
        </p:nvPicPr>
        <p:blipFill>
          <a:blip r:embed="rId3">
            <a:extLst/>
          </a:blip>
          <a:stretch>
            <a:fillRect/>
          </a:stretch>
        </p:blipFill>
        <p:spPr>
          <a:xfrm>
            <a:off x="0" y="622300"/>
            <a:ext cx="9144000" cy="6311900"/>
          </a:xfrm>
          <a:prstGeom prst="rect">
            <a:avLst/>
          </a:prstGeom>
          <a:ln w="12700">
            <a:miter lim="400000"/>
          </a:ln>
        </p:spPr>
      </p:pic>
      <p:sp>
        <p:nvSpPr>
          <p:cNvPr id="1015" name="Rektangel"/>
          <p:cNvSpPr/>
          <p:nvPr/>
        </p:nvSpPr>
        <p:spPr>
          <a:xfrm>
            <a:off x="2133600" y="4191000"/>
            <a:ext cx="1524000" cy="533400"/>
          </a:xfrm>
          <a:prstGeom prst="rect">
            <a:avLst/>
          </a:prstGeom>
          <a:solidFill>
            <a:srgbClr val="FFFDA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grpSp>
        <p:nvGrpSpPr>
          <p:cNvPr id="1018" name="Grupper"/>
          <p:cNvGrpSpPr/>
          <p:nvPr/>
        </p:nvGrpSpPr>
        <p:grpSpPr>
          <a:xfrm>
            <a:off x="3200400" y="4343400"/>
            <a:ext cx="5562600" cy="838200"/>
            <a:chOff x="0" y="0"/>
            <a:chExt cx="5562600" cy="838200"/>
          </a:xfrm>
        </p:grpSpPr>
        <p:sp>
          <p:nvSpPr>
            <p:cNvPr id="1016" name="Rektangel"/>
            <p:cNvSpPr/>
            <p:nvPr/>
          </p:nvSpPr>
          <p:spPr>
            <a:xfrm>
              <a:off x="0" y="0"/>
              <a:ext cx="5562600" cy="838200"/>
            </a:xfrm>
            <a:prstGeom prst="rect">
              <a:avLst/>
            </a:prstGeom>
            <a:solidFill>
              <a:srgbClr val="FFFDA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1017" name="Toilet waste (blackwater) +…"/>
            <p:cNvSpPr/>
            <p:nvPr/>
          </p:nvSpPr>
          <p:spPr>
            <a:xfrm>
              <a:off x="0" y="50800"/>
              <a:ext cx="4143673" cy="736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marL="39687" marR="40639" defTabSz="914400">
                <a:buClr>
                  <a:srgbClr val="000000"/>
                </a:buClr>
                <a:buFont typeface="Times"/>
                <a:defRPr sz="2400">
                  <a:uFill>
                    <a:solidFill>
                      <a:srgbClr val="000000"/>
                    </a:solidFill>
                  </a:uFill>
                  <a:latin typeface="Times"/>
                  <a:ea typeface="Times"/>
                  <a:cs typeface="Times"/>
                  <a:sym typeface="Times"/>
                </a:defRPr>
              </a:pPr>
              <a:r>
                <a:t>Toilet waste (blackwater) +</a:t>
              </a:r>
            </a:p>
            <a:p>
              <a:pPr marL="39687" marR="40639" defTabSz="914400">
                <a:buClr>
                  <a:srgbClr val="000000"/>
                </a:buClr>
                <a:buFont typeface="Times"/>
                <a:defRPr sz="2400">
                  <a:uFill>
                    <a:solidFill>
                      <a:srgbClr val="000000"/>
                    </a:solidFill>
                  </a:uFill>
                  <a:latin typeface="Times"/>
                  <a:ea typeface="Times"/>
                  <a:cs typeface="Times"/>
                  <a:sym typeface="Times"/>
                </a:defRPr>
              </a:pPr>
              <a:r>
                <a:t> organic household waste (OHW)</a:t>
              </a:r>
            </a:p>
          </p:txBody>
        </p:sp>
      </p:grpSp>
      <p:sp>
        <p:nvSpPr>
          <p:cNvPr id="1019" name="Rektangel"/>
          <p:cNvSpPr/>
          <p:nvPr/>
        </p:nvSpPr>
        <p:spPr>
          <a:xfrm>
            <a:off x="2286000" y="6096000"/>
            <a:ext cx="6629400" cy="762000"/>
          </a:xfrm>
          <a:prstGeom prst="rect">
            <a:avLst/>
          </a:prstGeom>
          <a:solidFill>
            <a:srgbClr val="FFFDA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1020" name="Vacuum or low flush gravity toilets"/>
          <p:cNvSpPr/>
          <p:nvPr/>
        </p:nvSpPr>
        <p:spPr>
          <a:xfrm>
            <a:off x="3200400" y="2057400"/>
            <a:ext cx="4344591"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Times"/>
              <a:defRPr sz="2400">
                <a:uFill>
                  <a:solidFill>
                    <a:srgbClr val="000000"/>
                  </a:solidFill>
                </a:uFill>
                <a:latin typeface="Times"/>
                <a:ea typeface="Times"/>
                <a:cs typeface="Times"/>
                <a:sym typeface="Times"/>
              </a:defRPr>
            </a:lvl1pPr>
          </a:lstStyle>
          <a:p>
            <a:pPr/>
            <a:r>
              <a:t>Vacuum or low flush gravity toilets</a:t>
            </a:r>
          </a:p>
        </p:txBody>
      </p:sp>
      <p:sp>
        <p:nvSpPr>
          <p:cNvPr id="1021" name="Linje"/>
          <p:cNvSpPr/>
          <p:nvPr/>
        </p:nvSpPr>
        <p:spPr>
          <a:xfrm flipH="1">
            <a:off x="1981200" y="2209800"/>
            <a:ext cx="1143000" cy="74613"/>
          </a:xfrm>
          <a:prstGeom prst="line">
            <a:avLst/>
          </a:prstGeom>
          <a:ln w="38100">
            <a:solidFill>
              <a:srgbClr val="000000"/>
            </a:solidFill>
            <a:tailEnd type="triangle"/>
          </a:ln>
        </p:spPr>
        <p:txBody>
          <a:bodyPr lIns="0" tIns="0" rIns="0" bIns="0"/>
          <a:lstStyle/>
          <a:p>
            <a:pPr/>
          </a:p>
        </p:txBody>
      </p:sp>
      <p:sp>
        <p:nvSpPr>
          <p:cNvPr id="1022" name="Source separating system - logistics"/>
          <p:cNvSpPr/>
          <p:nvPr/>
        </p:nvSpPr>
        <p:spPr>
          <a:xfrm>
            <a:off x="2197100" y="723900"/>
            <a:ext cx="5876330" cy="482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Times"/>
              <a:defRPr sz="3200">
                <a:uFill>
                  <a:solidFill>
                    <a:srgbClr val="000000"/>
                  </a:solidFill>
                </a:uFill>
                <a:latin typeface="Times"/>
                <a:ea typeface="Times"/>
                <a:cs typeface="Times"/>
                <a:sym typeface="Times"/>
              </a:defRPr>
            </a:lvl1pPr>
          </a:lstStyle>
          <a:p>
            <a:pPr/>
            <a:r>
              <a:t>Source separating system - logistics</a:t>
            </a:r>
          </a:p>
        </p:txBody>
      </p:sp>
      <p:sp>
        <p:nvSpPr>
          <p:cNvPr id="1023" name="Rektangel"/>
          <p:cNvSpPr/>
          <p:nvPr/>
        </p:nvSpPr>
        <p:spPr>
          <a:xfrm>
            <a:off x="0" y="0"/>
            <a:ext cx="9144000" cy="609600"/>
          </a:xfrm>
          <a:prstGeom prst="rect">
            <a:avLst/>
          </a:prstGeom>
          <a:solidFill>
            <a:srgbClr val="000000"/>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1024" name="Rektangel"/>
          <p:cNvSpPr/>
          <p:nvPr/>
        </p:nvSpPr>
        <p:spPr>
          <a:xfrm>
            <a:off x="362935" y="4958622"/>
            <a:ext cx="1520826" cy="758826"/>
          </a:xfrm>
          <a:prstGeom prst="rect">
            <a:avLst/>
          </a:prstGeom>
          <a:solidFill>
            <a:srgbClr val="C0C0C0"/>
          </a:solidFill>
          <a:ln w="3175">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025" name="OHW"/>
          <p:cNvSpPr txBox="1"/>
          <p:nvPr/>
        </p:nvSpPr>
        <p:spPr>
          <a:xfrm>
            <a:off x="403674" y="5064125"/>
            <a:ext cx="754830" cy="304800"/>
          </a:xfrm>
          <a:prstGeom prst="rect">
            <a:avLst/>
          </a:prstGeom>
          <a:solidFill>
            <a:srgbClr val="FFD877"/>
          </a:solidFill>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defRPr>
                <a:uFill>
                  <a:solidFill>
                    <a:srgbClr val="000000"/>
                  </a:solidFill>
                </a:uFill>
                <a:latin typeface="Verdana"/>
                <a:ea typeface="Verdana"/>
                <a:cs typeface="Verdana"/>
                <a:sym typeface="Verdana"/>
              </a:defRPr>
            </a:lvl1pPr>
          </a:lstStyle>
          <a:p>
            <a:pPr/>
            <a:r>
              <a:t>OHW</a:t>
            </a:r>
          </a:p>
        </p:txBody>
      </p:sp>
      <p:sp>
        <p:nvSpPr>
          <p:cNvPr id="1026" name="Avrundet rektangel"/>
          <p:cNvSpPr/>
          <p:nvPr/>
        </p:nvSpPr>
        <p:spPr>
          <a:xfrm>
            <a:off x="1444854" y="5190266"/>
            <a:ext cx="587089" cy="515201"/>
          </a:xfrm>
          <a:prstGeom prst="roundRect">
            <a:avLst>
              <a:gd name="adj" fmla="val 34884"/>
            </a:avLst>
          </a:prstGeom>
          <a:solidFill>
            <a:srgbClr val="FFA900"/>
          </a:solidFill>
          <a:ln w="3175">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027" name="BW"/>
          <p:cNvSpPr txBox="1"/>
          <p:nvPr/>
        </p:nvSpPr>
        <p:spPr>
          <a:xfrm>
            <a:off x="1492779" y="5274135"/>
            <a:ext cx="658978" cy="359443"/>
          </a:xfrm>
          <a:prstGeom prst="rect">
            <a:avLst/>
          </a:prstGeom>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defRPr sz="1600">
                <a:uFill>
                  <a:solidFill>
                    <a:srgbClr val="000000"/>
                  </a:solidFill>
                </a:uFill>
                <a:latin typeface="Verdana"/>
                <a:ea typeface="Verdana"/>
                <a:cs typeface="Verdana"/>
                <a:sym typeface="Verdana"/>
              </a:defRPr>
            </a:lvl1pPr>
          </a:lstStyle>
          <a:p>
            <a:pPr/>
            <a:r>
              <a:t>BW</a:t>
            </a:r>
          </a:p>
        </p:txBody>
      </p:sp>
      <p:sp>
        <p:nvSpPr>
          <p:cNvPr id="1028" name="Linje"/>
          <p:cNvSpPr/>
          <p:nvPr/>
        </p:nvSpPr>
        <p:spPr>
          <a:xfrm flipH="1" flipV="1">
            <a:off x="1032556" y="5253355"/>
            <a:ext cx="362688" cy="150080"/>
          </a:xfrm>
          <a:prstGeom prst="line">
            <a:avLst/>
          </a:prstGeom>
          <a:ln w="50800">
            <a:solidFill>
              <a:srgbClr val="000000"/>
            </a:solidFill>
            <a:headEnd type="stealth"/>
          </a:ln>
        </p:spPr>
        <p:txBody>
          <a:bodyPr lIns="0" tIns="0" rIns="0" bIns="0"/>
          <a:lstStyle/>
          <a:p>
            <a:pPr>
              <a:defRPr sz="1100"/>
            </a:pPr>
          </a:p>
        </p:txBody>
      </p:sp>
      <p:sp>
        <p:nvSpPr>
          <p:cNvPr id="1029" name="Greywater"/>
          <p:cNvSpPr txBox="1"/>
          <p:nvPr/>
        </p:nvSpPr>
        <p:spPr>
          <a:xfrm>
            <a:off x="3524200" y="6222999"/>
            <a:ext cx="1561245"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atin typeface="Times"/>
                <a:ea typeface="Times"/>
                <a:cs typeface="Times"/>
                <a:sym typeface="Times"/>
              </a:defRPr>
            </a:lvl1pPr>
          </a:lstStyle>
          <a:p>
            <a:pPr/>
            <a:r>
              <a:t>Greywater</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1"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1032" name="25"/>
          <p:cNvSpPr/>
          <p:nvPr/>
        </p:nvSpPr>
        <p:spPr>
          <a:xfrm>
            <a:off x="303467" y="55626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25</a:t>
            </a:r>
          </a:p>
        </p:txBody>
      </p:sp>
      <p:sp>
        <p:nvSpPr>
          <p:cNvPr id="1033" name="NORWEGIAN UNIVERSITY OF LIFE SCIENCES"/>
          <p:cNvSpPr/>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1034"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1035" name="www.umb.no"/>
          <p:cNvSpPr/>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1036" name="Kildesep prinsipp"/>
          <p:cNvSpPr txBox="1"/>
          <p:nvPr>
            <p:ph type="title"/>
          </p:nvPr>
        </p:nvSpPr>
        <p:spPr>
          <a:prstGeom prst="rect">
            <a:avLst/>
          </a:prstGeom>
        </p:spPr>
        <p:txBody>
          <a:bodyPr/>
          <a:lstStyle>
            <a:lvl1pPr marR="81279" indent="0"/>
          </a:lstStyle>
          <a:p>
            <a:pPr/>
            <a:r>
              <a:t>Kildesep prinsipp</a:t>
            </a:r>
          </a:p>
        </p:txBody>
      </p:sp>
      <p:sp>
        <p:nvSpPr>
          <p:cNvPr id="1037" name="Brødtekst"/>
          <p:cNvSpPr txBox="1"/>
          <p:nvPr>
            <p:ph type="body" idx="1"/>
          </p:nvPr>
        </p:nvSpPr>
        <p:spPr>
          <a:prstGeom prst="rect">
            <a:avLst/>
          </a:prstGeom>
        </p:spPr>
        <p:txBody>
          <a:bodyPr/>
          <a:lstStyle/>
          <a:p>
            <a:pPr/>
          </a:p>
        </p:txBody>
      </p:sp>
      <p:pic>
        <p:nvPicPr>
          <p:cNvPr id="1038" name="image.jpg" descr="image.jpg"/>
          <p:cNvPicPr>
            <a:picLocks noChangeAspect="0"/>
          </p:cNvPicPr>
          <p:nvPr/>
        </p:nvPicPr>
        <p:blipFill>
          <a:blip r:embed="rId3">
            <a:extLst/>
          </a:blip>
          <a:stretch>
            <a:fillRect/>
          </a:stretch>
        </p:blipFill>
        <p:spPr>
          <a:xfrm>
            <a:off x="0" y="622300"/>
            <a:ext cx="9144000" cy="6311900"/>
          </a:xfrm>
          <a:prstGeom prst="rect">
            <a:avLst/>
          </a:prstGeom>
          <a:ln w="12700">
            <a:miter lim="400000"/>
          </a:ln>
        </p:spPr>
      </p:pic>
      <p:sp>
        <p:nvSpPr>
          <p:cNvPr id="1039" name="Rektangel"/>
          <p:cNvSpPr/>
          <p:nvPr/>
        </p:nvSpPr>
        <p:spPr>
          <a:xfrm>
            <a:off x="2133600" y="4191000"/>
            <a:ext cx="1524000" cy="533400"/>
          </a:xfrm>
          <a:prstGeom prst="rect">
            <a:avLst/>
          </a:prstGeom>
          <a:solidFill>
            <a:srgbClr val="FFFDA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grpSp>
        <p:nvGrpSpPr>
          <p:cNvPr id="1042" name="Grupper"/>
          <p:cNvGrpSpPr/>
          <p:nvPr/>
        </p:nvGrpSpPr>
        <p:grpSpPr>
          <a:xfrm>
            <a:off x="3200400" y="4343400"/>
            <a:ext cx="5562600" cy="838200"/>
            <a:chOff x="0" y="0"/>
            <a:chExt cx="5562600" cy="838200"/>
          </a:xfrm>
        </p:grpSpPr>
        <p:sp>
          <p:nvSpPr>
            <p:cNvPr id="1040" name="Rektangel"/>
            <p:cNvSpPr/>
            <p:nvPr/>
          </p:nvSpPr>
          <p:spPr>
            <a:xfrm>
              <a:off x="0" y="0"/>
              <a:ext cx="5562600" cy="838200"/>
            </a:xfrm>
            <a:prstGeom prst="rect">
              <a:avLst/>
            </a:prstGeom>
            <a:solidFill>
              <a:srgbClr val="FFFDA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1041" name="Toilet waste (blackwater) +…"/>
            <p:cNvSpPr/>
            <p:nvPr/>
          </p:nvSpPr>
          <p:spPr>
            <a:xfrm>
              <a:off x="0" y="50800"/>
              <a:ext cx="4143673" cy="736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marL="39687" marR="40639" defTabSz="914400">
                <a:buClr>
                  <a:srgbClr val="000000"/>
                </a:buClr>
                <a:buFont typeface="Times"/>
                <a:defRPr sz="2400">
                  <a:uFill>
                    <a:solidFill>
                      <a:srgbClr val="000000"/>
                    </a:solidFill>
                  </a:uFill>
                  <a:latin typeface="Times"/>
                  <a:ea typeface="Times"/>
                  <a:cs typeface="Times"/>
                  <a:sym typeface="Times"/>
                </a:defRPr>
              </a:pPr>
              <a:r>
                <a:t>Toilet waste (blackwater) +</a:t>
              </a:r>
            </a:p>
            <a:p>
              <a:pPr marL="39687" marR="40639" defTabSz="914400">
                <a:buClr>
                  <a:srgbClr val="000000"/>
                </a:buClr>
                <a:buFont typeface="Times"/>
                <a:defRPr sz="2400">
                  <a:uFill>
                    <a:solidFill>
                      <a:srgbClr val="000000"/>
                    </a:solidFill>
                  </a:uFill>
                  <a:latin typeface="Times"/>
                  <a:ea typeface="Times"/>
                  <a:cs typeface="Times"/>
                  <a:sym typeface="Times"/>
                </a:defRPr>
              </a:pPr>
              <a:r>
                <a:t> organic household waste (OHW)</a:t>
              </a:r>
            </a:p>
          </p:txBody>
        </p:sp>
      </p:grpSp>
      <p:sp>
        <p:nvSpPr>
          <p:cNvPr id="1043" name="Rektangel"/>
          <p:cNvSpPr/>
          <p:nvPr/>
        </p:nvSpPr>
        <p:spPr>
          <a:xfrm>
            <a:off x="2286000" y="6096000"/>
            <a:ext cx="6629400" cy="762000"/>
          </a:xfrm>
          <a:prstGeom prst="rect">
            <a:avLst/>
          </a:prstGeom>
          <a:solidFill>
            <a:srgbClr val="FFFDA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1044" name="Vacuum or low flush gravity toilets"/>
          <p:cNvSpPr/>
          <p:nvPr/>
        </p:nvSpPr>
        <p:spPr>
          <a:xfrm>
            <a:off x="3200400" y="2057400"/>
            <a:ext cx="4344591"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Times"/>
              <a:defRPr sz="2400">
                <a:uFill>
                  <a:solidFill>
                    <a:srgbClr val="000000"/>
                  </a:solidFill>
                </a:uFill>
                <a:latin typeface="Times"/>
                <a:ea typeface="Times"/>
                <a:cs typeface="Times"/>
                <a:sym typeface="Times"/>
              </a:defRPr>
            </a:lvl1pPr>
          </a:lstStyle>
          <a:p>
            <a:pPr/>
            <a:r>
              <a:t>Vacuum or low flush gravity toilets</a:t>
            </a:r>
          </a:p>
        </p:txBody>
      </p:sp>
      <p:sp>
        <p:nvSpPr>
          <p:cNvPr id="1045" name="Linje"/>
          <p:cNvSpPr/>
          <p:nvPr/>
        </p:nvSpPr>
        <p:spPr>
          <a:xfrm flipH="1">
            <a:off x="1981200" y="2209800"/>
            <a:ext cx="1143000" cy="74613"/>
          </a:xfrm>
          <a:prstGeom prst="line">
            <a:avLst/>
          </a:prstGeom>
          <a:ln w="38100">
            <a:solidFill>
              <a:srgbClr val="000000"/>
            </a:solidFill>
            <a:tailEnd type="triangle"/>
          </a:ln>
        </p:spPr>
        <p:txBody>
          <a:bodyPr lIns="0" tIns="0" rIns="0" bIns="0"/>
          <a:lstStyle/>
          <a:p>
            <a:pPr/>
          </a:p>
        </p:txBody>
      </p:sp>
      <p:sp>
        <p:nvSpPr>
          <p:cNvPr id="1046" name="Source separating system - logistics"/>
          <p:cNvSpPr/>
          <p:nvPr/>
        </p:nvSpPr>
        <p:spPr>
          <a:xfrm>
            <a:off x="2197100" y="723900"/>
            <a:ext cx="5876330" cy="482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Times"/>
              <a:defRPr sz="3200">
                <a:uFill>
                  <a:solidFill>
                    <a:srgbClr val="000000"/>
                  </a:solidFill>
                </a:uFill>
                <a:latin typeface="Times"/>
                <a:ea typeface="Times"/>
                <a:cs typeface="Times"/>
                <a:sym typeface="Times"/>
              </a:defRPr>
            </a:lvl1pPr>
          </a:lstStyle>
          <a:p>
            <a:pPr/>
            <a:r>
              <a:t>Source separating system - logistics</a:t>
            </a:r>
          </a:p>
        </p:txBody>
      </p:sp>
      <p:sp>
        <p:nvSpPr>
          <p:cNvPr id="1047" name="Rektangel"/>
          <p:cNvSpPr/>
          <p:nvPr/>
        </p:nvSpPr>
        <p:spPr>
          <a:xfrm>
            <a:off x="0" y="0"/>
            <a:ext cx="9144000" cy="609600"/>
          </a:xfrm>
          <a:prstGeom prst="rect">
            <a:avLst/>
          </a:prstGeom>
          <a:solidFill>
            <a:srgbClr val="000000"/>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1048" name="Rektangel"/>
          <p:cNvSpPr/>
          <p:nvPr/>
        </p:nvSpPr>
        <p:spPr>
          <a:xfrm>
            <a:off x="362935" y="4958622"/>
            <a:ext cx="1520826" cy="758826"/>
          </a:xfrm>
          <a:prstGeom prst="rect">
            <a:avLst/>
          </a:prstGeom>
          <a:solidFill>
            <a:srgbClr val="C0C0C0"/>
          </a:solidFill>
          <a:ln w="3175">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049" name="OHW"/>
          <p:cNvSpPr txBox="1"/>
          <p:nvPr/>
        </p:nvSpPr>
        <p:spPr>
          <a:xfrm>
            <a:off x="403674" y="5064125"/>
            <a:ext cx="754830" cy="304800"/>
          </a:xfrm>
          <a:prstGeom prst="rect">
            <a:avLst/>
          </a:prstGeom>
          <a:solidFill>
            <a:srgbClr val="FFD877"/>
          </a:solidFill>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defRPr>
                <a:uFill>
                  <a:solidFill>
                    <a:srgbClr val="000000"/>
                  </a:solidFill>
                </a:uFill>
                <a:latin typeface="Verdana"/>
                <a:ea typeface="Verdana"/>
                <a:cs typeface="Verdana"/>
                <a:sym typeface="Verdana"/>
              </a:defRPr>
            </a:lvl1pPr>
          </a:lstStyle>
          <a:p>
            <a:pPr/>
            <a:r>
              <a:t>OHW</a:t>
            </a:r>
          </a:p>
        </p:txBody>
      </p:sp>
      <p:sp>
        <p:nvSpPr>
          <p:cNvPr id="1050" name="Avrundet rektangel"/>
          <p:cNvSpPr/>
          <p:nvPr/>
        </p:nvSpPr>
        <p:spPr>
          <a:xfrm>
            <a:off x="1444854" y="5190266"/>
            <a:ext cx="587089" cy="515201"/>
          </a:xfrm>
          <a:prstGeom prst="roundRect">
            <a:avLst>
              <a:gd name="adj" fmla="val 34884"/>
            </a:avLst>
          </a:prstGeom>
          <a:solidFill>
            <a:srgbClr val="FFA900"/>
          </a:solidFill>
          <a:ln w="3175">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051" name="BW"/>
          <p:cNvSpPr txBox="1"/>
          <p:nvPr/>
        </p:nvSpPr>
        <p:spPr>
          <a:xfrm>
            <a:off x="1492779" y="5274135"/>
            <a:ext cx="658978" cy="359443"/>
          </a:xfrm>
          <a:prstGeom prst="rect">
            <a:avLst/>
          </a:prstGeom>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defRPr sz="1600">
                <a:uFill>
                  <a:solidFill>
                    <a:srgbClr val="000000"/>
                  </a:solidFill>
                </a:uFill>
                <a:latin typeface="Verdana"/>
                <a:ea typeface="Verdana"/>
                <a:cs typeface="Verdana"/>
                <a:sym typeface="Verdana"/>
              </a:defRPr>
            </a:lvl1pPr>
          </a:lstStyle>
          <a:p>
            <a:pPr/>
            <a:r>
              <a:t>BW</a:t>
            </a:r>
          </a:p>
        </p:txBody>
      </p:sp>
      <p:sp>
        <p:nvSpPr>
          <p:cNvPr id="1052" name="Linje"/>
          <p:cNvSpPr/>
          <p:nvPr/>
        </p:nvSpPr>
        <p:spPr>
          <a:xfrm flipH="1" flipV="1">
            <a:off x="1032556" y="5253355"/>
            <a:ext cx="362688" cy="150080"/>
          </a:xfrm>
          <a:prstGeom prst="line">
            <a:avLst/>
          </a:prstGeom>
          <a:ln w="50800">
            <a:solidFill>
              <a:srgbClr val="000000"/>
            </a:solidFill>
            <a:headEnd type="stealth"/>
          </a:ln>
        </p:spPr>
        <p:txBody>
          <a:bodyPr lIns="0" tIns="0" rIns="0" bIns="0"/>
          <a:lstStyle/>
          <a:p>
            <a:pPr>
              <a:defRPr sz="1100"/>
            </a:pPr>
          </a:p>
        </p:txBody>
      </p:sp>
      <p:sp>
        <p:nvSpPr>
          <p:cNvPr id="1053" name="Greywater"/>
          <p:cNvSpPr txBox="1"/>
          <p:nvPr/>
        </p:nvSpPr>
        <p:spPr>
          <a:xfrm>
            <a:off x="3524200" y="6222999"/>
            <a:ext cx="1561245"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atin typeface="Times"/>
                <a:ea typeface="Times"/>
                <a:cs typeface="Times"/>
                <a:sym typeface="Times"/>
              </a:defRPr>
            </a:lvl1pPr>
          </a:lstStyle>
          <a:p>
            <a:pPr/>
            <a:r>
              <a:t>Greywater</a:t>
            </a:r>
          </a:p>
        </p:txBody>
      </p:sp>
      <p:pic>
        <p:nvPicPr>
          <p:cNvPr id="1054" name="Skjermbilde 2018-04-01 kl. 14.04.21.png" descr="Skjermbilde 2018-04-01 kl. 14.04.21.png"/>
          <p:cNvPicPr>
            <a:picLocks noChangeAspect="1"/>
          </p:cNvPicPr>
          <p:nvPr/>
        </p:nvPicPr>
        <p:blipFill>
          <a:blip r:embed="rId4">
            <a:extLst/>
          </a:blip>
          <a:stretch>
            <a:fillRect/>
          </a:stretch>
        </p:blipFill>
        <p:spPr>
          <a:xfrm>
            <a:off x="3981450" y="2933700"/>
            <a:ext cx="1485900" cy="2235200"/>
          </a:xfrm>
          <a:prstGeom prst="rect">
            <a:avLst/>
          </a:prstGeom>
          <a:ln w="12700"/>
        </p:spPr>
      </p:pic>
      <p:sp>
        <p:nvSpPr>
          <p:cNvPr id="1055" name="Biogas CH4"/>
          <p:cNvSpPr txBox="1"/>
          <p:nvPr/>
        </p:nvSpPr>
        <p:spPr>
          <a:xfrm>
            <a:off x="4045835" y="2541587"/>
            <a:ext cx="1357130"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900"/>
            </a:pPr>
            <a:r>
              <a:t>Biogas CH</a:t>
            </a:r>
            <a:r>
              <a:rPr baseline="-5999"/>
              <a:t>4</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7" name="Lysbildenummer"/>
          <p:cNvSpPr txBox="1"/>
          <p:nvPr>
            <p:ph type="sldNum" sz="quarter" idx="2"/>
          </p:nvPr>
        </p:nvSpPr>
        <p:spPr>
          <a:xfrm>
            <a:off x="903035" y="6304536"/>
            <a:ext cx="149090" cy="1317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58" name="Kildesep prinsipp"/>
          <p:cNvSpPr txBox="1"/>
          <p:nvPr>
            <p:ph type="title"/>
          </p:nvPr>
        </p:nvSpPr>
        <p:spPr>
          <a:prstGeom prst="rect">
            <a:avLst/>
          </a:prstGeom>
        </p:spPr>
        <p:txBody>
          <a:bodyPr/>
          <a:lstStyle/>
          <a:p>
            <a:pPr/>
            <a:r>
              <a:t>Kildesep prinsipp</a:t>
            </a:r>
          </a:p>
        </p:txBody>
      </p:sp>
      <p:sp>
        <p:nvSpPr>
          <p:cNvPr id="1059" name="Brødtekst"/>
          <p:cNvSpPr txBox="1"/>
          <p:nvPr>
            <p:ph type="body" idx="1"/>
          </p:nvPr>
        </p:nvSpPr>
        <p:spPr>
          <a:prstGeom prst="rect">
            <a:avLst/>
          </a:prstGeom>
        </p:spPr>
        <p:txBody>
          <a:bodyPr/>
          <a:lstStyle/>
          <a:p>
            <a:pPr>
              <a:buClr>
                <a:srgbClr val="000000"/>
              </a:buClr>
              <a:buFont typeface="Arial"/>
            </a:pPr>
          </a:p>
        </p:txBody>
      </p:sp>
      <p:pic>
        <p:nvPicPr>
          <p:cNvPr id="1060" name="image.jpg" descr="image.jpg"/>
          <p:cNvPicPr>
            <a:picLocks noChangeAspect="0"/>
          </p:cNvPicPr>
          <p:nvPr/>
        </p:nvPicPr>
        <p:blipFill>
          <a:blip r:embed="rId2">
            <a:extLst/>
          </a:blip>
          <a:stretch>
            <a:fillRect/>
          </a:stretch>
        </p:blipFill>
        <p:spPr>
          <a:xfrm>
            <a:off x="186807" y="685259"/>
            <a:ext cx="8626610" cy="5954757"/>
          </a:xfrm>
          <a:prstGeom prst="rect">
            <a:avLst/>
          </a:prstGeom>
          <a:ln w="12700">
            <a:miter lim="400000"/>
          </a:ln>
        </p:spPr>
      </p:pic>
      <p:grpSp>
        <p:nvGrpSpPr>
          <p:cNvPr id="1063" name="Grupper"/>
          <p:cNvGrpSpPr/>
          <p:nvPr/>
        </p:nvGrpSpPr>
        <p:grpSpPr>
          <a:xfrm>
            <a:off x="2043924" y="4231754"/>
            <a:ext cx="6122497" cy="1940988"/>
            <a:chOff x="0" y="0"/>
            <a:chExt cx="6122496" cy="1940986"/>
          </a:xfrm>
        </p:grpSpPr>
        <p:sp>
          <p:nvSpPr>
            <p:cNvPr id="1061" name="Rektangel"/>
            <p:cNvSpPr/>
            <p:nvPr/>
          </p:nvSpPr>
          <p:spPr>
            <a:xfrm>
              <a:off x="0" y="0"/>
              <a:ext cx="6122497" cy="1940987"/>
            </a:xfrm>
            <a:prstGeom prst="rect">
              <a:avLst/>
            </a:prstGeom>
            <a:solidFill>
              <a:srgbClr val="FFFDA9"/>
            </a:solidFill>
            <a:ln w="3175" cap="flat">
              <a:noFill/>
              <a:miter lim="400000"/>
            </a:ln>
            <a:effectLst/>
          </p:spPr>
          <p:txBody>
            <a:bodyPr wrap="square" lIns="47925" tIns="47925" rIns="47925" bIns="47925" numCol="1" anchor="ctr">
              <a:noAutofit/>
            </a:bodyPr>
            <a:lstStyle/>
            <a:p>
              <a:pPr marL="40639" marR="40639" defTabSz="914400">
                <a:defRPr sz="1400">
                  <a:uFill>
                    <a:solidFill>
                      <a:srgbClr val="000000"/>
                    </a:solidFill>
                  </a:uFill>
                  <a:latin typeface="Verdana"/>
                  <a:ea typeface="Verdana"/>
                  <a:cs typeface="Verdana"/>
                  <a:sym typeface="Verdana"/>
                </a:defRPr>
              </a:pPr>
            </a:p>
          </p:txBody>
        </p:sp>
        <p:sp>
          <p:nvSpPr>
            <p:cNvPr id="1062" name="Rektangel"/>
            <p:cNvSpPr txBox="1"/>
            <p:nvPr/>
          </p:nvSpPr>
          <p:spPr>
            <a:xfrm>
              <a:off x="0" y="0"/>
              <a:ext cx="6122497" cy="19409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925" tIns="47925" rIns="47925" bIns="47925" numCol="1" anchor="ctr">
              <a:noAutofit/>
            </a:bodyPr>
            <a:lstStyle>
              <a:lvl1pPr marL="40639" marR="40639" defTabSz="914400">
                <a:buClr>
                  <a:srgbClr val="000000"/>
                </a:buClr>
                <a:buFont typeface="Times"/>
                <a:defRPr sz="2200">
                  <a:uFill>
                    <a:solidFill>
                      <a:srgbClr val="000000"/>
                    </a:solidFill>
                  </a:uFill>
                  <a:latin typeface="Times"/>
                  <a:ea typeface="Times"/>
                  <a:cs typeface="Times"/>
                  <a:sym typeface="Times"/>
                </a:defRPr>
              </a:lvl1pPr>
            </a:lstStyle>
            <a:p>
              <a:pPr/>
              <a:r>
                <a:t> </a:t>
              </a:r>
            </a:p>
          </p:txBody>
        </p:sp>
      </p:grpSp>
      <p:grpSp>
        <p:nvGrpSpPr>
          <p:cNvPr id="1066" name="Grupper"/>
          <p:cNvGrpSpPr/>
          <p:nvPr/>
        </p:nvGrpSpPr>
        <p:grpSpPr>
          <a:xfrm>
            <a:off x="258695" y="5945094"/>
            <a:ext cx="8626610" cy="718885"/>
            <a:chOff x="0" y="0"/>
            <a:chExt cx="8626609" cy="718884"/>
          </a:xfrm>
        </p:grpSpPr>
        <p:sp>
          <p:nvSpPr>
            <p:cNvPr id="1064" name="Rektangel"/>
            <p:cNvSpPr/>
            <p:nvPr/>
          </p:nvSpPr>
          <p:spPr>
            <a:xfrm>
              <a:off x="0" y="0"/>
              <a:ext cx="8626610" cy="718885"/>
            </a:xfrm>
            <a:prstGeom prst="rect">
              <a:avLst/>
            </a:prstGeom>
            <a:solidFill>
              <a:srgbClr val="FFFDA9"/>
            </a:solidFill>
            <a:ln w="3175" cap="flat">
              <a:noFill/>
              <a:miter lim="400000"/>
            </a:ln>
            <a:effectLst/>
          </p:spPr>
          <p:txBody>
            <a:bodyPr wrap="square" lIns="47925" tIns="47925" rIns="47925" bIns="47925" numCol="1" anchor="ctr">
              <a:noAutofit/>
            </a:bodyPr>
            <a:lstStyle/>
            <a:p>
              <a:pPr marL="40639" marR="40639" defTabSz="914400">
                <a:defRPr sz="1400">
                  <a:uFill>
                    <a:solidFill>
                      <a:srgbClr val="000000"/>
                    </a:solidFill>
                  </a:uFill>
                  <a:latin typeface="Verdana"/>
                  <a:ea typeface="Verdana"/>
                  <a:cs typeface="Verdana"/>
                  <a:sym typeface="Verdana"/>
                </a:defRPr>
              </a:pPr>
            </a:p>
          </p:txBody>
        </p:sp>
        <p:sp>
          <p:nvSpPr>
            <p:cNvPr id="1065" name="Tekst"/>
            <p:cNvSpPr txBox="1"/>
            <p:nvPr/>
          </p:nvSpPr>
          <p:spPr>
            <a:xfrm>
              <a:off x="4203783" y="133716"/>
              <a:ext cx="219043" cy="451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925" tIns="47925" rIns="47925" bIns="47925" numCol="1" anchor="ctr">
              <a:spAutoFit/>
            </a:bodyPr>
            <a:lstStyle>
              <a:lvl1pPr marL="40639" marR="40639" algn="ctr" defTabSz="914400">
                <a:buClr>
                  <a:srgbClr val="000000"/>
                </a:buClr>
                <a:buFont typeface="Times"/>
                <a:defRPr sz="2200">
                  <a:uFill>
                    <a:solidFill>
                      <a:srgbClr val="000000"/>
                    </a:solidFill>
                  </a:uFill>
                  <a:latin typeface="Times"/>
                  <a:ea typeface="Times"/>
                  <a:cs typeface="Times"/>
                  <a:sym typeface="Times"/>
                </a:defRPr>
              </a:lvl1pPr>
            </a:lstStyle>
            <a:p>
              <a:pPr/>
              <a:r>
                <a:t> </a:t>
              </a:r>
            </a:p>
          </p:txBody>
        </p:sp>
      </p:grpSp>
      <p:sp>
        <p:nvSpPr>
          <p:cNvPr id="1067" name="Tekst"/>
          <p:cNvSpPr txBox="1"/>
          <p:nvPr/>
        </p:nvSpPr>
        <p:spPr>
          <a:xfrm>
            <a:off x="2268575" y="4159865"/>
            <a:ext cx="1569565" cy="451452"/>
          </a:xfrm>
          <a:prstGeom prst="rect">
            <a:avLst/>
          </a:prstGeom>
          <a:solidFill>
            <a:srgbClr val="FFFDA9"/>
          </a:solidFill>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buClr>
                <a:srgbClr val="000000"/>
              </a:buClr>
              <a:buFont typeface="Times"/>
              <a:defRPr sz="2200">
                <a:uFill>
                  <a:solidFill>
                    <a:srgbClr val="000000"/>
                  </a:solidFill>
                </a:uFill>
                <a:latin typeface="Times"/>
                <a:ea typeface="Times"/>
                <a:cs typeface="Times"/>
                <a:sym typeface="Times"/>
              </a:defRPr>
            </a:lvl1pPr>
          </a:lstStyle>
          <a:p>
            <a:pPr/>
            <a:r>
              <a:t> </a:t>
            </a:r>
          </a:p>
        </p:txBody>
      </p:sp>
      <p:sp>
        <p:nvSpPr>
          <p:cNvPr id="1068" name="Linje"/>
          <p:cNvSpPr/>
          <p:nvPr/>
        </p:nvSpPr>
        <p:spPr>
          <a:xfrm>
            <a:off x="5218995" y="4147884"/>
            <a:ext cx="1499" cy="862661"/>
          </a:xfrm>
          <a:prstGeom prst="line">
            <a:avLst/>
          </a:prstGeom>
          <a:ln w="12700">
            <a:solidFill>
              <a:srgbClr val="000000"/>
            </a:solidFill>
            <a:custDash>
              <a:ds d="100000" sp="200000"/>
            </a:custDash>
          </a:ln>
        </p:spPr>
        <p:txBody>
          <a:bodyPr lIns="0" tIns="0" rIns="0" bIns="0"/>
          <a:lstStyle/>
          <a:p>
            <a:pPr>
              <a:defRPr sz="1100"/>
            </a:pPr>
          </a:p>
        </p:txBody>
      </p:sp>
      <p:grpSp>
        <p:nvGrpSpPr>
          <p:cNvPr id="1071" name="Grupper"/>
          <p:cNvGrpSpPr/>
          <p:nvPr/>
        </p:nvGrpSpPr>
        <p:grpSpPr>
          <a:xfrm>
            <a:off x="5183051" y="2853892"/>
            <a:ext cx="3702254" cy="1365881"/>
            <a:chOff x="0" y="0"/>
            <a:chExt cx="3702252" cy="1365879"/>
          </a:xfrm>
        </p:grpSpPr>
        <p:sp>
          <p:nvSpPr>
            <p:cNvPr id="1069" name="Rektangel"/>
            <p:cNvSpPr/>
            <p:nvPr/>
          </p:nvSpPr>
          <p:spPr>
            <a:xfrm>
              <a:off x="0" y="0"/>
              <a:ext cx="3702253" cy="1365880"/>
            </a:xfrm>
            <a:prstGeom prst="rect">
              <a:avLst/>
            </a:prstGeom>
            <a:solidFill>
              <a:srgbClr val="FFFFFF"/>
            </a:solidFill>
            <a:ln w="3175" cap="flat">
              <a:noFill/>
              <a:round/>
            </a:ln>
            <a:effectLst/>
          </p:spPr>
          <p:txBody>
            <a:bodyPr wrap="square" lIns="47925" tIns="47925" rIns="47925" bIns="47925" numCol="1" anchor="ctr">
              <a:noAutofit/>
            </a:bodyPr>
            <a:lstStyle/>
            <a:p>
              <a:pPr marL="40639" marR="40639" defTabSz="914400">
                <a:defRPr sz="1400">
                  <a:uFill>
                    <a:solidFill>
                      <a:srgbClr val="000000"/>
                    </a:solidFill>
                  </a:uFill>
                  <a:latin typeface="Verdana"/>
                  <a:ea typeface="Verdana"/>
                  <a:cs typeface="Verdana"/>
                  <a:sym typeface="Verdana"/>
                </a:defRPr>
              </a:pPr>
            </a:p>
          </p:txBody>
        </p:sp>
        <p:sp>
          <p:nvSpPr>
            <p:cNvPr id="1070" name="Rektangel"/>
            <p:cNvSpPr txBox="1"/>
            <p:nvPr/>
          </p:nvSpPr>
          <p:spPr>
            <a:xfrm>
              <a:off x="0" y="0"/>
              <a:ext cx="3702253" cy="1365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925" tIns="47925" rIns="47925" bIns="47925" numCol="1" anchor="t">
              <a:noAutofit/>
            </a:bodyPr>
            <a:lstStyle>
              <a:lvl1pPr marL="40639" marR="40639" defTabSz="914400">
                <a:buClr>
                  <a:srgbClr val="000000"/>
                </a:buClr>
                <a:buFont typeface="Verdana"/>
                <a:defRPr sz="1400">
                  <a:uFill>
                    <a:solidFill>
                      <a:srgbClr val="000000"/>
                    </a:solidFill>
                  </a:uFill>
                  <a:latin typeface="Verdana"/>
                  <a:ea typeface="Verdana"/>
                  <a:cs typeface="Verdana"/>
                  <a:sym typeface="Verdana"/>
                </a:defRPr>
              </a:lvl1pPr>
            </a:lstStyle>
            <a:p>
              <a:pPr/>
              <a:r>
                <a:t> </a:t>
              </a:r>
            </a:p>
          </p:txBody>
        </p:sp>
      </p:grpSp>
      <p:sp>
        <p:nvSpPr>
          <p:cNvPr id="1072" name="Thermophilic anaerobic…"/>
          <p:cNvSpPr txBox="1"/>
          <p:nvPr/>
        </p:nvSpPr>
        <p:spPr>
          <a:xfrm>
            <a:off x="2127794" y="1116589"/>
            <a:ext cx="2741949" cy="62303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p>
            <a:pPr marL="40639" marR="40639" defTabSz="914400">
              <a:buClr>
                <a:srgbClr val="000000"/>
              </a:buClr>
              <a:buFont typeface="Verdana"/>
              <a:defRPr sz="1600">
                <a:uFill>
                  <a:solidFill>
                    <a:srgbClr val="000000"/>
                  </a:solidFill>
                </a:uFill>
                <a:latin typeface="Verdana"/>
                <a:ea typeface="Verdana"/>
                <a:cs typeface="Verdana"/>
                <a:sym typeface="Verdana"/>
              </a:defRPr>
            </a:pPr>
            <a:r>
              <a:t>Thermophilic anaerobic </a:t>
            </a:r>
          </a:p>
          <a:p>
            <a:pPr marL="40639" marR="40639" defTabSz="914400">
              <a:buClr>
                <a:srgbClr val="000000"/>
              </a:buClr>
              <a:buFont typeface="Verdana"/>
              <a:defRPr sz="1600">
                <a:uFill>
                  <a:solidFill>
                    <a:srgbClr val="000000"/>
                  </a:solidFill>
                </a:uFill>
                <a:latin typeface="Verdana"/>
                <a:ea typeface="Verdana"/>
                <a:cs typeface="Verdana"/>
                <a:sym typeface="Verdana"/>
              </a:defRPr>
            </a:pPr>
            <a:r>
              <a:t>treatment - BIOGAS</a:t>
            </a:r>
          </a:p>
        </p:txBody>
      </p:sp>
      <p:sp>
        <p:nvSpPr>
          <p:cNvPr id="1073" name="Linje"/>
          <p:cNvSpPr/>
          <p:nvPr/>
        </p:nvSpPr>
        <p:spPr>
          <a:xfrm>
            <a:off x="3697357" y="1691696"/>
            <a:ext cx="478793" cy="1713573"/>
          </a:xfrm>
          <a:prstGeom prst="line">
            <a:avLst/>
          </a:prstGeom>
          <a:ln w="25400">
            <a:solidFill>
              <a:srgbClr val="FF2600"/>
            </a:solidFill>
            <a:tailEnd type="triangle"/>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074" name="Linje"/>
          <p:cNvSpPr/>
          <p:nvPr/>
        </p:nvSpPr>
        <p:spPr>
          <a:xfrm flipV="1">
            <a:off x="5292288" y="1790262"/>
            <a:ext cx="758901" cy="1385350"/>
          </a:xfrm>
          <a:prstGeom prst="line">
            <a:avLst/>
          </a:prstGeom>
          <a:ln w="25400">
            <a:solidFill>
              <a:srgbClr val="FF4013"/>
            </a:solidFill>
            <a:headEnd type="triangle"/>
          </a:ln>
        </p:spPr>
        <p:txBody>
          <a:bodyPr lIns="0" tIns="0" rIns="0" bIns="0"/>
          <a:lstStyle/>
          <a:p>
            <a:pPr>
              <a:defRPr sz="1100"/>
            </a:pPr>
          </a:p>
        </p:txBody>
      </p:sp>
      <p:sp>
        <p:nvSpPr>
          <p:cNvPr id="1075" name="Linje"/>
          <p:cNvSpPr/>
          <p:nvPr/>
        </p:nvSpPr>
        <p:spPr>
          <a:xfrm flipH="1">
            <a:off x="4060793" y="6212679"/>
            <a:ext cx="1996901" cy="15975"/>
          </a:xfrm>
          <a:prstGeom prst="line">
            <a:avLst/>
          </a:prstGeom>
          <a:ln w="25400">
            <a:solidFill>
              <a:srgbClr val="5A1C00"/>
            </a:solidFill>
            <a:headEnd type="triangle"/>
          </a:ln>
        </p:spPr>
        <p:txBody>
          <a:bodyPr lIns="0" tIns="0" rIns="0" bIns="0"/>
          <a:lstStyle/>
          <a:p>
            <a:pPr>
              <a:defRPr sz="1100"/>
            </a:pPr>
          </a:p>
        </p:txBody>
      </p:sp>
      <p:pic>
        <p:nvPicPr>
          <p:cNvPr id="1076" name="Greenhouse.tiff" descr="Greenhouse.tiff"/>
          <p:cNvPicPr>
            <a:picLocks noChangeAspect="1"/>
          </p:cNvPicPr>
          <p:nvPr/>
        </p:nvPicPr>
        <p:blipFill>
          <a:blip r:embed="rId3">
            <a:extLst/>
          </a:blip>
          <a:stretch>
            <a:fillRect/>
          </a:stretch>
        </p:blipFill>
        <p:spPr>
          <a:xfrm>
            <a:off x="6106995" y="4424438"/>
            <a:ext cx="2599965" cy="1737304"/>
          </a:xfrm>
          <a:prstGeom prst="rect">
            <a:avLst/>
          </a:prstGeom>
          <a:ln w="3175"/>
        </p:spPr>
      </p:pic>
      <p:sp>
        <p:nvSpPr>
          <p:cNvPr id="1077" name="Linje"/>
          <p:cNvSpPr/>
          <p:nvPr/>
        </p:nvSpPr>
        <p:spPr>
          <a:xfrm flipH="1">
            <a:off x="4060793" y="4155871"/>
            <a:ext cx="1" cy="2092676"/>
          </a:xfrm>
          <a:prstGeom prst="line">
            <a:avLst/>
          </a:prstGeom>
          <a:ln w="25400">
            <a:solidFill>
              <a:srgbClr val="5C0700"/>
            </a:solidFill>
          </a:ln>
        </p:spPr>
        <p:txBody>
          <a:bodyPr lIns="0" tIns="0" rIns="0" bIns="0"/>
          <a:lstStyle/>
          <a:p>
            <a:pPr>
              <a:defRPr sz="1100"/>
            </a:pPr>
          </a:p>
        </p:txBody>
      </p:sp>
      <p:sp>
        <p:nvSpPr>
          <p:cNvPr id="1078" name="Linje"/>
          <p:cNvSpPr/>
          <p:nvPr/>
        </p:nvSpPr>
        <p:spPr>
          <a:xfrm>
            <a:off x="4273286" y="4163551"/>
            <a:ext cx="1" cy="1677391"/>
          </a:xfrm>
          <a:prstGeom prst="line">
            <a:avLst/>
          </a:prstGeom>
          <a:ln w="25400">
            <a:solidFill>
              <a:srgbClr val="7C9647"/>
            </a:solidFill>
          </a:ln>
        </p:spPr>
        <p:txBody>
          <a:bodyPr lIns="0" tIns="0" rIns="0" bIns="0"/>
          <a:lstStyle/>
          <a:p>
            <a:pPr>
              <a:defRPr sz="1100"/>
            </a:pPr>
          </a:p>
        </p:txBody>
      </p:sp>
      <p:sp>
        <p:nvSpPr>
          <p:cNvPr id="1079" name="Linje"/>
          <p:cNvSpPr/>
          <p:nvPr/>
        </p:nvSpPr>
        <p:spPr>
          <a:xfrm flipH="1" flipV="1">
            <a:off x="4839320" y="5424456"/>
            <a:ext cx="1218907" cy="1"/>
          </a:xfrm>
          <a:prstGeom prst="line">
            <a:avLst/>
          </a:prstGeom>
          <a:ln w="25400">
            <a:solidFill>
              <a:srgbClr val="4856D4"/>
            </a:solidFill>
            <a:headEnd type="triangle"/>
          </a:ln>
        </p:spPr>
        <p:txBody>
          <a:bodyPr lIns="0" tIns="0" rIns="0" bIns="0"/>
          <a:lstStyle/>
          <a:p>
            <a:pPr>
              <a:defRPr sz="1100"/>
            </a:pPr>
          </a:p>
        </p:txBody>
      </p:sp>
      <p:sp>
        <p:nvSpPr>
          <p:cNvPr id="1080" name="Linje"/>
          <p:cNvSpPr/>
          <p:nvPr/>
        </p:nvSpPr>
        <p:spPr>
          <a:xfrm>
            <a:off x="5054812" y="4236855"/>
            <a:ext cx="4432" cy="741740"/>
          </a:xfrm>
          <a:prstGeom prst="line">
            <a:avLst/>
          </a:prstGeom>
          <a:ln w="25400">
            <a:solidFill>
              <a:srgbClr val="FF4013"/>
            </a:solidFill>
          </a:ln>
        </p:spPr>
        <p:txBody>
          <a:bodyPr lIns="0" tIns="0" rIns="0" bIns="0"/>
          <a:lstStyle/>
          <a:p>
            <a:pPr>
              <a:defRPr sz="1100"/>
            </a:pPr>
          </a:p>
        </p:txBody>
      </p:sp>
      <p:sp>
        <p:nvSpPr>
          <p:cNvPr id="1081" name="Linje"/>
          <p:cNvSpPr/>
          <p:nvPr/>
        </p:nvSpPr>
        <p:spPr>
          <a:xfrm flipH="1" flipV="1">
            <a:off x="5061599" y="4965381"/>
            <a:ext cx="916219" cy="5226"/>
          </a:xfrm>
          <a:prstGeom prst="line">
            <a:avLst/>
          </a:prstGeom>
          <a:ln w="25400">
            <a:solidFill>
              <a:srgbClr val="FF4013"/>
            </a:solidFill>
            <a:headEnd type="triangle"/>
          </a:ln>
        </p:spPr>
        <p:txBody>
          <a:bodyPr lIns="0" tIns="0" rIns="0" bIns="0"/>
          <a:lstStyle/>
          <a:p>
            <a:pPr>
              <a:defRPr sz="1100"/>
            </a:pPr>
          </a:p>
        </p:txBody>
      </p:sp>
      <p:sp>
        <p:nvSpPr>
          <p:cNvPr id="1082" name="Growth medium"/>
          <p:cNvSpPr txBox="1"/>
          <p:nvPr/>
        </p:nvSpPr>
        <p:spPr>
          <a:xfrm>
            <a:off x="4296427" y="6220666"/>
            <a:ext cx="1694583" cy="323499"/>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Growth medium</a:t>
            </a:r>
          </a:p>
        </p:txBody>
      </p:sp>
      <p:sp>
        <p:nvSpPr>
          <p:cNvPr id="1083" name="Nutrients"/>
          <p:cNvSpPr txBox="1"/>
          <p:nvPr/>
        </p:nvSpPr>
        <p:spPr>
          <a:xfrm>
            <a:off x="4576996" y="5858229"/>
            <a:ext cx="1031768" cy="323499"/>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Nutrients</a:t>
            </a:r>
          </a:p>
        </p:txBody>
      </p:sp>
      <p:sp>
        <p:nvSpPr>
          <p:cNvPr id="1084" name="Heat"/>
          <p:cNvSpPr txBox="1"/>
          <p:nvPr/>
        </p:nvSpPr>
        <p:spPr>
          <a:xfrm>
            <a:off x="5159088" y="4998563"/>
            <a:ext cx="595102" cy="323499"/>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Heat</a:t>
            </a:r>
          </a:p>
        </p:txBody>
      </p:sp>
      <p:sp>
        <p:nvSpPr>
          <p:cNvPr id="1085" name="Linje"/>
          <p:cNvSpPr/>
          <p:nvPr/>
        </p:nvSpPr>
        <p:spPr>
          <a:xfrm>
            <a:off x="4833163" y="4161127"/>
            <a:ext cx="18941" cy="1268267"/>
          </a:xfrm>
          <a:prstGeom prst="line">
            <a:avLst/>
          </a:prstGeom>
          <a:ln w="25400">
            <a:solidFill>
              <a:srgbClr val="1A2293"/>
            </a:solidFill>
          </a:ln>
        </p:spPr>
        <p:txBody>
          <a:bodyPr lIns="0" tIns="0" rIns="0" bIns="0"/>
          <a:lstStyle/>
          <a:p>
            <a:pPr>
              <a:defRPr sz="1100"/>
            </a:pPr>
          </a:p>
        </p:txBody>
      </p:sp>
      <p:sp>
        <p:nvSpPr>
          <p:cNvPr id="1086" name="Linje"/>
          <p:cNvSpPr/>
          <p:nvPr/>
        </p:nvSpPr>
        <p:spPr>
          <a:xfrm flipH="1">
            <a:off x="4255314" y="5865885"/>
            <a:ext cx="1776810" cy="1"/>
          </a:xfrm>
          <a:prstGeom prst="line">
            <a:avLst/>
          </a:prstGeom>
          <a:ln w="25400">
            <a:solidFill>
              <a:srgbClr val="7C9647"/>
            </a:solidFill>
            <a:headEnd type="triangle"/>
          </a:ln>
        </p:spPr>
        <p:txBody>
          <a:bodyPr lIns="0" tIns="0" rIns="0" bIns="0"/>
          <a:lstStyle/>
          <a:p>
            <a:pPr>
              <a:defRPr sz="1100"/>
            </a:pPr>
          </a:p>
        </p:txBody>
      </p:sp>
      <p:sp>
        <p:nvSpPr>
          <p:cNvPr id="1087" name="CO2"/>
          <p:cNvSpPr txBox="1"/>
          <p:nvPr/>
        </p:nvSpPr>
        <p:spPr>
          <a:xfrm>
            <a:off x="4943348" y="5435884"/>
            <a:ext cx="552793" cy="323499"/>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CO2</a:t>
            </a:r>
          </a:p>
        </p:txBody>
      </p:sp>
      <p:sp>
        <p:nvSpPr>
          <p:cNvPr id="1088" name="CHP - combined heat…"/>
          <p:cNvSpPr txBox="1"/>
          <p:nvPr/>
        </p:nvSpPr>
        <p:spPr>
          <a:xfrm>
            <a:off x="5578437" y="1116589"/>
            <a:ext cx="2515438" cy="62303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p>
            <a:pPr marL="40639" marR="40639" defTabSz="914400">
              <a:buClr>
                <a:srgbClr val="000000"/>
              </a:buClr>
              <a:buFont typeface="Verdana"/>
              <a:defRPr sz="1600">
                <a:uFill>
                  <a:solidFill>
                    <a:srgbClr val="000000"/>
                  </a:solidFill>
                </a:uFill>
                <a:latin typeface="Verdana"/>
                <a:ea typeface="Verdana"/>
                <a:cs typeface="Verdana"/>
                <a:sym typeface="Verdana"/>
              </a:defRPr>
            </a:pPr>
            <a:r>
              <a:t>CHP - combined heat </a:t>
            </a:r>
          </a:p>
          <a:p>
            <a:pPr marL="40639" marR="40639" defTabSz="914400">
              <a:buClr>
                <a:srgbClr val="000000"/>
              </a:buClr>
              <a:buFont typeface="Verdana"/>
              <a:defRPr sz="1600">
                <a:uFill>
                  <a:solidFill>
                    <a:srgbClr val="000000"/>
                  </a:solidFill>
                </a:uFill>
                <a:latin typeface="Verdana"/>
                <a:ea typeface="Verdana"/>
                <a:cs typeface="Verdana"/>
                <a:sym typeface="Verdana"/>
              </a:defRPr>
            </a:pPr>
            <a:r>
              <a:t>and power</a:t>
            </a:r>
          </a:p>
        </p:txBody>
      </p:sp>
      <p:pic>
        <p:nvPicPr>
          <p:cNvPr id="1089" name="Skjermbilde 2017-03-22 kl. 11.29.33.jpg" descr="Skjermbilde 2017-03-22 kl. 11.29.33.jpg"/>
          <p:cNvPicPr>
            <a:picLocks noChangeAspect="1"/>
          </p:cNvPicPr>
          <p:nvPr/>
        </p:nvPicPr>
        <p:blipFill>
          <a:blip r:embed="rId4">
            <a:extLst/>
          </a:blip>
          <a:stretch>
            <a:fillRect/>
          </a:stretch>
        </p:blipFill>
        <p:spPr>
          <a:xfrm>
            <a:off x="4643888" y="3193058"/>
            <a:ext cx="1305973" cy="970494"/>
          </a:xfrm>
          <a:prstGeom prst="rect">
            <a:avLst/>
          </a:prstGeom>
          <a:ln w="3175"/>
        </p:spPr>
      </p:pic>
      <p:sp>
        <p:nvSpPr>
          <p:cNvPr id="1090" name="Linje"/>
          <p:cNvSpPr/>
          <p:nvPr/>
        </p:nvSpPr>
        <p:spPr>
          <a:xfrm>
            <a:off x="5746177" y="4207791"/>
            <a:ext cx="5851" cy="389256"/>
          </a:xfrm>
          <a:prstGeom prst="line">
            <a:avLst/>
          </a:prstGeom>
          <a:ln w="25400">
            <a:solidFill>
              <a:srgbClr val="D357FE"/>
            </a:solidFill>
          </a:ln>
        </p:spPr>
        <p:txBody>
          <a:bodyPr lIns="0" tIns="0" rIns="0" bIns="0"/>
          <a:lstStyle/>
          <a:p>
            <a:pPr>
              <a:defRPr sz="1100"/>
            </a:pPr>
          </a:p>
        </p:txBody>
      </p:sp>
      <p:sp>
        <p:nvSpPr>
          <p:cNvPr id="1091" name="Linje"/>
          <p:cNvSpPr/>
          <p:nvPr/>
        </p:nvSpPr>
        <p:spPr>
          <a:xfrm flipH="1">
            <a:off x="5768689" y="4572458"/>
            <a:ext cx="210768" cy="1656"/>
          </a:xfrm>
          <a:prstGeom prst="line">
            <a:avLst/>
          </a:prstGeom>
          <a:ln w="25400">
            <a:solidFill>
              <a:srgbClr val="BE38F3"/>
            </a:solidFill>
            <a:headEnd type="triangle"/>
          </a:ln>
        </p:spPr>
        <p:txBody>
          <a:bodyPr lIns="0" tIns="0" rIns="0" bIns="0"/>
          <a:lstStyle/>
          <a:p>
            <a:pPr>
              <a:defRPr sz="1100"/>
            </a:pPr>
          </a:p>
        </p:txBody>
      </p:sp>
      <p:sp>
        <p:nvSpPr>
          <p:cNvPr id="1092" name="El."/>
          <p:cNvSpPr txBox="1"/>
          <p:nvPr/>
        </p:nvSpPr>
        <p:spPr>
          <a:xfrm>
            <a:off x="5314846" y="4243735"/>
            <a:ext cx="389734" cy="323498"/>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El.</a:t>
            </a:r>
          </a:p>
        </p:txBody>
      </p:sp>
      <p:sp>
        <p:nvSpPr>
          <p:cNvPr id="1093" name="Avrundet rektangel"/>
          <p:cNvSpPr/>
          <p:nvPr/>
        </p:nvSpPr>
        <p:spPr>
          <a:xfrm>
            <a:off x="4821315" y="2728087"/>
            <a:ext cx="2204579" cy="1473714"/>
          </a:xfrm>
          <a:prstGeom prst="roundRect">
            <a:avLst>
              <a:gd name="adj" fmla="val 12195"/>
            </a:avLst>
          </a:prstGeom>
          <a:ln w="25400">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094" name="Rektangel"/>
          <p:cNvSpPr/>
          <p:nvPr/>
        </p:nvSpPr>
        <p:spPr>
          <a:xfrm>
            <a:off x="426435" y="4794879"/>
            <a:ext cx="1665415" cy="922569"/>
          </a:xfrm>
          <a:prstGeom prst="rect">
            <a:avLst/>
          </a:prstGeom>
          <a:solidFill>
            <a:srgbClr val="C0C0C0"/>
          </a:solidFill>
          <a:ln w="3175">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095" name="OHW"/>
          <p:cNvSpPr txBox="1"/>
          <p:nvPr/>
        </p:nvSpPr>
        <p:spPr>
          <a:xfrm>
            <a:off x="594174" y="4878749"/>
            <a:ext cx="754830" cy="304801"/>
          </a:xfrm>
          <a:prstGeom prst="rect">
            <a:avLst/>
          </a:prstGeom>
          <a:solidFill>
            <a:srgbClr val="FFD877"/>
          </a:solidFill>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defRPr>
                <a:uFill>
                  <a:solidFill>
                    <a:srgbClr val="000000"/>
                  </a:solidFill>
                </a:uFill>
                <a:latin typeface="Verdana"/>
                <a:ea typeface="Verdana"/>
                <a:cs typeface="Verdana"/>
                <a:sym typeface="Verdana"/>
              </a:defRPr>
            </a:lvl1pPr>
          </a:lstStyle>
          <a:p>
            <a:pPr/>
            <a:r>
              <a:t>OHW</a:t>
            </a:r>
          </a:p>
        </p:txBody>
      </p:sp>
      <p:sp>
        <p:nvSpPr>
          <p:cNvPr id="1096" name="Avrundet rektangel"/>
          <p:cNvSpPr/>
          <p:nvPr/>
        </p:nvSpPr>
        <p:spPr>
          <a:xfrm>
            <a:off x="1444854" y="5190266"/>
            <a:ext cx="587089" cy="515201"/>
          </a:xfrm>
          <a:prstGeom prst="roundRect">
            <a:avLst>
              <a:gd name="adj" fmla="val 34884"/>
            </a:avLst>
          </a:prstGeom>
          <a:solidFill>
            <a:srgbClr val="FFA900"/>
          </a:solidFill>
          <a:ln w="3175">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097" name="Rektangel"/>
          <p:cNvSpPr/>
          <p:nvPr/>
        </p:nvSpPr>
        <p:spPr>
          <a:xfrm>
            <a:off x="2079868" y="2470487"/>
            <a:ext cx="1689379" cy="587090"/>
          </a:xfrm>
          <a:prstGeom prst="rect">
            <a:avLst/>
          </a:prstGeom>
          <a:solidFill>
            <a:srgbClr val="FFFFFF"/>
          </a:solidFill>
          <a:ln w="3175"/>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098" name="BW"/>
          <p:cNvSpPr txBox="1"/>
          <p:nvPr/>
        </p:nvSpPr>
        <p:spPr>
          <a:xfrm>
            <a:off x="1492779" y="5274135"/>
            <a:ext cx="658978" cy="359443"/>
          </a:xfrm>
          <a:prstGeom prst="rect">
            <a:avLst/>
          </a:prstGeom>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defRPr sz="1600">
                <a:uFill>
                  <a:solidFill>
                    <a:srgbClr val="000000"/>
                  </a:solidFill>
                </a:uFill>
                <a:latin typeface="Verdana"/>
                <a:ea typeface="Verdana"/>
                <a:cs typeface="Verdana"/>
                <a:sym typeface="Verdana"/>
              </a:defRPr>
            </a:lvl1pPr>
          </a:lstStyle>
          <a:p>
            <a:pPr/>
            <a:r>
              <a:t>BW</a:t>
            </a:r>
          </a:p>
        </p:txBody>
      </p:sp>
      <p:sp>
        <p:nvSpPr>
          <p:cNvPr id="1099" name="Linje"/>
          <p:cNvSpPr/>
          <p:nvPr/>
        </p:nvSpPr>
        <p:spPr>
          <a:xfrm flipH="1" flipV="1">
            <a:off x="1032556" y="5253355"/>
            <a:ext cx="362688" cy="150080"/>
          </a:xfrm>
          <a:prstGeom prst="line">
            <a:avLst/>
          </a:prstGeom>
          <a:ln w="50800">
            <a:solidFill>
              <a:srgbClr val="000000"/>
            </a:solidFill>
            <a:headEnd type="stealth"/>
          </a:ln>
        </p:spPr>
        <p:txBody>
          <a:bodyPr lIns="0" tIns="0" rIns="0" bIns="0"/>
          <a:lstStyle/>
          <a:p>
            <a:pPr>
              <a:defRPr sz="1100"/>
            </a:pPr>
          </a:p>
        </p:txBody>
      </p:sp>
      <p:sp>
        <p:nvSpPr>
          <p:cNvPr id="1100" name="Rektangel"/>
          <p:cNvSpPr/>
          <p:nvPr/>
        </p:nvSpPr>
        <p:spPr>
          <a:xfrm>
            <a:off x="2066634" y="3137511"/>
            <a:ext cx="1850085" cy="1088179"/>
          </a:xfrm>
          <a:prstGeom prst="rect">
            <a:avLst/>
          </a:prstGeom>
          <a:solidFill>
            <a:srgbClr val="FFFFFF"/>
          </a:solidFill>
          <a:ln w="12700">
            <a:miter lim="400000"/>
          </a:ln>
        </p:spPr>
        <p:txBody>
          <a:bodyPr lIns="43133" tIns="43133" rIns="43133" bIns="43133"/>
          <a:lstStyle/>
          <a:p>
            <a:pPr defTabSz="914400">
              <a:defRPr sz="2200">
                <a:latin typeface="Tahoma"/>
                <a:ea typeface="Tahoma"/>
                <a:cs typeface="Tahoma"/>
                <a:sym typeface="Tahoma"/>
              </a:defRPr>
            </a:pPr>
          </a:p>
        </p:txBody>
      </p:sp>
      <p:sp>
        <p:nvSpPr>
          <p:cNvPr id="1101" name="Linje"/>
          <p:cNvSpPr/>
          <p:nvPr/>
        </p:nvSpPr>
        <p:spPr>
          <a:xfrm flipH="1">
            <a:off x="2012424" y="3937339"/>
            <a:ext cx="1904296" cy="1316017"/>
          </a:xfrm>
          <a:prstGeom prst="line">
            <a:avLst/>
          </a:prstGeom>
          <a:ln w="50800">
            <a:solidFill>
              <a:srgbClr val="000000"/>
            </a:solidFill>
            <a:headEnd type="stealth"/>
          </a:ln>
        </p:spPr>
        <p:txBody>
          <a:bodyPr lIns="0" tIns="0" rIns="0" bIns="0"/>
          <a:lstStyle/>
          <a:p>
            <a:pPr>
              <a:defRPr sz="1100"/>
            </a:pPr>
          </a:p>
        </p:txBody>
      </p:sp>
      <p:sp>
        <p:nvSpPr>
          <p:cNvPr id="1102" name="January 11, 11"/>
          <p:cNvSpPr txBox="1"/>
          <p:nvPr/>
        </p:nvSpPr>
        <p:spPr>
          <a:xfrm>
            <a:off x="7447536" y="6304536"/>
            <a:ext cx="718885"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914400">
              <a:buClr>
                <a:srgbClr val="000000"/>
              </a:buClr>
              <a:buFont typeface="Verdana"/>
              <a:defRPr sz="800">
                <a:uFill>
                  <a:solidFill>
                    <a:srgbClr val="000000"/>
                  </a:solidFill>
                </a:uFill>
                <a:latin typeface="Verdana"/>
                <a:ea typeface="Verdana"/>
                <a:cs typeface="Verdana"/>
                <a:sym typeface="Verdana"/>
              </a:defRPr>
            </a:lvl1pPr>
          </a:lstStyle>
          <a:p>
            <a:pPr/>
            <a:r>
              <a:t>January 11, 11</a:t>
            </a:r>
          </a:p>
        </p:txBody>
      </p:sp>
      <p:sp>
        <p:nvSpPr>
          <p:cNvPr id="1103" name="Source separating system - circular economy"/>
          <p:cNvSpPr/>
          <p:nvPr/>
        </p:nvSpPr>
        <p:spPr>
          <a:xfrm>
            <a:off x="1165784" y="231893"/>
            <a:ext cx="7353698" cy="48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Times"/>
              <a:defRPr sz="3200">
                <a:uFill>
                  <a:solidFill>
                    <a:srgbClr val="000000"/>
                  </a:solidFill>
                </a:uFill>
                <a:latin typeface="Times"/>
                <a:ea typeface="Times"/>
                <a:cs typeface="Times"/>
                <a:sym typeface="Times"/>
              </a:defRPr>
            </a:lvl1pPr>
          </a:lstStyle>
          <a:p>
            <a:pPr/>
            <a:r>
              <a:t>Source separating system - circular economy</a:t>
            </a:r>
          </a:p>
        </p:txBody>
      </p:sp>
      <p:sp>
        <p:nvSpPr>
          <p:cNvPr id="1104" name="SiEUGreen Horizon 2020"/>
          <p:cNvSpPr txBox="1"/>
          <p:nvPr/>
        </p:nvSpPr>
        <p:spPr>
          <a:xfrm>
            <a:off x="1152579" y="-23302"/>
            <a:ext cx="12178596" cy="876301"/>
          </a:xfrm>
          <a:prstGeom prst="rect">
            <a:avLst/>
          </a:prstGeom>
          <a:ln w="12700">
            <a:miter lim="400000"/>
          </a:ln>
          <a:extLst>
            <a:ext uri="{C572A759-6A51-4108-AA02-DFA0A04FC94B}">
              <ma14:wrappingTextBoxFlag xmlns:ma14="http://schemas.microsoft.com/office/mac/drawingml/2011/main" val="1"/>
            </a:ext>
          </a:extLst>
        </p:spPr>
        <p:txBody>
          <a:bodyPr lIns="79210" tIns="79210" rIns="79210" bIns="79210">
            <a:spAutoFit/>
          </a:bodyPr>
          <a:lstStyle/>
          <a:p>
            <a:pPr marR="712893" defTabSz="712893">
              <a:lnSpc>
                <a:spcPts val="4000"/>
              </a:lnSpc>
              <a:defRPr b="1" sz="2000">
                <a:solidFill>
                  <a:srgbClr val="0061FF"/>
                </a:solidFill>
                <a:latin typeface="Times New Roman"/>
                <a:ea typeface="Times New Roman"/>
                <a:cs typeface="Times New Roman"/>
                <a:sym typeface="Times New Roman"/>
              </a:defRPr>
            </a:pPr>
            <a:r>
              <a:t>SiEUG</a:t>
            </a:r>
            <a:r>
              <a:rPr>
                <a:solidFill>
                  <a:srgbClr val="669C35"/>
                </a:solidFill>
              </a:rPr>
              <a:t>reen</a:t>
            </a:r>
            <a:r>
              <a:t> Horizon 2020</a:t>
            </a:r>
            <a:endParaRPr>
              <a:solidFill>
                <a:srgbClr val="000000"/>
              </a:solidFill>
            </a:endParaR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6" name="Lysbildenummer"/>
          <p:cNvSpPr txBox="1"/>
          <p:nvPr>
            <p:ph type="sldNum" sz="quarter" idx="2"/>
          </p:nvPr>
        </p:nvSpPr>
        <p:spPr>
          <a:xfrm>
            <a:off x="903035" y="6304536"/>
            <a:ext cx="149090" cy="1317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07" name="Kildesep prinsipp"/>
          <p:cNvSpPr txBox="1"/>
          <p:nvPr>
            <p:ph type="title"/>
          </p:nvPr>
        </p:nvSpPr>
        <p:spPr>
          <a:prstGeom prst="rect">
            <a:avLst/>
          </a:prstGeom>
        </p:spPr>
        <p:txBody>
          <a:bodyPr/>
          <a:lstStyle/>
          <a:p>
            <a:pPr/>
            <a:r>
              <a:t>Kildesep prinsipp</a:t>
            </a:r>
          </a:p>
        </p:txBody>
      </p:sp>
      <p:sp>
        <p:nvSpPr>
          <p:cNvPr id="1108" name="Brødtekst"/>
          <p:cNvSpPr txBox="1"/>
          <p:nvPr>
            <p:ph type="body" idx="1"/>
          </p:nvPr>
        </p:nvSpPr>
        <p:spPr>
          <a:prstGeom prst="rect">
            <a:avLst/>
          </a:prstGeom>
        </p:spPr>
        <p:txBody>
          <a:bodyPr/>
          <a:lstStyle/>
          <a:p>
            <a:pPr>
              <a:buClr>
                <a:srgbClr val="000000"/>
              </a:buClr>
              <a:buFont typeface="Arial"/>
            </a:pPr>
          </a:p>
        </p:txBody>
      </p:sp>
      <p:pic>
        <p:nvPicPr>
          <p:cNvPr id="1109" name="image.jpg" descr="image.jpg"/>
          <p:cNvPicPr>
            <a:picLocks noChangeAspect="0"/>
          </p:cNvPicPr>
          <p:nvPr/>
        </p:nvPicPr>
        <p:blipFill>
          <a:blip r:embed="rId2">
            <a:extLst/>
          </a:blip>
          <a:stretch>
            <a:fillRect/>
          </a:stretch>
        </p:blipFill>
        <p:spPr>
          <a:xfrm>
            <a:off x="186807" y="685259"/>
            <a:ext cx="8626610" cy="5954757"/>
          </a:xfrm>
          <a:prstGeom prst="rect">
            <a:avLst/>
          </a:prstGeom>
          <a:ln w="12700">
            <a:miter lim="400000"/>
          </a:ln>
        </p:spPr>
      </p:pic>
      <p:grpSp>
        <p:nvGrpSpPr>
          <p:cNvPr id="1112" name="Grupper"/>
          <p:cNvGrpSpPr/>
          <p:nvPr/>
        </p:nvGrpSpPr>
        <p:grpSpPr>
          <a:xfrm>
            <a:off x="2043924" y="4231754"/>
            <a:ext cx="6122497" cy="1940988"/>
            <a:chOff x="0" y="0"/>
            <a:chExt cx="6122496" cy="1940986"/>
          </a:xfrm>
        </p:grpSpPr>
        <p:sp>
          <p:nvSpPr>
            <p:cNvPr id="1110" name="Rektangel"/>
            <p:cNvSpPr/>
            <p:nvPr/>
          </p:nvSpPr>
          <p:spPr>
            <a:xfrm>
              <a:off x="0" y="0"/>
              <a:ext cx="6122497" cy="1940987"/>
            </a:xfrm>
            <a:prstGeom prst="rect">
              <a:avLst/>
            </a:prstGeom>
            <a:solidFill>
              <a:srgbClr val="FFFDA9"/>
            </a:solidFill>
            <a:ln w="3175" cap="flat">
              <a:noFill/>
              <a:miter lim="400000"/>
            </a:ln>
            <a:effectLst/>
          </p:spPr>
          <p:txBody>
            <a:bodyPr wrap="square" lIns="47925" tIns="47925" rIns="47925" bIns="47925" numCol="1" anchor="ctr">
              <a:noAutofit/>
            </a:bodyPr>
            <a:lstStyle/>
            <a:p>
              <a:pPr marL="40639" marR="40639" defTabSz="914400">
                <a:defRPr sz="1400">
                  <a:uFill>
                    <a:solidFill>
                      <a:srgbClr val="000000"/>
                    </a:solidFill>
                  </a:uFill>
                  <a:latin typeface="Verdana"/>
                  <a:ea typeface="Verdana"/>
                  <a:cs typeface="Verdana"/>
                  <a:sym typeface="Verdana"/>
                </a:defRPr>
              </a:pPr>
            </a:p>
          </p:txBody>
        </p:sp>
        <p:sp>
          <p:nvSpPr>
            <p:cNvPr id="1111" name="Rektangel"/>
            <p:cNvSpPr txBox="1"/>
            <p:nvPr/>
          </p:nvSpPr>
          <p:spPr>
            <a:xfrm>
              <a:off x="0" y="0"/>
              <a:ext cx="6122497" cy="19409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925" tIns="47925" rIns="47925" bIns="47925" numCol="1" anchor="ctr">
              <a:noAutofit/>
            </a:bodyPr>
            <a:lstStyle>
              <a:lvl1pPr marL="40639" marR="40639" defTabSz="914400">
                <a:buClr>
                  <a:srgbClr val="000000"/>
                </a:buClr>
                <a:buFont typeface="Times"/>
                <a:defRPr sz="2200">
                  <a:uFill>
                    <a:solidFill>
                      <a:srgbClr val="000000"/>
                    </a:solidFill>
                  </a:uFill>
                  <a:latin typeface="Times"/>
                  <a:ea typeface="Times"/>
                  <a:cs typeface="Times"/>
                  <a:sym typeface="Times"/>
                </a:defRPr>
              </a:lvl1pPr>
            </a:lstStyle>
            <a:p>
              <a:pPr/>
              <a:r>
                <a:t> </a:t>
              </a:r>
            </a:p>
          </p:txBody>
        </p:sp>
      </p:grpSp>
      <p:grpSp>
        <p:nvGrpSpPr>
          <p:cNvPr id="1115" name="Grupper"/>
          <p:cNvGrpSpPr/>
          <p:nvPr/>
        </p:nvGrpSpPr>
        <p:grpSpPr>
          <a:xfrm>
            <a:off x="258695" y="5945094"/>
            <a:ext cx="8626610" cy="718885"/>
            <a:chOff x="0" y="0"/>
            <a:chExt cx="8626609" cy="718884"/>
          </a:xfrm>
        </p:grpSpPr>
        <p:sp>
          <p:nvSpPr>
            <p:cNvPr id="1113" name="Rektangel"/>
            <p:cNvSpPr/>
            <p:nvPr/>
          </p:nvSpPr>
          <p:spPr>
            <a:xfrm>
              <a:off x="0" y="0"/>
              <a:ext cx="8626610" cy="718885"/>
            </a:xfrm>
            <a:prstGeom prst="rect">
              <a:avLst/>
            </a:prstGeom>
            <a:solidFill>
              <a:srgbClr val="FFFDA9"/>
            </a:solidFill>
            <a:ln w="3175" cap="flat">
              <a:noFill/>
              <a:miter lim="400000"/>
            </a:ln>
            <a:effectLst/>
          </p:spPr>
          <p:txBody>
            <a:bodyPr wrap="square" lIns="47925" tIns="47925" rIns="47925" bIns="47925" numCol="1" anchor="ctr">
              <a:noAutofit/>
            </a:bodyPr>
            <a:lstStyle/>
            <a:p>
              <a:pPr marL="40639" marR="40639" defTabSz="914400">
                <a:defRPr sz="1400">
                  <a:uFill>
                    <a:solidFill>
                      <a:srgbClr val="000000"/>
                    </a:solidFill>
                  </a:uFill>
                  <a:latin typeface="Verdana"/>
                  <a:ea typeface="Verdana"/>
                  <a:cs typeface="Verdana"/>
                  <a:sym typeface="Verdana"/>
                </a:defRPr>
              </a:pPr>
            </a:p>
          </p:txBody>
        </p:sp>
        <p:sp>
          <p:nvSpPr>
            <p:cNvPr id="1114" name="Tekst"/>
            <p:cNvSpPr txBox="1"/>
            <p:nvPr/>
          </p:nvSpPr>
          <p:spPr>
            <a:xfrm>
              <a:off x="4203783" y="133716"/>
              <a:ext cx="219043" cy="451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925" tIns="47925" rIns="47925" bIns="47925" numCol="1" anchor="ctr">
              <a:spAutoFit/>
            </a:bodyPr>
            <a:lstStyle>
              <a:lvl1pPr marL="40639" marR="40639" algn="ctr" defTabSz="914400">
                <a:buClr>
                  <a:srgbClr val="000000"/>
                </a:buClr>
                <a:buFont typeface="Times"/>
                <a:defRPr sz="2200">
                  <a:uFill>
                    <a:solidFill>
                      <a:srgbClr val="000000"/>
                    </a:solidFill>
                  </a:uFill>
                  <a:latin typeface="Times"/>
                  <a:ea typeface="Times"/>
                  <a:cs typeface="Times"/>
                  <a:sym typeface="Times"/>
                </a:defRPr>
              </a:lvl1pPr>
            </a:lstStyle>
            <a:p>
              <a:pPr/>
              <a:r>
                <a:t> </a:t>
              </a:r>
            </a:p>
          </p:txBody>
        </p:sp>
      </p:grpSp>
      <p:sp>
        <p:nvSpPr>
          <p:cNvPr id="1116" name="Tekst"/>
          <p:cNvSpPr txBox="1"/>
          <p:nvPr/>
        </p:nvSpPr>
        <p:spPr>
          <a:xfrm>
            <a:off x="2268575" y="4159865"/>
            <a:ext cx="1569565" cy="451452"/>
          </a:xfrm>
          <a:prstGeom prst="rect">
            <a:avLst/>
          </a:prstGeom>
          <a:solidFill>
            <a:srgbClr val="FFFDA9"/>
          </a:solidFill>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buClr>
                <a:srgbClr val="000000"/>
              </a:buClr>
              <a:buFont typeface="Times"/>
              <a:defRPr sz="2200">
                <a:uFill>
                  <a:solidFill>
                    <a:srgbClr val="000000"/>
                  </a:solidFill>
                </a:uFill>
                <a:latin typeface="Times"/>
                <a:ea typeface="Times"/>
                <a:cs typeface="Times"/>
                <a:sym typeface="Times"/>
              </a:defRPr>
            </a:lvl1pPr>
          </a:lstStyle>
          <a:p>
            <a:pPr/>
            <a:r>
              <a:t> </a:t>
            </a:r>
          </a:p>
        </p:txBody>
      </p:sp>
      <p:sp>
        <p:nvSpPr>
          <p:cNvPr id="1117" name="Linje"/>
          <p:cNvSpPr/>
          <p:nvPr/>
        </p:nvSpPr>
        <p:spPr>
          <a:xfrm>
            <a:off x="5218995" y="4147884"/>
            <a:ext cx="1499" cy="862661"/>
          </a:xfrm>
          <a:prstGeom prst="line">
            <a:avLst/>
          </a:prstGeom>
          <a:ln w="12700">
            <a:solidFill>
              <a:srgbClr val="000000"/>
            </a:solidFill>
            <a:custDash>
              <a:ds d="100000" sp="200000"/>
            </a:custDash>
          </a:ln>
        </p:spPr>
        <p:txBody>
          <a:bodyPr lIns="0" tIns="0" rIns="0" bIns="0"/>
          <a:lstStyle/>
          <a:p>
            <a:pPr>
              <a:defRPr sz="1100"/>
            </a:pPr>
          </a:p>
        </p:txBody>
      </p:sp>
      <p:grpSp>
        <p:nvGrpSpPr>
          <p:cNvPr id="1120" name="Grupper"/>
          <p:cNvGrpSpPr/>
          <p:nvPr/>
        </p:nvGrpSpPr>
        <p:grpSpPr>
          <a:xfrm>
            <a:off x="5183051" y="2853892"/>
            <a:ext cx="3702254" cy="1365881"/>
            <a:chOff x="0" y="0"/>
            <a:chExt cx="3702252" cy="1365879"/>
          </a:xfrm>
        </p:grpSpPr>
        <p:sp>
          <p:nvSpPr>
            <p:cNvPr id="1118" name="Rektangel"/>
            <p:cNvSpPr/>
            <p:nvPr/>
          </p:nvSpPr>
          <p:spPr>
            <a:xfrm>
              <a:off x="0" y="0"/>
              <a:ext cx="3702253" cy="1365880"/>
            </a:xfrm>
            <a:prstGeom prst="rect">
              <a:avLst/>
            </a:prstGeom>
            <a:solidFill>
              <a:srgbClr val="FFFFFF"/>
            </a:solidFill>
            <a:ln w="3175" cap="flat">
              <a:noFill/>
              <a:round/>
            </a:ln>
            <a:effectLst/>
          </p:spPr>
          <p:txBody>
            <a:bodyPr wrap="square" lIns="47925" tIns="47925" rIns="47925" bIns="47925" numCol="1" anchor="ctr">
              <a:noAutofit/>
            </a:bodyPr>
            <a:lstStyle/>
            <a:p>
              <a:pPr marL="40639" marR="40639" defTabSz="914400">
                <a:defRPr sz="1400">
                  <a:uFill>
                    <a:solidFill>
                      <a:srgbClr val="000000"/>
                    </a:solidFill>
                  </a:uFill>
                  <a:latin typeface="Verdana"/>
                  <a:ea typeface="Verdana"/>
                  <a:cs typeface="Verdana"/>
                  <a:sym typeface="Verdana"/>
                </a:defRPr>
              </a:pPr>
            </a:p>
          </p:txBody>
        </p:sp>
        <p:sp>
          <p:nvSpPr>
            <p:cNvPr id="1119" name="Rektangel"/>
            <p:cNvSpPr txBox="1"/>
            <p:nvPr/>
          </p:nvSpPr>
          <p:spPr>
            <a:xfrm>
              <a:off x="0" y="0"/>
              <a:ext cx="3702253" cy="1365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925" tIns="47925" rIns="47925" bIns="47925" numCol="1" anchor="t">
              <a:noAutofit/>
            </a:bodyPr>
            <a:lstStyle>
              <a:lvl1pPr marL="40639" marR="40639" defTabSz="914400">
                <a:buClr>
                  <a:srgbClr val="000000"/>
                </a:buClr>
                <a:buFont typeface="Verdana"/>
                <a:defRPr sz="1400">
                  <a:uFill>
                    <a:solidFill>
                      <a:srgbClr val="000000"/>
                    </a:solidFill>
                  </a:uFill>
                  <a:latin typeface="Verdana"/>
                  <a:ea typeface="Verdana"/>
                  <a:cs typeface="Verdana"/>
                  <a:sym typeface="Verdana"/>
                </a:defRPr>
              </a:lvl1pPr>
            </a:lstStyle>
            <a:p>
              <a:pPr/>
              <a:r>
                <a:t> </a:t>
              </a:r>
            </a:p>
          </p:txBody>
        </p:sp>
      </p:grpSp>
      <p:sp>
        <p:nvSpPr>
          <p:cNvPr id="1121" name="Thermophilic anaerobic…"/>
          <p:cNvSpPr txBox="1"/>
          <p:nvPr/>
        </p:nvSpPr>
        <p:spPr>
          <a:xfrm>
            <a:off x="2127794" y="1116589"/>
            <a:ext cx="2741949" cy="62303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p>
            <a:pPr marL="40639" marR="40639" defTabSz="914400">
              <a:buClr>
                <a:srgbClr val="000000"/>
              </a:buClr>
              <a:buFont typeface="Verdana"/>
              <a:defRPr sz="1600">
                <a:uFill>
                  <a:solidFill>
                    <a:srgbClr val="000000"/>
                  </a:solidFill>
                </a:uFill>
                <a:latin typeface="Verdana"/>
                <a:ea typeface="Verdana"/>
                <a:cs typeface="Verdana"/>
                <a:sym typeface="Verdana"/>
              </a:defRPr>
            </a:pPr>
            <a:r>
              <a:t>Thermophilic anaerobic </a:t>
            </a:r>
          </a:p>
          <a:p>
            <a:pPr marL="40639" marR="40639" defTabSz="914400">
              <a:buClr>
                <a:srgbClr val="000000"/>
              </a:buClr>
              <a:buFont typeface="Verdana"/>
              <a:defRPr sz="1600">
                <a:uFill>
                  <a:solidFill>
                    <a:srgbClr val="000000"/>
                  </a:solidFill>
                </a:uFill>
                <a:latin typeface="Verdana"/>
                <a:ea typeface="Verdana"/>
                <a:cs typeface="Verdana"/>
                <a:sym typeface="Verdana"/>
              </a:defRPr>
            </a:pPr>
            <a:r>
              <a:t>treatment - BIOGAS</a:t>
            </a:r>
          </a:p>
        </p:txBody>
      </p:sp>
      <p:sp>
        <p:nvSpPr>
          <p:cNvPr id="1122" name="Linje"/>
          <p:cNvSpPr/>
          <p:nvPr/>
        </p:nvSpPr>
        <p:spPr>
          <a:xfrm>
            <a:off x="3697357" y="1691696"/>
            <a:ext cx="478793" cy="1713573"/>
          </a:xfrm>
          <a:prstGeom prst="line">
            <a:avLst/>
          </a:prstGeom>
          <a:ln w="25400">
            <a:solidFill>
              <a:srgbClr val="FF2600"/>
            </a:solidFill>
            <a:tailEnd type="triangle"/>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123" name="Linje"/>
          <p:cNvSpPr/>
          <p:nvPr/>
        </p:nvSpPr>
        <p:spPr>
          <a:xfrm flipV="1">
            <a:off x="5292288" y="1790262"/>
            <a:ext cx="758901" cy="1385350"/>
          </a:xfrm>
          <a:prstGeom prst="line">
            <a:avLst/>
          </a:prstGeom>
          <a:ln w="25400">
            <a:solidFill>
              <a:srgbClr val="FF4013"/>
            </a:solidFill>
            <a:headEnd type="triangle"/>
          </a:ln>
        </p:spPr>
        <p:txBody>
          <a:bodyPr lIns="0" tIns="0" rIns="0" bIns="0"/>
          <a:lstStyle/>
          <a:p>
            <a:pPr>
              <a:defRPr sz="1100"/>
            </a:pPr>
          </a:p>
        </p:txBody>
      </p:sp>
      <p:sp>
        <p:nvSpPr>
          <p:cNvPr id="1124" name="Linje"/>
          <p:cNvSpPr/>
          <p:nvPr/>
        </p:nvSpPr>
        <p:spPr>
          <a:xfrm flipH="1">
            <a:off x="4060793" y="6212679"/>
            <a:ext cx="1996901" cy="15975"/>
          </a:xfrm>
          <a:prstGeom prst="line">
            <a:avLst/>
          </a:prstGeom>
          <a:ln w="25400">
            <a:solidFill>
              <a:srgbClr val="5A1C00"/>
            </a:solidFill>
            <a:headEnd type="triangle"/>
          </a:ln>
        </p:spPr>
        <p:txBody>
          <a:bodyPr lIns="0" tIns="0" rIns="0" bIns="0"/>
          <a:lstStyle/>
          <a:p>
            <a:pPr>
              <a:defRPr sz="1100"/>
            </a:pPr>
          </a:p>
        </p:txBody>
      </p:sp>
      <p:pic>
        <p:nvPicPr>
          <p:cNvPr id="1125" name="Greenhouse.tiff" descr="Greenhouse.tiff"/>
          <p:cNvPicPr>
            <a:picLocks noChangeAspect="1"/>
          </p:cNvPicPr>
          <p:nvPr/>
        </p:nvPicPr>
        <p:blipFill>
          <a:blip r:embed="rId3">
            <a:extLst/>
          </a:blip>
          <a:stretch>
            <a:fillRect/>
          </a:stretch>
        </p:blipFill>
        <p:spPr>
          <a:xfrm>
            <a:off x="6106995" y="4424438"/>
            <a:ext cx="2599965" cy="1737304"/>
          </a:xfrm>
          <a:prstGeom prst="rect">
            <a:avLst/>
          </a:prstGeom>
          <a:ln w="3175"/>
        </p:spPr>
      </p:pic>
      <p:sp>
        <p:nvSpPr>
          <p:cNvPr id="1126" name="Linje"/>
          <p:cNvSpPr/>
          <p:nvPr/>
        </p:nvSpPr>
        <p:spPr>
          <a:xfrm flipH="1">
            <a:off x="4060793" y="4155871"/>
            <a:ext cx="1" cy="2092676"/>
          </a:xfrm>
          <a:prstGeom prst="line">
            <a:avLst/>
          </a:prstGeom>
          <a:ln w="25400">
            <a:solidFill>
              <a:srgbClr val="5C0700"/>
            </a:solidFill>
          </a:ln>
        </p:spPr>
        <p:txBody>
          <a:bodyPr lIns="0" tIns="0" rIns="0" bIns="0"/>
          <a:lstStyle/>
          <a:p>
            <a:pPr>
              <a:defRPr sz="1100"/>
            </a:pPr>
          </a:p>
        </p:txBody>
      </p:sp>
      <p:sp>
        <p:nvSpPr>
          <p:cNvPr id="1127" name="Linje"/>
          <p:cNvSpPr/>
          <p:nvPr/>
        </p:nvSpPr>
        <p:spPr>
          <a:xfrm>
            <a:off x="4273286" y="4163551"/>
            <a:ext cx="1" cy="1677391"/>
          </a:xfrm>
          <a:prstGeom prst="line">
            <a:avLst/>
          </a:prstGeom>
          <a:ln w="25400">
            <a:solidFill>
              <a:srgbClr val="7C9647"/>
            </a:solidFill>
          </a:ln>
        </p:spPr>
        <p:txBody>
          <a:bodyPr lIns="0" tIns="0" rIns="0" bIns="0"/>
          <a:lstStyle/>
          <a:p>
            <a:pPr>
              <a:defRPr sz="1100"/>
            </a:pPr>
          </a:p>
        </p:txBody>
      </p:sp>
      <p:sp>
        <p:nvSpPr>
          <p:cNvPr id="1128" name="Linje"/>
          <p:cNvSpPr/>
          <p:nvPr/>
        </p:nvSpPr>
        <p:spPr>
          <a:xfrm flipH="1" flipV="1">
            <a:off x="4839320" y="5424456"/>
            <a:ext cx="1218907" cy="1"/>
          </a:xfrm>
          <a:prstGeom prst="line">
            <a:avLst/>
          </a:prstGeom>
          <a:ln w="25400">
            <a:solidFill>
              <a:srgbClr val="4856D4"/>
            </a:solidFill>
            <a:headEnd type="triangle"/>
          </a:ln>
        </p:spPr>
        <p:txBody>
          <a:bodyPr lIns="0" tIns="0" rIns="0" bIns="0"/>
          <a:lstStyle/>
          <a:p>
            <a:pPr>
              <a:defRPr sz="1100"/>
            </a:pPr>
          </a:p>
        </p:txBody>
      </p:sp>
      <p:sp>
        <p:nvSpPr>
          <p:cNvPr id="1129" name="Linje"/>
          <p:cNvSpPr/>
          <p:nvPr/>
        </p:nvSpPr>
        <p:spPr>
          <a:xfrm>
            <a:off x="5054812" y="4236855"/>
            <a:ext cx="4432" cy="741740"/>
          </a:xfrm>
          <a:prstGeom prst="line">
            <a:avLst/>
          </a:prstGeom>
          <a:ln w="25400">
            <a:solidFill>
              <a:srgbClr val="FF4013"/>
            </a:solidFill>
          </a:ln>
        </p:spPr>
        <p:txBody>
          <a:bodyPr lIns="0" tIns="0" rIns="0" bIns="0"/>
          <a:lstStyle/>
          <a:p>
            <a:pPr>
              <a:defRPr sz="1100"/>
            </a:pPr>
          </a:p>
        </p:txBody>
      </p:sp>
      <p:sp>
        <p:nvSpPr>
          <p:cNvPr id="1130" name="Linje"/>
          <p:cNvSpPr/>
          <p:nvPr/>
        </p:nvSpPr>
        <p:spPr>
          <a:xfrm flipH="1" flipV="1">
            <a:off x="5061599" y="4965381"/>
            <a:ext cx="916219" cy="5226"/>
          </a:xfrm>
          <a:prstGeom prst="line">
            <a:avLst/>
          </a:prstGeom>
          <a:ln w="25400">
            <a:solidFill>
              <a:srgbClr val="FF4013"/>
            </a:solidFill>
            <a:headEnd type="triangle"/>
          </a:ln>
        </p:spPr>
        <p:txBody>
          <a:bodyPr lIns="0" tIns="0" rIns="0" bIns="0"/>
          <a:lstStyle/>
          <a:p>
            <a:pPr>
              <a:defRPr sz="1100"/>
            </a:pPr>
          </a:p>
        </p:txBody>
      </p:sp>
      <p:sp>
        <p:nvSpPr>
          <p:cNvPr id="1131" name="Growth medium"/>
          <p:cNvSpPr txBox="1"/>
          <p:nvPr/>
        </p:nvSpPr>
        <p:spPr>
          <a:xfrm>
            <a:off x="4296427" y="6220666"/>
            <a:ext cx="1694583" cy="323499"/>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Growth medium</a:t>
            </a:r>
          </a:p>
        </p:txBody>
      </p:sp>
      <p:sp>
        <p:nvSpPr>
          <p:cNvPr id="1132" name="Nutrients"/>
          <p:cNvSpPr txBox="1"/>
          <p:nvPr/>
        </p:nvSpPr>
        <p:spPr>
          <a:xfrm>
            <a:off x="4576996" y="5858229"/>
            <a:ext cx="1031768" cy="323499"/>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Nutrients</a:t>
            </a:r>
          </a:p>
        </p:txBody>
      </p:sp>
      <p:sp>
        <p:nvSpPr>
          <p:cNvPr id="1133" name="Heat"/>
          <p:cNvSpPr txBox="1"/>
          <p:nvPr/>
        </p:nvSpPr>
        <p:spPr>
          <a:xfrm>
            <a:off x="5159088" y="4998563"/>
            <a:ext cx="595102" cy="323499"/>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Heat</a:t>
            </a:r>
          </a:p>
        </p:txBody>
      </p:sp>
      <p:sp>
        <p:nvSpPr>
          <p:cNvPr id="1134" name="Linje"/>
          <p:cNvSpPr/>
          <p:nvPr/>
        </p:nvSpPr>
        <p:spPr>
          <a:xfrm>
            <a:off x="4833163" y="4161127"/>
            <a:ext cx="18941" cy="1268267"/>
          </a:xfrm>
          <a:prstGeom prst="line">
            <a:avLst/>
          </a:prstGeom>
          <a:ln w="25400">
            <a:solidFill>
              <a:srgbClr val="1A2293"/>
            </a:solidFill>
          </a:ln>
        </p:spPr>
        <p:txBody>
          <a:bodyPr lIns="0" tIns="0" rIns="0" bIns="0"/>
          <a:lstStyle/>
          <a:p>
            <a:pPr>
              <a:defRPr sz="1100"/>
            </a:pPr>
          </a:p>
        </p:txBody>
      </p:sp>
      <p:sp>
        <p:nvSpPr>
          <p:cNvPr id="1135" name="Linje"/>
          <p:cNvSpPr/>
          <p:nvPr/>
        </p:nvSpPr>
        <p:spPr>
          <a:xfrm flipH="1">
            <a:off x="4255314" y="5865885"/>
            <a:ext cx="1776810" cy="1"/>
          </a:xfrm>
          <a:prstGeom prst="line">
            <a:avLst/>
          </a:prstGeom>
          <a:ln w="25400">
            <a:solidFill>
              <a:srgbClr val="7C9647"/>
            </a:solidFill>
            <a:headEnd type="triangle"/>
          </a:ln>
        </p:spPr>
        <p:txBody>
          <a:bodyPr lIns="0" tIns="0" rIns="0" bIns="0"/>
          <a:lstStyle/>
          <a:p>
            <a:pPr>
              <a:defRPr sz="1100"/>
            </a:pPr>
          </a:p>
        </p:txBody>
      </p:sp>
      <p:sp>
        <p:nvSpPr>
          <p:cNvPr id="1136" name="CO2"/>
          <p:cNvSpPr txBox="1"/>
          <p:nvPr/>
        </p:nvSpPr>
        <p:spPr>
          <a:xfrm>
            <a:off x="4943348" y="5435884"/>
            <a:ext cx="552793" cy="323499"/>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CO2</a:t>
            </a:r>
          </a:p>
        </p:txBody>
      </p:sp>
      <p:sp>
        <p:nvSpPr>
          <p:cNvPr id="1137" name="CHP - combined heat…"/>
          <p:cNvSpPr txBox="1"/>
          <p:nvPr/>
        </p:nvSpPr>
        <p:spPr>
          <a:xfrm>
            <a:off x="5578437" y="1116589"/>
            <a:ext cx="2515438" cy="62303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p>
            <a:pPr marL="40639" marR="40639" defTabSz="914400">
              <a:buClr>
                <a:srgbClr val="000000"/>
              </a:buClr>
              <a:buFont typeface="Verdana"/>
              <a:defRPr sz="1600">
                <a:uFill>
                  <a:solidFill>
                    <a:srgbClr val="000000"/>
                  </a:solidFill>
                </a:uFill>
                <a:latin typeface="Verdana"/>
                <a:ea typeface="Verdana"/>
                <a:cs typeface="Verdana"/>
                <a:sym typeface="Verdana"/>
              </a:defRPr>
            </a:pPr>
            <a:r>
              <a:t>CHP - combined heat </a:t>
            </a:r>
          </a:p>
          <a:p>
            <a:pPr marL="40639" marR="40639" defTabSz="914400">
              <a:buClr>
                <a:srgbClr val="000000"/>
              </a:buClr>
              <a:buFont typeface="Verdana"/>
              <a:defRPr sz="1600">
                <a:uFill>
                  <a:solidFill>
                    <a:srgbClr val="000000"/>
                  </a:solidFill>
                </a:uFill>
                <a:latin typeface="Verdana"/>
                <a:ea typeface="Verdana"/>
                <a:cs typeface="Verdana"/>
                <a:sym typeface="Verdana"/>
              </a:defRPr>
            </a:pPr>
            <a:r>
              <a:t>and power</a:t>
            </a:r>
          </a:p>
        </p:txBody>
      </p:sp>
      <p:pic>
        <p:nvPicPr>
          <p:cNvPr id="1138" name="Skjermbilde 2017-03-22 kl. 11.29.33.jpg" descr="Skjermbilde 2017-03-22 kl. 11.29.33.jpg"/>
          <p:cNvPicPr>
            <a:picLocks noChangeAspect="1"/>
          </p:cNvPicPr>
          <p:nvPr/>
        </p:nvPicPr>
        <p:blipFill>
          <a:blip r:embed="rId4">
            <a:extLst/>
          </a:blip>
          <a:stretch>
            <a:fillRect/>
          </a:stretch>
        </p:blipFill>
        <p:spPr>
          <a:xfrm>
            <a:off x="4643888" y="3193058"/>
            <a:ext cx="1305973" cy="970494"/>
          </a:xfrm>
          <a:prstGeom prst="rect">
            <a:avLst/>
          </a:prstGeom>
          <a:ln w="3175"/>
        </p:spPr>
      </p:pic>
      <p:sp>
        <p:nvSpPr>
          <p:cNvPr id="1139" name="Linje"/>
          <p:cNvSpPr/>
          <p:nvPr/>
        </p:nvSpPr>
        <p:spPr>
          <a:xfrm>
            <a:off x="5746177" y="4207791"/>
            <a:ext cx="5851" cy="389256"/>
          </a:xfrm>
          <a:prstGeom prst="line">
            <a:avLst/>
          </a:prstGeom>
          <a:ln w="25400">
            <a:solidFill>
              <a:srgbClr val="D357FE"/>
            </a:solidFill>
          </a:ln>
        </p:spPr>
        <p:txBody>
          <a:bodyPr lIns="0" tIns="0" rIns="0" bIns="0"/>
          <a:lstStyle/>
          <a:p>
            <a:pPr>
              <a:defRPr sz="1100"/>
            </a:pPr>
          </a:p>
        </p:txBody>
      </p:sp>
      <p:sp>
        <p:nvSpPr>
          <p:cNvPr id="1140" name="Linje"/>
          <p:cNvSpPr/>
          <p:nvPr/>
        </p:nvSpPr>
        <p:spPr>
          <a:xfrm flipH="1">
            <a:off x="5768689" y="4572458"/>
            <a:ext cx="210768" cy="1656"/>
          </a:xfrm>
          <a:prstGeom prst="line">
            <a:avLst/>
          </a:prstGeom>
          <a:ln w="25400">
            <a:solidFill>
              <a:srgbClr val="BE38F3"/>
            </a:solidFill>
            <a:headEnd type="triangle"/>
          </a:ln>
        </p:spPr>
        <p:txBody>
          <a:bodyPr lIns="0" tIns="0" rIns="0" bIns="0"/>
          <a:lstStyle/>
          <a:p>
            <a:pPr>
              <a:defRPr sz="1100"/>
            </a:pPr>
          </a:p>
        </p:txBody>
      </p:sp>
      <p:sp>
        <p:nvSpPr>
          <p:cNvPr id="1141" name="El."/>
          <p:cNvSpPr txBox="1"/>
          <p:nvPr/>
        </p:nvSpPr>
        <p:spPr>
          <a:xfrm>
            <a:off x="5314846" y="4243735"/>
            <a:ext cx="389734" cy="323498"/>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El.</a:t>
            </a:r>
          </a:p>
        </p:txBody>
      </p:sp>
      <p:sp>
        <p:nvSpPr>
          <p:cNvPr id="1142" name="Avrundet rektangel"/>
          <p:cNvSpPr/>
          <p:nvPr/>
        </p:nvSpPr>
        <p:spPr>
          <a:xfrm>
            <a:off x="4821315" y="2728087"/>
            <a:ext cx="2204579" cy="1473714"/>
          </a:xfrm>
          <a:prstGeom prst="roundRect">
            <a:avLst>
              <a:gd name="adj" fmla="val 12195"/>
            </a:avLst>
          </a:prstGeom>
          <a:ln w="25400">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143" name="Rektangel"/>
          <p:cNvSpPr/>
          <p:nvPr/>
        </p:nvSpPr>
        <p:spPr>
          <a:xfrm>
            <a:off x="426435" y="4794879"/>
            <a:ext cx="1665415" cy="922569"/>
          </a:xfrm>
          <a:prstGeom prst="rect">
            <a:avLst/>
          </a:prstGeom>
          <a:solidFill>
            <a:srgbClr val="C0C0C0"/>
          </a:solidFill>
          <a:ln w="3175">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144" name="OHW"/>
          <p:cNvSpPr txBox="1"/>
          <p:nvPr/>
        </p:nvSpPr>
        <p:spPr>
          <a:xfrm>
            <a:off x="594174" y="4878749"/>
            <a:ext cx="754830" cy="304801"/>
          </a:xfrm>
          <a:prstGeom prst="rect">
            <a:avLst/>
          </a:prstGeom>
          <a:solidFill>
            <a:srgbClr val="FFD877"/>
          </a:solidFill>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defRPr>
                <a:uFill>
                  <a:solidFill>
                    <a:srgbClr val="000000"/>
                  </a:solidFill>
                </a:uFill>
                <a:latin typeface="Verdana"/>
                <a:ea typeface="Verdana"/>
                <a:cs typeface="Verdana"/>
                <a:sym typeface="Verdana"/>
              </a:defRPr>
            </a:lvl1pPr>
          </a:lstStyle>
          <a:p>
            <a:pPr/>
            <a:r>
              <a:t>OHW</a:t>
            </a:r>
          </a:p>
        </p:txBody>
      </p:sp>
      <p:sp>
        <p:nvSpPr>
          <p:cNvPr id="1145" name="Avrundet rektangel"/>
          <p:cNvSpPr/>
          <p:nvPr/>
        </p:nvSpPr>
        <p:spPr>
          <a:xfrm>
            <a:off x="1444854" y="5190266"/>
            <a:ext cx="587089" cy="515201"/>
          </a:xfrm>
          <a:prstGeom prst="roundRect">
            <a:avLst>
              <a:gd name="adj" fmla="val 34884"/>
            </a:avLst>
          </a:prstGeom>
          <a:solidFill>
            <a:srgbClr val="FFA900"/>
          </a:solidFill>
          <a:ln w="3175">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146" name="Rektangel"/>
          <p:cNvSpPr/>
          <p:nvPr/>
        </p:nvSpPr>
        <p:spPr>
          <a:xfrm>
            <a:off x="2079868" y="2470487"/>
            <a:ext cx="1689379" cy="587090"/>
          </a:xfrm>
          <a:prstGeom prst="rect">
            <a:avLst/>
          </a:prstGeom>
          <a:solidFill>
            <a:srgbClr val="FFFFFF"/>
          </a:solidFill>
          <a:ln w="3175"/>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147" name="BW"/>
          <p:cNvSpPr txBox="1"/>
          <p:nvPr/>
        </p:nvSpPr>
        <p:spPr>
          <a:xfrm>
            <a:off x="1492779" y="5274135"/>
            <a:ext cx="658978" cy="359443"/>
          </a:xfrm>
          <a:prstGeom prst="rect">
            <a:avLst/>
          </a:prstGeom>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defRPr sz="1600">
                <a:uFill>
                  <a:solidFill>
                    <a:srgbClr val="000000"/>
                  </a:solidFill>
                </a:uFill>
                <a:latin typeface="Verdana"/>
                <a:ea typeface="Verdana"/>
                <a:cs typeface="Verdana"/>
                <a:sym typeface="Verdana"/>
              </a:defRPr>
            </a:lvl1pPr>
          </a:lstStyle>
          <a:p>
            <a:pPr/>
            <a:r>
              <a:t>BW</a:t>
            </a:r>
          </a:p>
        </p:txBody>
      </p:sp>
      <p:sp>
        <p:nvSpPr>
          <p:cNvPr id="1148" name="Linje"/>
          <p:cNvSpPr/>
          <p:nvPr/>
        </p:nvSpPr>
        <p:spPr>
          <a:xfrm flipH="1" flipV="1">
            <a:off x="1032556" y="5253355"/>
            <a:ext cx="362688" cy="150080"/>
          </a:xfrm>
          <a:prstGeom prst="line">
            <a:avLst/>
          </a:prstGeom>
          <a:ln w="50800">
            <a:solidFill>
              <a:srgbClr val="000000"/>
            </a:solidFill>
            <a:headEnd type="stealth"/>
          </a:ln>
        </p:spPr>
        <p:txBody>
          <a:bodyPr lIns="0" tIns="0" rIns="0" bIns="0"/>
          <a:lstStyle/>
          <a:p>
            <a:pPr>
              <a:defRPr sz="1100"/>
            </a:pPr>
          </a:p>
        </p:txBody>
      </p:sp>
      <p:sp>
        <p:nvSpPr>
          <p:cNvPr id="1149" name="Rektangel"/>
          <p:cNvSpPr/>
          <p:nvPr/>
        </p:nvSpPr>
        <p:spPr>
          <a:xfrm>
            <a:off x="2066634" y="3137511"/>
            <a:ext cx="1850085" cy="1088179"/>
          </a:xfrm>
          <a:prstGeom prst="rect">
            <a:avLst/>
          </a:prstGeom>
          <a:solidFill>
            <a:srgbClr val="FFFFFF"/>
          </a:solidFill>
          <a:ln w="12700">
            <a:miter lim="400000"/>
          </a:ln>
        </p:spPr>
        <p:txBody>
          <a:bodyPr lIns="43133" tIns="43133" rIns="43133" bIns="43133"/>
          <a:lstStyle/>
          <a:p>
            <a:pPr defTabSz="914400">
              <a:defRPr sz="2200">
                <a:latin typeface="Tahoma"/>
                <a:ea typeface="Tahoma"/>
                <a:cs typeface="Tahoma"/>
                <a:sym typeface="Tahoma"/>
              </a:defRPr>
            </a:pPr>
          </a:p>
        </p:txBody>
      </p:sp>
      <p:sp>
        <p:nvSpPr>
          <p:cNvPr id="1150" name="Linje"/>
          <p:cNvSpPr/>
          <p:nvPr/>
        </p:nvSpPr>
        <p:spPr>
          <a:xfrm flipH="1">
            <a:off x="2012424" y="3937339"/>
            <a:ext cx="1904296" cy="1316017"/>
          </a:xfrm>
          <a:prstGeom prst="line">
            <a:avLst/>
          </a:prstGeom>
          <a:ln w="50800">
            <a:solidFill>
              <a:srgbClr val="000000"/>
            </a:solidFill>
            <a:headEnd type="stealth"/>
          </a:ln>
        </p:spPr>
        <p:txBody>
          <a:bodyPr lIns="0" tIns="0" rIns="0" bIns="0"/>
          <a:lstStyle/>
          <a:p>
            <a:pPr>
              <a:defRPr sz="1100"/>
            </a:pPr>
          </a:p>
        </p:txBody>
      </p:sp>
      <p:sp>
        <p:nvSpPr>
          <p:cNvPr id="1151" name="Source separating system - circular economy"/>
          <p:cNvSpPr/>
          <p:nvPr/>
        </p:nvSpPr>
        <p:spPr>
          <a:xfrm>
            <a:off x="1165784" y="231893"/>
            <a:ext cx="7353698" cy="48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Times"/>
              <a:defRPr sz="3200">
                <a:uFill>
                  <a:solidFill>
                    <a:srgbClr val="000000"/>
                  </a:solidFill>
                </a:uFill>
                <a:latin typeface="Times"/>
                <a:ea typeface="Times"/>
                <a:cs typeface="Times"/>
                <a:sym typeface="Times"/>
              </a:defRPr>
            </a:lvl1pPr>
          </a:lstStyle>
          <a:p>
            <a:pPr/>
            <a:r>
              <a:t>Source separating system - circular economy</a:t>
            </a:r>
          </a:p>
        </p:txBody>
      </p:sp>
      <p:grpSp>
        <p:nvGrpSpPr>
          <p:cNvPr id="1154" name="Grupper"/>
          <p:cNvGrpSpPr/>
          <p:nvPr/>
        </p:nvGrpSpPr>
        <p:grpSpPr>
          <a:xfrm flipH="1">
            <a:off x="727003" y="914400"/>
            <a:ext cx="7350197" cy="2057400"/>
            <a:chOff x="0" y="0"/>
            <a:chExt cx="7350196" cy="2057400"/>
          </a:xfrm>
        </p:grpSpPr>
        <p:sp>
          <p:nvSpPr>
            <p:cNvPr id="1152" name="Figur"/>
            <p:cNvSpPr/>
            <p:nvPr/>
          </p:nvSpPr>
          <p:spPr>
            <a:xfrm>
              <a:off x="0" y="0"/>
              <a:ext cx="5943600" cy="2057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28B34F"/>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1153" name="Local nutrient recycling"/>
            <p:cNvSpPr/>
            <p:nvPr/>
          </p:nvSpPr>
          <p:spPr>
            <a:xfrm flipH="1">
              <a:off x="1084763" y="312324"/>
              <a:ext cx="626543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5400" tIns="25400" rIns="25400" bIns="25400" numCol="1" anchor="ctr">
              <a:spAutoFit/>
            </a:bodyPr>
            <a:lstStyle/>
            <a:p>
              <a:pPr marL="51760" marR="13431" algn="ctr" defTabSz="914400">
                <a:buClr>
                  <a:srgbClr val="000000"/>
                </a:buClr>
                <a:buFont typeface="Times"/>
                <a:defRPr sz="2400">
                  <a:uFill>
                    <a:solidFill>
                      <a:srgbClr val="000000"/>
                    </a:solidFill>
                  </a:uFill>
                  <a:latin typeface="+mj-lt"/>
                  <a:ea typeface="+mj-ea"/>
                  <a:cs typeface="+mj-cs"/>
                  <a:sym typeface="Arial"/>
                </a:defRPr>
              </a:pPr>
              <a:r>
                <a:rPr>
                  <a:latin typeface="Times"/>
                  <a:ea typeface="Times"/>
                  <a:cs typeface="Times"/>
                  <a:sym typeface="Times"/>
                </a:rPr>
                <a:t>                          </a:t>
              </a:r>
              <a:r>
                <a:rPr b="1" sz="3200">
                  <a:solidFill>
                    <a:srgbClr val="F2EF0B"/>
                  </a:solidFill>
                  <a:uFill>
                    <a:solidFill>
                      <a:srgbClr val="F2EF0B"/>
                    </a:solidFill>
                  </a:uFill>
                  <a:latin typeface="Times"/>
                  <a:ea typeface="Times"/>
                  <a:cs typeface="Times"/>
                  <a:sym typeface="Times"/>
                </a:rPr>
                <a:t>Local nutrient recycling</a:t>
              </a:r>
            </a:p>
          </p:txBody>
        </p:sp>
      </p:grpSp>
      <p:sp>
        <p:nvSpPr>
          <p:cNvPr id="1155" name="January 11, 11"/>
          <p:cNvSpPr txBox="1"/>
          <p:nvPr/>
        </p:nvSpPr>
        <p:spPr>
          <a:xfrm>
            <a:off x="7447536" y="6304536"/>
            <a:ext cx="718885"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914400">
              <a:buClr>
                <a:srgbClr val="000000"/>
              </a:buClr>
              <a:buFont typeface="Verdana"/>
              <a:defRPr sz="800">
                <a:uFill>
                  <a:solidFill>
                    <a:srgbClr val="000000"/>
                  </a:solidFill>
                </a:uFill>
                <a:latin typeface="Verdana"/>
                <a:ea typeface="Verdana"/>
                <a:cs typeface="Verdana"/>
                <a:sym typeface="Verdana"/>
              </a:defRPr>
            </a:lvl1pPr>
          </a:lstStyle>
          <a:p>
            <a:pPr/>
            <a:r>
              <a:t>January 11, 11</a:t>
            </a:r>
          </a:p>
        </p:txBody>
      </p:sp>
      <p:sp>
        <p:nvSpPr>
          <p:cNvPr id="1156" name="SiEUGreen Horizon 2020"/>
          <p:cNvSpPr txBox="1"/>
          <p:nvPr/>
        </p:nvSpPr>
        <p:spPr>
          <a:xfrm>
            <a:off x="1152579" y="-23302"/>
            <a:ext cx="12178596" cy="876301"/>
          </a:xfrm>
          <a:prstGeom prst="rect">
            <a:avLst/>
          </a:prstGeom>
          <a:ln w="12700">
            <a:miter lim="400000"/>
          </a:ln>
          <a:extLst>
            <a:ext uri="{C572A759-6A51-4108-AA02-DFA0A04FC94B}">
              <ma14:wrappingTextBoxFlag xmlns:ma14="http://schemas.microsoft.com/office/mac/drawingml/2011/main" val="1"/>
            </a:ext>
          </a:extLst>
        </p:spPr>
        <p:txBody>
          <a:bodyPr lIns="79210" tIns="79210" rIns="79210" bIns="79210">
            <a:spAutoFit/>
          </a:bodyPr>
          <a:lstStyle/>
          <a:p>
            <a:pPr marR="712893" defTabSz="712893">
              <a:lnSpc>
                <a:spcPts val="4000"/>
              </a:lnSpc>
              <a:defRPr b="1" sz="2000">
                <a:solidFill>
                  <a:srgbClr val="0061FF"/>
                </a:solidFill>
                <a:latin typeface="Times New Roman"/>
                <a:ea typeface="Times New Roman"/>
                <a:cs typeface="Times New Roman"/>
                <a:sym typeface="Times New Roman"/>
              </a:defRPr>
            </a:pPr>
            <a:r>
              <a:t>SiEUG</a:t>
            </a:r>
            <a:r>
              <a:rPr>
                <a:solidFill>
                  <a:srgbClr val="669C35"/>
                </a:solidFill>
              </a:rPr>
              <a:t>reen</a:t>
            </a:r>
            <a:r>
              <a:t> Horizon 2020</a:t>
            </a:r>
            <a:endParaRPr>
              <a:solidFill>
                <a:srgbClr val="000000"/>
              </a:solidFill>
            </a:endParaR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8" name="Lysbildenummer"/>
          <p:cNvSpPr txBox="1"/>
          <p:nvPr>
            <p:ph type="sldNum" sz="quarter" idx="2"/>
          </p:nvPr>
        </p:nvSpPr>
        <p:spPr>
          <a:xfrm>
            <a:off x="903035" y="6304536"/>
            <a:ext cx="149090" cy="1317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59" name="Kildesep prinsipp"/>
          <p:cNvSpPr txBox="1"/>
          <p:nvPr>
            <p:ph type="title"/>
          </p:nvPr>
        </p:nvSpPr>
        <p:spPr>
          <a:prstGeom prst="rect">
            <a:avLst/>
          </a:prstGeom>
        </p:spPr>
        <p:txBody>
          <a:bodyPr/>
          <a:lstStyle/>
          <a:p>
            <a:pPr/>
            <a:r>
              <a:t>Kildesep prinsipp</a:t>
            </a:r>
          </a:p>
        </p:txBody>
      </p:sp>
      <p:sp>
        <p:nvSpPr>
          <p:cNvPr id="1160" name="Brødtekst"/>
          <p:cNvSpPr txBox="1"/>
          <p:nvPr>
            <p:ph type="body" idx="1"/>
          </p:nvPr>
        </p:nvSpPr>
        <p:spPr>
          <a:prstGeom prst="rect">
            <a:avLst/>
          </a:prstGeom>
        </p:spPr>
        <p:txBody>
          <a:bodyPr/>
          <a:lstStyle/>
          <a:p>
            <a:pPr>
              <a:buClr>
                <a:srgbClr val="000000"/>
              </a:buClr>
              <a:buFont typeface="Arial"/>
            </a:pPr>
          </a:p>
        </p:txBody>
      </p:sp>
      <p:pic>
        <p:nvPicPr>
          <p:cNvPr id="1161" name="image.jpg" descr="image.jpg"/>
          <p:cNvPicPr>
            <a:picLocks noChangeAspect="0"/>
          </p:cNvPicPr>
          <p:nvPr/>
        </p:nvPicPr>
        <p:blipFill>
          <a:blip r:embed="rId2">
            <a:extLst/>
          </a:blip>
          <a:stretch>
            <a:fillRect/>
          </a:stretch>
        </p:blipFill>
        <p:spPr>
          <a:xfrm>
            <a:off x="186807" y="685259"/>
            <a:ext cx="8626610" cy="5954757"/>
          </a:xfrm>
          <a:prstGeom prst="rect">
            <a:avLst/>
          </a:prstGeom>
          <a:ln w="12700">
            <a:miter lim="400000"/>
          </a:ln>
        </p:spPr>
      </p:pic>
      <p:grpSp>
        <p:nvGrpSpPr>
          <p:cNvPr id="1164" name="Grupper"/>
          <p:cNvGrpSpPr/>
          <p:nvPr/>
        </p:nvGrpSpPr>
        <p:grpSpPr>
          <a:xfrm>
            <a:off x="2043924" y="4231754"/>
            <a:ext cx="6122497" cy="1940988"/>
            <a:chOff x="0" y="0"/>
            <a:chExt cx="6122496" cy="1940986"/>
          </a:xfrm>
        </p:grpSpPr>
        <p:sp>
          <p:nvSpPr>
            <p:cNvPr id="1162" name="Rektangel"/>
            <p:cNvSpPr/>
            <p:nvPr/>
          </p:nvSpPr>
          <p:spPr>
            <a:xfrm>
              <a:off x="0" y="0"/>
              <a:ext cx="6122497" cy="1940987"/>
            </a:xfrm>
            <a:prstGeom prst="rect">
              <a:avLst/>
            </a:prstGeom>
            <a:solidFill>
              <a:srgbClr val="FFFDA9"/>
            </a:solidFill>
            <a:ln w="3175" cap="flat">
              <a:noFill/>
              <a:miter lim="400000"/>
            </a:ln>
            <a:effectLst/>
          </p:spPr>
          <p:txBody>
            <a:bodyPr wrap="square" lIns="47925" tIns="47925" rIns="47925" bIns="47925" numCol="1" anchor="ctr">
              <a:noAutofit/>
            </a:bodyPr>
            <a:lstStyle/>
            <a:p>
              <a:pPr marL="40639" marR="40639" defTabSz="914400">
                <a:defRPr sz="1400">
                  <a:uFill>
                    <a:solidFill>
                      <a:srgbClr val="000000"/>
                    </a:solidFill>
                  </a:uFill>
                  <a:latin typeface="Verdana"/>
                  <a:ea typeface="Verdana"/>
                  <a:cs typeface="Verdana"/>
                  <a:sym typeface="Verdana"/>
                </a:defRPr>
              </a:pPr>
            </a:p>
          </p:txBody>
        </p:sp>
        <p:sp>
          <p:nvSpPr>
            <p:cNvPr id="1163" name="Rektangel"/>
            <p:cNvSpPr txBox="1"/>
            <p:nvPr/>
          </p:nvSpPr>
          <p:spPr>
            <a:xfrm>
              <a:off x="0" y="0"/>
              <a:ext cx="6122497" cy="19409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925" tIns="47925" rIns="47925" bIns="47925" numCol="1" anchor="ctr">
              <a:noAutofit/>
            </a:bodyPr>
            <a:lstStyle>
              <a:lvl1pPr marL="40639" marR="40639" defTabSz="914400">
                <a:buClr>
                  <a:srgbClr val="000000"/>
                </a:buClr>
                <a:buFont typeface="Times"/>
                <a:defRPr sz="2200">
                  <a:uFill>
                    <a:solidFill>
                      <a:srgbClr val="000000"/>
                    </a:solidFill>
                  </a:uFill>
                  <a:latin typeface="Times"/>
                  <a:ea typeface="Times"/>
                  <a:cs typeface="Times"/>
                  <a:sym typeface="Times"/>
                </a:defRPr>
              </a:lvl1pPr>
            </a:lstStyle>
            <a:p>
              <a:pPr/>
              <a:r>
                <a:t> </a:t>
              </a:r>
            </a:p>
          </p:txBody>
        </p:sp>
      </p:grpSp>
      <p:grpSp>
        <p:nvGrpSpPr>
          <p:cNvPr id="1167" name="Grupper"/>
          <p:cNvGrpSpPr/>
          <p:nvPr/>
        </p:nvGrpSpPr>
        <p:grpSpPr>
          <a:xfrm>
            <a:off x="258695" y="5945094"/>
            <a:ext cx="8626610" cy="718885"/>
            <a:chOff x="0" y="0"/>
            <a:chExt cx="8626609" cy="718884"/>
          </a:xfrm>
        </p:grpSpPr>
        <p:sp>
          <p:nvSpPr>
            <p:cNvPr id="1165" name="Rektangel"/>
            <p:cNvSpPr/>
            <p:nvPr/>
          </p:nvSpPr>
          <p:spPr>
            <a:xfrm>
              <a:off x="0" y="0"/>
              <a:ext cx="8626610" cy="718885"/>
            </a:xfrm>
            <a:prstGeom prst="rect">
              <a:avLst/>
            </a:prstGeom>
            <a:solidFill>
              <a:srgbClr val="FFFDA9"/>
            </a:solidFill>
            <a:ln w="3175" cap="flat">
              <a:noFill/>
              <a:miter lim="400000"/>
            </a:ln>
            <a:effectLst/>
          </p:spPr>
          <p:txBody>
            <a:bodyPr wrap="square" lIns="47925" tIns="47925" rIns="47925" bIns="47925" numCol="1" anchor="ctr">
              <a:noAutofit/>
            </a:bodyPr>
            <a:lstStyle/>
            <a:p>
              <a:pPr marL="40639" marR="40639" defTabSz="914400">
                <a:defRPr sz="1400">
                  <a:uFill>
                    <a:solidFill>
                      <a:srgbClr val="000000"/>
                    </a:solidFill>
                  </a:uFill>
                  <a:latin typeface="Verdana"/>
                  <a:ea typeface="Verdana"/>
                  <a:cs typeface="Verdana"/>
                  <a:sym typeface="Verdana"/>
                </a:defRPr>
              </a:pPr>
            </a:p>
          </p:txBody>
        </p:sp>
        <p:sp>
          <p:nvSpPr>
            <p:cNvPr id="1166" name="Tekst"/>
            <p:cNvSpPr txBox="1"/>
            <p:nvPr/>
          </p:nvSpPr>
          <p:spPr>
            <a:xfrm>
              <a:off x="4203783" y="133716"/>
              <a:ext cx="219043" cy="451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7925" tIns="47925" rIns="47925" bIns="47925" numCol="1" anchor="ctr">
              <a:spAutoFit/>
            </a:bodyPr>
            <a:lstStyle>
              <a:lvl1pPr marL="40639" marR="40639" algn="ctr" defTabSz="914400">
                <a:buClr>
                  <a:srgbClr val="000000"/>
                </a:buClr>
                <a:buFont typeface="Times"/>
                <a:defRPr sz="2200">
                  <a:uFill>
                    <a:solidFill>
                      <a:srgbClr val="000000"/>
                    </a:solidFill>
                  </a:uFill>
                  <a:latin typeface="Times"/>
                  <a:ea typeface="Times"/>
                  <a:cs typeface="Times"/>
                  <a:sym typeface="Times"/>
                </a:defRPr>
              </a:lvl1pPr>
            </a:lstStyle>
            <a:p>
              <a:pPr/>
              <a:r>
                <a:t> </a:t>
              </a:r>
            </a:p>
          </p:txBody>
        </p:sp>
      </p:grpSp>
      <p:sp>
        <p:nvSpPr>
          <p:cNvPr id="1168" name="Tekst"/>
          <p:cNvSpPr txBox="1"/>
          <p:nvPr/>
        </p:nvSpPr>
        <p:spPr>
          <a:xfrm>
            <a:off x="2268575" y="4159865"/>
            <a:ext cx="1569565" cy="451452"/>
          </a:xfrm>
          <a:prstGeom prst="rect">
            <a:avLst/>
          </a:prstGeom>
          <a:solidFill>
            <a:srgbClr val="FFFDA9"/>
          </a:solidFill>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buClr>
                <a:srgbClr val="000000"/>
              </a:buClr>
              <a:buFont typeface="Times"/>
              <a:defRPr sz="2200">
                <a:uFill>
                  <a:solidFill>
                    <a:srgbClr val="000000"/>
                  </a:solidFill>
                </a:uFill>
                <a:latin typeface="Times"/>
                <a:ea typeface="Times"/>
                <a:cs typeface="Times"/>
                <a:sym typeface="Times"/>
              </a:defRPr>
            </a:lvl1pPr>
          </a:lstStyle>
          <a:p>
            <a:pPr/>
            <a:r>
              <a:t> </a:t>
            </a:r>
          </a:p>
        </p:txBody>
      </p:sp>
      <p:sp>
        <p:nvSpPr>
          <p:cNvPr id="1169" name="Linje"/>
          <p:cNvSpPr/>
          <p:nvPr/>
        </p:nvSpPr>
        <p:spPr>
          <a:xfrm>
            <a:off x="5218995" y="4147884"/>
            <a:ext cx="1499" cy="862661"/>
          </a:xfrm>
          <a:prstGeom prst="line">
            <a:avLst/>
          </a:prstGeom>
          <a:ln w="12700">
            <a:solidFill>
              <a:srgbClr val="000000"/>
            </a:solidFill>
            <a:custDash>
              <a:ds d="100000" sp="200000"/>
            </a:custDash>
          </a:ln>
        </p:spPr>
        <p:txBody>
          <a:bodyPr lIns="0" tIns="0" rIns="0" bIns="0"/>
          <a:lstStyle/>
          <a:p>
            <a:pPr>
              <a:defRPr sz="1100"/>
            </a:pPr>
          </a:p>
        </p:txBody>
      </p:sp>
      <p:grpSp>
        <p:nvGrpSpPr>
          <p:cNvPr id="1172" name="Grupper"/>
          <p:cNvGrpSpPr/>
          <p:nvPr/>
        </p:nvGrpSpPr>
        <p:grpSpPr>
          <a:xfrm>
            <a:off x="5183051" y="2853892"/>
            <a:ext cx="3702254" cy="1365881"/>
            <a:chOff x="0" y="0"/>
            <a:chExt cx="3702252" cy="1365879"/>
          </a:xfrm>
        </p:grpSpPr>
        <p:sp>
          <p:nvSpPr>
            <p:cNvPr id="1170" name="Rektangel"/>
            <p:cNvSpPr/>
            <p:nvPr/>
          </p:nvSpPr>
          <p:spPr>
            <a:xfrm>
              <a:off x="0" y="0"/>
              <a:ext cx="3702253" cy="1365880"/>
            </a:xfrm>
            <a:prstGeom prst="rect">
              <a:avLst/>
            </a:prstGeom>
            <a:solidFill>
              <a:srgbClr val="FFFFFF"/>
            </a:solidFill>
            <a:ln w="3175" cap="flat">
              <a:noFill/>
              <a:round/>
            </a:ln>
            <a:effectLst/>
          </p:spPr>
          <p:txBody>
            <a:bodyPr wrap="square" lIns="47925" tIns="47925" rIns="47925" bIns="47925" numCol="1" anchor="ctr">
              <a:noAutofit/>
            </a:bodyPr>
            <a:lstStyle/>
            <a:p>
              <a:pPr marL="40639" marR="40639" defTabSz="914400">
                <a:defRPr sz="1400">
                  <a:uFill>
                    <a:solidFill>
                      <a:srgbClr val="000000"/>
                    </a:solidFill>
                  </a:uFill>
                  <a:latin typeface="Verdana"/>
                  <a:ea typeface="Verdana"/>
                  <a:cs typeface="Verdana"/>
                  <a:sym typeface="Verdana"/>
                </a:defRPr>
              </a:pPr>
            </a:p>
          </p:txBody>
        </p:sp>
        <p:sp>
          <p:nvSpPr>
            <p:cNvPr id="1171" name="Rektangel"/>
            <p:cNvSpPr txBox="1"/>
            <p:nvPr/>
          </p:nvSpPr>
          <p:spPr>
            <a:xfrm>
              <a:off x="0" y="0"/>
              <a:ext cx="3702253" cy="1365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925" tIns="47925" rIns="47925" bIns="47925" numCol="1" anchor="t">
              <a:noAutofit/>
            </a:bodyPr>
            <a:lstStyle>
              <a:lvl1pPr marL="40639" marR="40639" defTabSz="914400">
                <a:buClr>
                  <a:srgbClr val="000000"/>
                </a:buClr>
                <a:buFont typeface="Verdana"/>
                <a:defRPr sz="1400">
                  <a:uFill>
                    <a:solidFill>
                      <a:srgbClr val="000000"/>
                    </a:solidFill>
                  </a:uFill>
                  <a:latin typeface="Verdana"/>
                  <a:ea typeface="Verdana"/>
                  <a:cs typeface="Verdana"/>
                  <a:sym typeface="Verdana"/>
                </a:defRPr>
              </a:lvl1pPr>
            </a:lstStyle>
            <a:p>
              <a:pPr/>
              <a:r>
                <a:t> </a:t>
              </a:r>
            </a:p>
          </p:txBody>
        </p:sp>
      </p:grpSp>
      <p:sp>
        <p:nvSpPr>
          <p:cNvPr id="1173" name="Thermophilic anaerobic…"/>
          <p:cNvSpPr txBox="1"/>
          <p:nvPr/>
        </p:nvSpPr>
        <p:spPr>
          <a:xfrm>
            <a:off x="2127794" y="1116589"/>
            <a:ext cx="2741949" cy="62303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p>
            <a:pPr marL="40639" marR="40639" defTabSz="914400">
              <a:buClr>
                <a:srgbClr val="000000"/>
              </a:buClr>
              <a:buFont typeface="Verdana"/>
              <a:defRPr sz="1600">
                <a:uFill>
                  <a:solidFill>
                    <a:srgbClr val="000000"/>
                  </a:solidFill>
                </a:uFill>
                <a:latin typeface="Verdana"/>
                <a:ea typeface="Verdana"/>
                <a:cs typeface="Verdana"/>
                <a:sym typeface="Verdana"/>
              </a:defRPr>
            </a:pPr>
            <a:r>
              <a:t>Thermophilic anaerobic </a:t>
            </a:r>
          </a:p>
          <a:p>
            <a:pPr marL="40639" marR="40639" defTabSz="914400">
              <a:buClr>
                <a:srgbClr val="000000"/>
              </a:buClr>
              <a:buFont typeface="Verdana"/>
              <a:defRPr sz="1600">
                <a:uFill>
                  <a:solidFill>
                    <a:srgbClr val="000000"/>
                  </a:solidFill>
                </a:uFill>
                <a:latin typeface="Verdana"/>
                <a:ea typeface="Verdana"/>
                <a:cs typeface="Verdana"/>
                <a:sym typeface="Verdana"/>
              </a:defRPr>
            </a:pPr>
            <a:r>
              <a:t>treatment - BIOGAS</a:t>
            </a:r>
          </a:p>
        </p:txBody>
      </p:sp>
      <p:sp>
        <p:nvSpPr>
          <p:cNvPr id="1174" name="Linje"/>
          <p:cNvSpPr/>
          <p:nvPr/>
        </p:nvSpPr>
        <p:spPr>
          <a:xfrm>
            <a:off x="3697357" y="1691696"/>
            <a:ext cx="478793" cy="1713573"/>
          </a:xfrm>
          <a:prstGeom prst="line">
            <a:avLst/>
          </a:prstGeom>
          <a:ln w="25400">
            <a:solidFill>
              <a:srgbClr val="FF2600"/>
            </a:solidFill>
            <a:tailEnd type="triangle"/>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175" name="Linje"/>
          <p:cNvSpPr/>
          <p:nvPr/>
        </p:nvSpPr>
        <p:spPr>
          <a:xfrm flipV="1">
            <a:off x="5292288" y="1790262"/>
            <a:ext cx="758901" cy="1385350"/>
          </a:xfrm>
          <a:prstGeom prst="line">
            <a:avLst/>
          </a:prstGeom>
          <a:ln w="25400">
            <a:solidFill>
              <a:srgbClr val="FF4013"/>
            </a:solidFill>
            <a:headEnd type="triangle"/>
          </a:ln>
        </p:spPr>
        <p:txBody>
          <a:bodyPr lIns="0" tIns="0" rIns="0" bIns="0"/>
          <a:lstStyle/>
          <a:p>
            <a:pPr>
              <a:defRPr sz="1100"/>
            </a:pPr>
          </a:p>
        </p:txBody>
      </p:sp>
      <p:sp>
        <p:nvSpPr>
          <p:cNvPr id="1176" name="Linje"/>
          <p:cNvSpPr/>
          <p:nvPr/>
        </p:nvSpPr>
        <p:spPr>
          <a:xfrm flipH="1">
            <a:off x="4060793" y="6212679"/>
            <a:ext cx="1996901" cy="15975"/>
          </a:xfrm>
          <a:prstGeom prst="line">
            <a:avLst/>
          </a:prstGeom>
          <a:ln w="25400">
            <a:solidFill>
              <a:srgbClr val="5A1C00"/>
            </a:solidFill>
            <a:headEnd type="triangle"/>
          </a:ln>
        </p:spPr>
        <p:txBody>
          <a:bodyPr lIns="0" tIns="0" rIns="0" bIns="0"/>
          <a:lstStyle/>
          <a:p>
            <a:pPr>
              <a:defRPr sz="1100"/>
            </a:pPr>
          </a:p>
        </p:txBody>
      </p:sp>
      <p:pic>
        <p:nvPicPr>
          <p:cNvPr id="1177" name="Greenhouse.tiff" descr="Greenhouse.tiff"/>
          <p:cNvPicPr>
            <a:picLocks noChangeAspect="1"/>
          </p:cNvPicPr>
          <p:nvPr/>
        </p:nvPicPr>
        <p:blipFill>
          <a:blip r:embed="rId3">
            <a:extLst/>
          </a:blip>
          <a:stretch>
            <a:fillRect/>
          </a:stretch>
        </p:blipFill>
        <p:spPr>
          <a:xfrm>
            <a:off x="6106995" y="4424438"/>
            <a:ext cx="2599965" cy="1737304"/>
          </a:xfrm>
          <a:prstGeom prst="rect">
            <a:avLst/>
          </a:prstGeom>
          <a:ln w="3175"/>
        </p:spPr>
      </p:pic>
      <p:sp>
        <p:nvSpPr>
          <p:cNvPr id="1178" name="Linje"/>
          <p:cNvSpPr/>
          <p:nvPr/>
        </p:nvSpPr>
        <p:spPr>
          <a:xfrm flipH="1">
            <a:off x="4060793" y="4155871"/>
            <a:ext cx="1" cy="2092676"/>
          </a:xfrm>
          <a:prstGeom prst="line">
            <a:avLst/>
          </a:prstGeom>
          <a:ln w="25400">
            <a:solidFill>
              <a:srgbClr val="5C0700"/>
            </a:solidFill>
          </a:ln>
        </p:spPr>
        <p:txBody>
          <a:bodyPr lIns="0" tIns="0" rIns="0" bIns="0"/>
          <a:lstStyle/>
          <a:p>
            <a:pPr>
              <a:defRPr sz="1100"/>
            </a:pPr>
          </a:p>
        </p:txBody>
      </p:sp>
      <p:sp>
        <p:nvSpPr>
          <p:cNvPr id="1179" name="Linje"/>
          <p:cNvSpPr/>
          <p:nvPr/>
        </p:nvSpPr>
        <p:spPr>
          <a:xfrm>
            <a:off x="4273286" y="4163551"/>
            <a:ext cx="1" cy="1677391"/>
          </a:xfrm>
          <a:prstGeom prst="line">
            <a:avLst/>
          </a:prstGeom>
          <a:ln w="25400">
            <a:solidFill>
              <a:srgbClr val="7C9647"/>
            </a:solidFill>
          </a:ln>
        </p:spPr>
        <p:txBody>
          <a:bodyPr lIns="0" tIns="0" rIns="0" bIns="0"/>
          <a:lstStyle/>
          <a:p>
            <a:pPr>
              <a:defRPr sz="1100"/>
            </a:pPr>
          </a:p>
        </p:txBody>
      </p:sp>
      <p:sp>
        <p:nvSpPr>
          <p:cNvPr id="1180" name="Linje"/>
          <p:cNvSpPr/>
          <p:nvPr/>
        </p:nvSpPr>
        <p:spPr>
          <a:xfrm flipH="1" flipV="1">
            <a:off x="4839320" y="5424456"/>
            <a:ext cx="1218907" cy="1"/>
          </a:xfrm>
          <a:prstGeom prst="line">
            <a:avLst/>
          </a:prstGeom>
          <a:ln w="25400">
            <a:solidFill>
              <a:srgbClr val="4856D4"/>
            </a:solidFill>
            <a:headEnd type="triangle"/>
          </a:ln>
        </p:spPr>
        <p:txBody>
          <a:bodyPr lIns="0" tIns="0" rIns="0" bIns="0"/>
          <a:lstStyle/>
          <a:p>
            <a:pPr>
              <a:defRPr sz="1100"/>
            </a:pPr>
          </a:p>
        </p:txBody>
      </p:sp>
      <p:sp>
        <p:nvSpPr>
          <p:cNvPr id="1181" name="Linje"/>
          <p:cNvSpPr/>
          <p:nvPr/>
        </p:nvSpPr>
        <p:spPr>
          <a:xfrm>
            <a:off x="5054812" y="4236855"/>
            <a:ext cx="4432" cy="741740"/>
          </a:xfrm>
          <a:prstGeom prst="line">
            <a:avLst/>
          </a:prstGeom>
          <a:ln w="25400">
            <a:solidFill>
              <a:srgbClr val="FF4013"/>
            </a:solidFill>
          </a:ln>
        </p:spPr>
        <p:txBody>
          <a:bodyPr lIns="0" tIns="0" rIns="0" bIns="0"/>
          <a:lstStyle/>
          <a:p>
            <a:pPr>
              <a:defRPr sz="1100"/>
            </a:pPr>
          </a:p>
        </p:txBody>
      </p:sp>
      <p:sp>
        <p:nvSpPr>
          <p:cNvPr id="1182" name="Linje"/>
          <p:cNvSpPr/>
          <p:nvPr/>
        </p:nvSpPr>
        <p:spPr>
          <a:xfrm flipH="1" flipV="1">
            <a:off x="5061599" y="4965381"/>
            <a:ext cx="916219" cy="5226"/>
          </a:xfrm>
          <a:prstGeom prst="line">
            <a:avLst/>
          </a:prstGeom>
          <a:ln w="25400">
            <a:solidFill>
              <a:srgbClr val="FF4013"/>
            </a:solidFill>
            <a:headEnd type="triangle"/>
          </a:ln>
        </p:spPr>
        <p:txBody>
          <a:bodyPr lIns="0" tIns="0" rIns="0" bIns="0"/>
          <a:lstStyle/>
          <a:p>
            <a:pPr>
              <a:defRPr sz="1100"/>
            </a:pPr>
          </a:p>
        </p:txBody>
      </p:sp>
      <p:sp>
        <p:nvSpPr>
          <p:cNvPr id="1183" name="Growth medium"/>
          <p:cNvSpPr txBox="1"/>
          <p:nvPr/>
        </p:nvSpPr>
        <p:spPr>
          <a:xfrm>
            <a:off x="4296427" y="6220666"/>
            <a:ext cx="1694583" cy="323499"/>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Growth medium</a:t>
            </a:r>
          </a:p>
        </p:txBody>
      </p:sp>
      <p:sp>
        <p:nvSpPr>
          <p:cNvPr id="1184" name="Nutrients"/>
          <p:cNvSpPr txBox="1"/>
          <p:nvPr/>
        </p:nvSpPr>
        <p:spPr>
          <a:xfrm>
            <a:off x="4576996" y="5858229"/>
            <a:ext cx="1031768" cy="323499"/>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Nutrients</a:t>
            </a:r>
          </a:p>
        </p:txBody>
      </p:sp>
      <p:sp>
        <p:nvSpPr>
          <p:cNvPr id="1185" name="Heat"/>
          <p:cNvSpPr txBox="1"/>
          <p:nvPr/>
        </p:nvSpPr>
        <p:spPr>
          <a:xfrm>
            <a:off x="5159088" y="4998563"/>
            <a:ext cx="595102" cy="323499"/>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Heat</a:t>
            </a:r>
          </a:p>
        </p:txBody>
      </p:sp>
      <p:sp>
        <p:nvSpPr>
          <p:cNvPr id="1186" name="Linje"/>
          <p:cNvSpPr/>
          <p:nvPr/>
        </p:nvSpPr>
        <p:spPr>
          <a:xfrm>
            <a:off x="4833163" y="4161127"/>
            <a:ext cx="18941" cy="1268267"/>
          </a:xfrm>
          <a:prstGeom prst="line">
            <a:avLst/>
          </a:prstGeom>
          <a:ln w="25400">
            <a:solidFill>
              <a:srgbClr val="1A2293"/>
            </a:solidFill>
          </a:ln>
        </p:spPr>
        <p:txBody>
          <a:bodyPr lIns="0" tIns="0" rIns="0" bIns="0"/>
          <a:lstStyle/>
          <a:p>
            <a:pPr>
              <a:defRPr sz="1100"/>
            </a:pPr>
          </a:p>
        </p:txBody>
      </p:sp>
      <p:sp>
        <p:nvSpPr>
          <p:cNvPr id="1187" name="Linje"/>
          <p:cNvSpPr/>
          <p:nvPr/>
        </p:nvSpPr>
        <p:spPr>
          <a:xfrm flipH="1">
            <a:off x="4255314" y="5865885"/>
            <a:ext cx="1776810" cy="1"/>
          </a:xfrm>
          <a:prstGeom prst="line">
            <a:avLst/>
          </a:prstGeom>
          <a:ln w="25400">
            <a:solidFill>
              <a:srgbClr val="7C9647"/>
            </a:solidFill>
            <a:headEnd type="triangle"/>
          </a:ln>
        </p:spPr>
        <p:txBody>
          <a:bodyPr lIns="0" tIns="0" rIns="0" bIns="0"/>
          <a:lstStyle/>
          <a:p>
            <a:pPr>
              <a:defRPr sz="1100"/>
            </a:pPr>
          </a:p>
        </p:txBody>
      </p:sp>
      <p:sp>
        <p:nvSpPr>
          <p:cNvPr id="1188" name="CO2"/>
          <p:cNvSpPr txBox="1"/>
          <p:nvPr/>
        </p:nvSpPr>
        <p:spPr>
          <a:xfrm>
            <a:off x="4943348" y="5435884"/>
            <a:ext cx="552793" cy="323499"/>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CO2</a:t>
            </a:r>
          </a:p>
        </p:txBody>
      </p:sp>
      <p:sp>
        <p:nvSpPr>
          <p:cNvPr id="1189" name="CHP - combined heat…"/>
          <p:cNvSpPr txBox="1"/>
          <p:nvPr/>
        </p:nvSpPr>
        <p:spPr>
          <a:xfrm>
            <a:off x="5578437" y="1116589"/>
            <a:ext cx="2515438" cy="62303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p>
            <a:pPr marL="40639" marR="40639" defTabSz="914400">
              <a:buClr>
                <a:srgbClr val="000000"/>
              </a:buClr>
              <a:buFont typeface="Verdana"/>
              <a:defRPr sz="1600">
                <a:uFill>
                  <a:solidFill>
                    <a:srgbClr val="000000"/>
                  </a:solidFill>
                </a:uFill>
                <a:latin typeface="Verdana"/>
                <a:ea typeface="Verdana"/>
                <a:cs typeface="Verdana"/>
                <a:sym typeface="Verdana"/>
              </a:defRPr>
            </a:pPr>
            <a:r>
              <a:t>CHP - combined heat </a:t>
            </a:r>
          </a:p>
          <a:p>
            <a:pPr marL="40639" marR="40639" defTabSz="914400">
              <a:buClr>
                <a:srgbClr val="000000"/>
              </a:buClr>
              <a:buFont typeface="Verdana"/>
              <a:defRPr sz="1600">
                <a:uFill>
                  <a:solidFill>
                    <a:srgbClr val="000000"/>
                  </a:solidFill>
                </a:uFill>
                <a:latin typeface="Verdana"/>
                <a:ea typeface="Verdana"/>
                <a:cs typeface="Verdana"/>
                <a:sym typeface="Verdana"/>
              </a:defRPr>
            </a:pPr>
            <a:r>
              <a:t>and power</a:t>
            </a:r>
          </a:p>
        </p:txBody>
      </p:sp>
      <p:pic>
        <p:nvPicPr>
          <p:cNvPr id="1190" name="Skjermbilde 2017-03-22 kl. 11.29.33.jpg" descr="Skjermbilde 2017-03-22 kl. 11.29.33.jpg"/>
          <p:cNvPicPr>
            <a:picLocks noChangeAspect="1"/>
          </p:cNvPicPr>
          <p:nvPr/>
        </p:nvPicPr>
        <p:blipFill>
          <a:blip r:embed="rId4">
            <a:extLst/>
          </a:blip>
          <a:stretch>
            <a:fillRect/>
          </a:stretch>
        </p:blipFill>
        <p:spPr>
          <a:xfrm>
            <a:off x="4643888" y="3193058"/>
            <a:ext cx="1305973" cy="970494"/>
          </a:xfrm>
          <a:prstGeom prst="rect">
            <a:avLst/>
          </a:prstGeom>
          <a:ln w="3175"/>
        </p:spPr>
      </p:pic>
      <p:sp>
        <p:nvSpPr>
          <p:cNvPr id="1191" name="Linje"/>
          <p:cNvSpPr/>
          <p:nvPr/>
        </p:nvSpPr>
        <p:spPr>
          <a:xfrm>
            <a:off x="5746177" y="4207791"/>
            <a:ext cx="5851" cy="389256"/>
          </a:xfrm>
          <a:prstGeom prst="line">
            <a:avLst/>
          </a:prstGeom>
          <a:ln w="25400">
            <a:solidFill>
              <a:srgbClr val="D357FE"/>
            </a:solidFill>
          </a:ln>
        </p:spPr>
        <p:txBody>
          <a:bodyPr lIns="0" tIns="0" rIns="0" bIns="0"/>
          <a:lstStyle/>
          <a:p>
            <a:pPr>
              <a:defRPr sz="1100"/>
            </a:pPr>
          </a:p>
        </p:txBody>
      </p:sp>
      <p:sp>
        <p:nvSpPr>
          <p:cNvPr id="1192" name="Linje"/>
          <p:cNvSpPr/>
          <p:nvPr/>
        </p:nvSpPr>
        <p:spPr>
          <a:xfrm flipH="1">
            <a:off x="5768689" y="4572458"/>
            <a:ext cx="210768" cy="1656"/>
          </a:xfrm>
          <a:prstGeom prst="line">
            <a:avLst/>
          </a:prstGeom>
          <a:ln w="25400">
            <a:solidFill>
              <a:srgbClr val="BE38F3"/>
            </a:solidFill>
            <a:headEnd type="triangle"/>
          </a:ln>
        </p:spPr>
        <p:txBody>
          <a:bodyPr lIns="0" tIns="0" rIns="0" bIns="0"/>
          <a:lstStyle/>
          <a:p>
            <a:pPr>
              <a:defRPr sz="1100"/>
            </a:pPr>
          </a:p>
        </p:txBody>
      </p:sp>
      <p:sp>
        <p:nvSpPr>
          <p:cNvPr id="1193" name="El."/>
          <p:cNvSpPr txBox="1"/>
          <p:nvPr/>
        </p:nvSpPr>
        <p:spPr>
          <a:xfrm>
            <a:off x="5314846" y="4243735"/>
            <a:ext cx="389734" cy="323498"/>
          </a:xfrm>
          <a:prstGeom prst="rect">
            <a:avLst/>
          </a:prstGeom>
          <a:ln w="12700">
            <a:miter lim="400000"/>
          </a:ln>
          <a:extLst>
            <a:ext uri="{C572A759-6A51-4108-AA02-DFA0A04FC94B}">
              <ma14:wrappingTextBoxFlag xmlns:ma14="http://schemas.microsoft.com/office/mac/drawingml/2011/main" val="1"/>
            </a:ext>
          </a:extLst>
        </p:spPr>
        <p:txBody>
          <a:bodyPr wrap="none" lIns="47925" tIns="47925" rIns="47925" bIns="47925">
            <a:spAutoFit/>
          </a:bodyPr>
          <a:lstStyle>
            <a:lvl1pPr marL="40639" marR="40639" defTabSz="914400">
              <a:defRPr sz="1400">
                <a:uFill>
                  <a:solidFill>
                    <a:srgbClr val="000000"/>
                  </a:solidFill>
                </a:uFill>
                <a:latin typeface="Verdana"/>
                <a:ea typeface="Verdana"/>
                <a:cs typeface="Verdana"/>
                <a:sym typeface="Verdana"/>
              </a:defRPr>
            </a:lvl1pPr>
          </a:lstStyle>
          <a:p>
            <a:pPr/>
            <a:r>
              <a:t>El.</a:t>
            </a:r>
          </a:p>
        </p:txBody>
      </p:sp>
      <p:sp>
        <p:nvSpPr>
          <p:cNvPr id="1194" name="Avrundet rektangel"/>
          <p:cNvSpPr/>
          <p:nvPr/>
        </p:nvSpPr>
        <p:spPr>
          <a:xfrm>
            <a:off x="4821315" y="2728087"/>
            <a:ext cx="2204579" cy="1473714"/>
          </a:xfrm>
          <a:prstGeom prst="roundRect">
            <a:avLst>
              <a:gd name="adj" fmla="val 12195"/>
            </a:avLst>
          </a:prstGeom>
          <a:ln w="25400">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195" name="Rektangel"/>
          <p:cNvSpPr/>
          <p:nvPr/>
        </p:nvSpPr>
        <p:spPr>
          <a:xfrm>
            <a:off x="426435" y="4794879"/>
            <a:ext cx="1665415" cy="922569"/>
          </a:xfrm>
          <a:prstGeom prst="rect">
            <a:avLst/>
          </a:prstGeom>
          <a:solidFill>
            <a:srgbClr val="C0C0C0"/>
          </a:solidFill>
          <a:ln w="3175">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196" name="OHW"/>
          <p:cNvSpPr txBox="1"/>
          <p:nvPr/>
        </p:nvSpPr>
        <p:spPr>
          <a:xfrm>
            <a:off x="594174" y="4878749"/>
            <a:ext cx="754830" cy="304801"/>
          </a:xfrm>
          <a:prstGeom prst="rect">
            <a:avLst/>
          </a:prstGeom>
          <a:solidFill>
            <a:srgbClr val="FFD877"/>
          </a:solidFill>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defRPr>
                <a:uFill>
                  <a:solidFill>
                    <a:srgbClr val="000000"/>
                  </a:solidFill>
                </a:uFill>
                <a:latin typeface="Verdana"/>
                <a:ea typeface="Verdana"/>
                <a:cs typeface="Verdana"/>
                <a:sym typeface="Verdana"/>
              </a:defRPr>
            </a:lvl1pPr>
          </a:lstStyle>
          <a:p>
            <a:pPr/>
            <a:r>
              <a:t>OHW</a:t>
            </a:r>
          </a:p>
        </p:txBody>
      </p:sp>
      <p:sp>
        <p:nvSpPr>
          <p:cNvPr id="1197" name="Avrundet rektangel"/>
          <p:cNvSpPr/>
          <p:nvPr/>
        </p:nvSpPr>
        <p:spPr>
          <a:xfrm>
            <a:off x="1444854" y="5190266"/>
            <a:ext cx="587089" cy="515201"/>
          </a:xfrm>
          <a:prstGeom prst="roundRect">
            <a:avLst>
              <a:gd name="adj" fmla="val 34884"/>
            </a:avLst>
          </a:prstGeom>
          <a:solidFill>
            <a:srgbClr val="FFA900"/>
          </a:solidFill>
          <a:ln w="3175">
            <a:solidFill>
              <a:srgbClr val="000000"/>
            </a:solidFill>
          </a:ln>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198" name="Rektangel"/>
          <p:cNvSpPr/>
          <p:nvPr/>
        </p:nvSpPr>
        <p:spPr>
          <a:xfrm>
            <a:off x="2079868" y="2470487"/>
            <a:ext cx="1689379" cy="587090"/>
          </a:xfrm>
          <a:prstGeom prst="rect">
            <a:avLst/>
          </a:prstGeom>
          <a:solidFill>
            <a:srgbClr val="FFFFFF"/>
          </a:solidFill>
          <a:ln w="3175"/>
        </p:spPr>
        <p:txBody>
          <a:bodyPr lIns="47925" tIns="47925" rIns="47925" bIns="47925" anchor="ctr"/>
          <a:lstStyle/>
          <a:p>
            <a:pPr marL="40639" marR="40639" defTabSz="914400">
              <a:defRPr sz="1400">
                <a:uFill>
                  <a:solidFill>
                    <a:srgbClr val="000000"/>
                  </a:solidFill>
                </a:uFill>
                <a:latin typeface="Verdana"/>
                <a:ea typeface="Verdana"/>
                <a:cs typeface="Verdana"/>
                <a:sym typeface="Verdana"/>
              </a:defRPr>
            </a:pPr>
          </a:p>
        </p:txBody>
      </p:sp>
      <p:sp>
        <p:nvSpPr>
          <p:cNvPr id="1199" name="BW"/>
          <p:cNvSpPr txBox="1"/>
          <p:nvPr/>
        </p:nvSpPr>
        <p:spPr>
          <a:xfrm>
            <a:off x="1492779" y="5274135"/>
            <a:ext cx="658978" cy="359443"/>
          </a:xfrm>
          <a:prstGeom prst="rect">
            <a:avLst/>
          </a:prstGeom>
          <a:ln w="12700">
            <a:miter lim="400000"/>
          </a:ln>
          <a:extLst>
            <a:ext uri="{C572A759-6A51-4108-AA02-DFA0A04FC94B}">
              <ma14:wrappingTextBoxFlag xmlns:ma14="http://schemas.microsoft.com/office/mac/drawingml/2011/main" val="1"/>
            </a:ext>
          </a:extLst>
        </p:spPr>
        <p:txBody>
          <a:bodyPr lIns="47925" tIns="47925" rIns="47925" bIns="47925">
            <a:spAutoFit/>
          </a:bodyPr>
          <a:lstStyle>
            <a:lvl1pPr marL="40639" marR="40639" defTabSz="914400">
              <a:defRPr sz="1600">
                <a:uFill>
                  <a:solidFill>
                    <a:srgbClr val="000000"/>
                  </a:solidFill>
                </a:uFill>
                <a:latin typeface="Verdana"/>
                <a:ea typeface="Verdana"/>
                <a:cs typeface="Verdana"/>
                <a:sym typeface="Verdana"/>
              </a:defRPr>
            </a:lvl1pPr>
          </a:lstStyle>
          <a:p>
            <a:pPr/>
            <a:r>
              <a:t>BW</a:t>
            </a:r>
          </a:p>
        </p:txBody>
      </p:sp>
      <p:sp>
        <p:nvSpPr>
          <p:cNvPr id="1200" name="Linje"/>
          <p:cNvSpPr/>
          <p:nvPr/>
        </p:nvSpPr>
        <p:spPr>
          <a:xfrm flipH="1" flipV="1">
            <a:off x="1032556" y="5253355"/>
            <a:ext cx="362688" cy="150080"/>
          </a:xfrm>
          <a:prstGeom prst="line">
            <a:avLst/>
          </a:prstGeom>
          <a:ln w="50800">
            <a:solidFill>
              <a:srgbClr val="000000"/>
            </a:solidFill>
            <a:headEnd type="stealth"/>
          </a:ln>
        </p:spPr>
        <p:txBody>
          <a:bodyPr lIns="0" tIns="0" rIns="0" bIns="0"/>
          <a:lstStyle/>
          <a:p>
            <a:pPr>
              <a:defRPr sz="1100"/>
            </a:pPr>
          </a:p>
        </p:txBody>
      </p:sp>
      <p:sp>
        <p:nvSpPr>
          <p:cNvPr id="1201" name="Rektangel"/>
          <p:cNvSpPr/>
          <p:nvPr/>
        </p:nvSpPr>
        <p:spPr>
          <a:xfrm>
            <a:off x="2066634" y="3137511"/>
            <a:ext cx="1850085" cy="1088179"/>
          </a:xfrm>
          <a:prstGeom prst="rect">
            <a:avLst/>
          </a:prstGeom>
          <a:solidFill>
            <a:srgbClr val="FFFFFF"/>
          </a:solidFill>
          <a:ln w="12700">
            <a:miter lim="400000"/>
          </a:ln>
        </p:spPr>
        <p:txBody>
          <a:bodyPr lIns="43133" tIns="43133" rIns="43133" bIns="43133"/>
          <a:lstStyle/>
          <a:p>
            <a:pPr defTabSz="914400">
              <a:defRPr sz="2200">
                <a:latin typeface="Tahoma"/>
                <a:ea typeface="Tahoma"/>
                <a:cs typeface="Tahoma"/>
                <a:sym typeface="Tahoma"/>
              </a:defRPr>
            </a:pPr>
          </a:p>
        </p:txBody>
      </p:sp>
      <p:sp>
        <p:nvSpPr>
          <p:cNvPr id="1202" name="Linje"/>
          <p:cNvSpPr/>
          <p:nvPr/>
        </p:nvSpPr>
        <p:spPr>
          <a:xfrm flipH="1">
            <a:off x="2012424" y="3937339"/>
            <a:ext cx="1904296" cy="1316017"/>
          </a:xfrm>
          <a:prstGeom prst="line">
            <a:avLst/>
          </a:prstGeom>
          <a:ln w="50800">
            <a:solidFill>
              <a:srgbClr val="000000"/>
            </a:solidFill>
            <a:headEnd type="stealth"/>
          </a:ln>
        </p:spPr>
        <p:txBody>
          <a:bodyPr lIns="0" tIns="0" rIns="0" bIns="0"/>
          <a:lstStyle/>
          <a:p>
            <a:pPr>
              <a:defRPr sz="1100"/>
            </a:pPr>
          </a:p>
        </p:txBody>
      </p:sp>
      <p:pic>
        <p:nvPicPr>
          <p:cNvPr id="1203" name="Skjermbilde 2018-06-19 kl. 11.08.36.png" descr="Skjermbilde 2018-06-19 kl. 11.08.36.png"/>
          <p:cNvPicPr>
            <a:picLocks noChangeAspect="1"/>
          </p:cNvPicPr>
          <p:nvPr/>
        </p:nvPicPr>
        <p:blipFill>
          <a:blip r:embed="rId5">
            <a:extLst/>
          </a:blip>
          <a:stretch>
            <a:fillRect/>
          </a:stretch>
        </p:blipFill>
        <p:spPr>
          <a:xfrm>
            <a:off x="2166419" y="5620095"/>
            <a:ext cx="1694583" cy="1018654"/>
          </a:xfrm>
          <a:prstGeom prst="rect">
            <a:avLst/>
          </a:prstGeom>
          <a:ln w="12700"/>
        </p:spPr>
      </p:pic>
      <p:sp>
        <p:nvSpPr>
          <p:cNvPr id="1204" name="Linje"/>
          <p:cNvSpPr/>
          <p:nvPr/>
        </p:nvSpPr>
        <p:spPr>
          <a:xfrm flipH="1" flipV="1">
            <a:off x="1413541" y="4495079"/>
            <a:ext cx="1495229" cy="1495228"/>
          </a:xfrm>
          <a:prstGeom prst="line">
            <a:avLst/>
          </a:prstGeom>
          <a:ln w="76200">
            <a:solidFill>
              <a:schemeClr val="accent5"/>
            </a:solidFill>
            <a:tailEnd type="triangle"/>
          </a:ln>
          <a:effectLst>
            <a:outerShdw sx="100000" sy="100000" kx="0" ky="0" algn="b" rotWithShape="0" blurRad="50800" dist="25400" dir="5400000">
              <a:srgbClr val="000000">
                <a:alpha val="38000"/>
              </a:srgbClr>
            </a:outerShdw>
          </a:effectLst>
        </p:spPr>
        <p:txBody>
          <a:bodyPr lIns="71289" tIns="71289" rIns="71289" bIns="71289"/>
          <a:lstStyle/>
          <a:p>
            <a:pPr defTabSz="1425786">
              <a:defRPr sz="3600">
                <a:latin typeface="Tahoma"/>
                <a:ea typeface="Tahoma"/>
                <a:cs typeface="Tahoma"/>
                <a:sym typeface="Tahoma"/>
              </a:defRPr>
            </a:pPr>
          </a:p>
        </p:txBody>
      </p:sp>
      <p:sp>
        <p:nvSpPr>
          <p:cNvPr id="1205" name="Source separating system - circular economy"/>
          <p:cNvSpPr/>
          <p:nvPr/>
        </p:nvSpPr>
        <p:spPr>
          <a:xfrm>
            <a:off x="1165784" y="231893"/>
            <a:ext cx="7353698" cy="48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Times"/>
              <a:defRPr sz="3200">
                <a:uFill>
                  <a:solidFill>
                    <a:srgbClr val="000000"/>
                  </a:solidFill>
                </a:uFill>
                <a:latin typeface="Times"/>
                <a:ea typeface="Times"/>
                <a:cs typeface="Times"/>
                <a:sym typeface="Times"/>
              </a:defRPr>
            </a:lvl1pPr>
          </a:lstStyle>
          <a:p>
            <a:pPr/>
            <a:r>
              <a:t>Source separating system - circular economy</a:t>
            </a:r>
          </a:p>
        </p:txBody>
      </p:sp>
      <p:grpSp>
        <p:nvGrpSpPr>
          <p:cNvPr id="1208" name="Grupper"/>
          <p:cNvGrpSpPr/>
          <p:nvPr/>
        </p:nvGrpSpPr>
        <p:grpSpPr>
          <a:xfrm flipH="1">
            <a:off x="727003" y="914400"/>
            <a:ext cx="7350197" cy="2057400"/>
            <a:chOff x="0" y="0"/>
            <a:chExt cx="7350196" cy="2057400"/>
          </a:xfrm>
        </p:grpSpPr>
        <p:sp>
          <p:nvSpPr>
            <p:cNvPr id="1206" name="Figur"/>
            <p:cNvSpPr/>
            <p:nvPr/>
          </p:nvSpPr>
          <p:spPr>
            <a:xfrm>
              <a:off x="0" y="0"/>
              <a:ext cx="5943600" cy="2057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28B34F"/>
            </a:soli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1207" name="Local nutrient recycling"/>
            <p:cNvSpPr/>
            <p:nvPr/>
          </p:nvSpPr>
          <p:spPr>
            <a:xfrm flipH="1">
              <a:off x="1084763" y="312324"/>
              <a:ext cx="626543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5400" tIns="25400" rIns="25400" bIns="25400" numCol="1" anchor="ctr">
              <a:spAutoFit/>
            </a:bodyPr>
            <a:lstStyle/>
            <a:p>
              <a:pPr marL="51760" marR="13431" algn="ctr" defTabSz="914400">
                <a:buClr>
                  <a:srgbClr val="000000"/>
                </a:buClr>
                <a:buFont typeface="Times"/>
                <a:defRPr sz="2400">
                  <a:uFill>
                    <a:solidFill>
                      <a:srgbClr val="000000"/>
                    </a:solidFill>
                  </a:uFill>
                  <a:latin typeface="+mj-lt"/>
                  <a:ea typeface="+mj-ea"/>
                  <a:cs typeface="+mj-cs"/>
                  <a:sym typeface="Arial"/>
                </a:defRPr>
              </a:pPr>
              <a:r>
                <a:rPr>
                  <a:latin typeface="Times"/>
                  <a:ea typeface="Times"/>
                  <a:cs typeface="Times"/>
                  <a:sym typeface="Times"/>
                </a:rPr>
                <a:t>                          </a:t>
              </a:r>
              <a:r>
                <a:rPr b="1" sz="3200">
                  <a:solidFill>
                    <a:srgbClr val="F2EF0B"/>
                  </a:solidFill>
                  <a:uFill>
                    <a:solidFill>
                      <a:srgbClr val="F2EF0B"/>
                    </a:solidFill>
                  </a:uFill>
                  <a:latin typeface="Times"/>
                  <a:ea typeface="Times"/>
                  <a:cs typeface="Times"/>
                  <a:sym typeface="Times"/>
                </a:rPr>
                <a:t>Local nutrient recycling</a:t>
              </a:r>
            </a:p>
          </p:txBody>
        </p:sp>
      </p:grpSp>
      <p:sp>
        <p:nvSpPr>
          <p:cNvPr id="1209" name="January 11, 11"/>
          <p:cNvSpPr txBox="1"/>
          <p:nvPr/>
        </p:nvSpPr>
        <p:spPr>
          <a:xfrm>
            <a:off x="7447536" y="6304536"/>
            <a:ext cx="718885"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914400">
              <a:buClr>
                <a:srgbClr val="000000"/>
              </a:buClr>
              <a:buFont typeface="Verdana"/>
              <a:defRPr sz="800">
                <a:uFill>
                  <a:solidFill>
                    <a:srgbClr val="000000"/>
                  </a:solidFill>
                </a:uFill>
                <a:latin typeface="Verdana"/>
                <a:ea typeface="Verdana"/>
                <a:cs typeface="Verdana"/>
                <a:sym typeface="Verdana"/>
              </a:defRPr>
            </a:lvl1pPr>
          </a:lstStyle>
          <a:p>
            <a:pPr/>
            <a:r>
              <a:t>January 11, 11</a:t>
            </a:r>
          </a:p>
        </p:txBody>
      </p:sp>
      <p:sp>
        <p:nvSpPr>
          <p:cNvPr id="1210" name="SiEUGreen Horizon 2020"/>
          <p:cNvSpPr txBox="1"/>
          <p:nvPr/>
        </p:nvSpPr>
        <p:spPr>
          <a:xfrm>
            <a:off x="1152579" y="-23302"/>
            <a:ext cx="12178596" cy="876301"/>
          </a:xfrm>
          <a:prstGeom prst="rect">
            <a:avLst/>
          </a:prstGeom>
          <a:ln w="12700">
            <a:miter lim="400000"/>
          </a:ln>
          <a:extLst>
            <a:ext uri="{C572A759-6A51-4108-AA02-DFA0A04FC94B}">
              <ma14:wrappingTextBoxFlag xmlns:ma14="http://schemas.microsoft.com/office/mac/drawingml/2011/main" val="1"/>
            </a:ext>
          </a:extLst>
        </p:spPr>
        <p:txBody>
          <a:bodyPr lIns="79210" tIns="79210" rIns="79210" bIns="79210">
            <a:spAutoFit/>
          </a:bodyPr>
          <a:lstStyle/>
          <a:p>
            <a:pPr marR="712893" defTabSz="712893">
              <a:lnSpc>
                <a:spcPts val="4000"/>
              </a:lnSpc>
              <a:defRPr b="1" sz="2000">
                <a:solidFill>
                  <a:srgbClr val="0061FF"/>
                </a:solidFill>
                <a:latin typeface="Times New Roman"/>
                <a:ea typeface="Times New Roman"/>
                <a:cs typeface="Times New Roman"/>
                <a:sym typeface="Times New Roman"/>
              </a:defRPr>
            </a:pPr>
            <a:r>
              <a:t>SiEUG</a:t>
            </a:r>
            <a:r>
              <a:rPr>
                <a:solidFill>
                  <a:srgbClr val="669C35"/>
                </a:solidFill>
              </a:rPr>
              <a:t>reen</a:t>
            </a:r>
            <a:r>
              <a:t> Horizon 2020</a:t>
            </a:r>
            <a:endParaRPr>
              <a:solidFill>
                <a:srgbClr val="000000"/>
              </a:solidFill>
            </a:endParaRP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2" name="91"/>
          <p:cNvSpPr/>
          <p:nvPr/>
        </p:nvSpPr>
        <p:spPr>
          <a:xfrm>
            <a:off x="303467" y="56261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91</a:t>
            </a:r>
          </a:p>
        </p:txBody>
      </p:sp>
      <p:sp>
        <p:nvSpPr>
          <p:cNvPr id="1213"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1214" name="NORWEGIAN UNIVERSITY OF LIFE SCIENCES"/>
          <p:cNvSpPr/>
          <p:nvPr/>
        </p:nvSpPr>
        <p:spPr>
          <a:xfrm rot="5400000">
            <a:off x="-2128044" y="2543968"/>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1215"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1216" name="www.umb.no"/>
          <p:cNvSpPr/>
          <p:nvPr/>
        </p:nvSpPr>
        <p:spPr>
          <a:xfrm>
            <a:off x="4038600" y="6527800"/>
            <a:ext cx="1917700" cy="24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1217" name="91"/>
          <p:cNvSpPr/>
          <p:nvPr/>
        </p:nvSpPr>
        <p:spPr>
          <a:xfrm>
            <a:off x="303467" y="56261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91</a:t>
            </a:r>
          </a:p>
        </p:txBody>
      </p:sp>
      <p:pic>
        <p:nvPicPr>
          <p:cNvPr id="1218" name="image.png" descr="image.png"/>
          <p:cNvPicPr>
            <a:picLocks noChangeAspect="0"/>
          </p:cNvPicPr>
          <p:nvPr/>
        </p:nvPicPr>
        <p:blipFill>
          <a:blip r:embed="rId3">
            <a:extLst/>
          </a:blip>
          <a:stretch>
            <a:fillRect/>
          </a:stretch>
        </p:blipFill>
        <p:spPr>
          <a:xfrm>
            <a:off x="1239837" y="1600200"/>
            <a:ext cx="7772401" cy="4419600"/>
          </a:xfrm>
          <a:prstGeom prst="rect">
            <a:avLst/>
          </a:prstGeom>
          <a:ln w="12700"/>
        </p:spPr>
      </p:pic>
      <p:sp>
        <p:nvSpPr>
          <p:cNvPr id="1219" name="(Alsen and Jenssen2005)"/>
          <p:cNvSpPr/>
          <p:nvPr/>
        </p:nvSpPr>
        <p:spPr>
          <a:xfrm>
            <a:off x="6080125" y="6003925"/>
            <a:ext cx="2393355" cy="298153"/>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buFont typeface="Arial"/>
              <a:defRPr sz="1600">
                <a:uFill>
                  <a:solidFill>
                    <a:srgbClr val="000000"/>
                  </a:solidFill>
                </a:uFill>
                <a:latin typeface="+mj-lt"/>
                <a:ea typeface="+mj-ea"/>
                <a:cs typeface="+mj-cs"/>
                <a:sym typeface="Arial"/>
              </a:defRPr>
            </a:lvl1pPr>
          </a:lstStyle>
          <a:p>
            <a:pPr/>
            <a:r>
              <a:t>(Alsen and Jenssen2005)</a:t>
            </a:r>
          </a:p>
        </p:txBody>
      </p:sp>
      <p:sp>
        <p:nvSpPr>
          <p:cNvPr id="1220" name="Oval"/>
          <p:cNvSpPr/>
          <p:nvPr/>
        </p:nvSpPr>
        <p:spPr>
          <a:xfrm>
            <a:off x="1143000" y="1814512"/>
            <a:ext cx="4419600" cy="4484688"/>
          </a:xfrm>
          <a:prstGeom prst="ellipse">
            <a:avLst/>
          </a:prstGeom>
          <a:solidFill>
            <a:srgbClr val="FFD5A9">
              <a:alpha val="17646"/>
            </a:srgbClr>
          </a:solidFill>
          <a:ln w="19050">
            <a:solidFill>
              <a:srgbClr val="FF2600"/>
            </a:solidFill>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1221" name="Source separation of wastewater"/>
          <p:cNvSpPr/>
          <p:nvPr/>
        </p:nvSpPr>
        <p:spPr>
          <a:xfrm>
            <a:off x="1219200" y="990600"/>
            <a:ext cx="6747322" cy="596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buFont typeface="Arial"/>
              <a:defRPr sz="3600">
                <a:uFill>
                  <a:solidFill>
                    <a:srgbClr val="000000"/>
                  </a:solidFill>
                </a:uFill>
                <a:latin typeface="+mj-lt"/>
                <a:ea typeface="+mj-ea"/>
                <a:cs typeface="+mj-cs"/>
                <a:sym typeface="Arial"/>
              </a:defRPr>
            </a:lvl1pPr>
          </a:lstStyle>
          <a:p>
            <a:pPr/>
            <a:r>
              <a:t>Source separation of wastewater</a:t>
            </a:r>
          </a:p>
        </p:txBody>
      </p:sp>
      <p:pic>
        <p:nvPicPr>
          <p:cNvPr id="1222" name="Skjermbilde 2014-03-02 kl. 11.00.58.jpg" descr="Skjermbilde 2014-03-02 kl. 11.00.58.jpg"/>
          <p:cNvPicPr>
            <a:picLocks noChangeAspect="1"/>
          </p:cNvPicPr>
          <p:nvPr/>
        </p:nvPicPr>
        <p:blipFill>
          <a:blip r:embed="rId4">
            <a:extLst/>
          </a:blip>
          <a:stretch>
            <a:fillRect/>
          </a:stretch>
        </p:blipFill>
        <p:spPr>
          <a:xfrm>
            <a:off x="56814" y="6032708"/>
            <a:ext cx="789047" cy="698501"/>
          </a:xfrm>
          <a:prstGeom prst="rect">
            <a:avLst/>
          </a:prstGeom>
          <a:ln w="12700"/>
        </p:spPr>
      </p:pic>
      <p:sp>
        <p:nvSpPr>
          <p:cNvPr id="1223"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sp>
        <p:nvSpPr>
          <p:cNvPr id="1224" name="Greywater…"/>
          <p:cNvSpPr/>
          <p:nvPr/>
        </p:nvSpPr>
        <p:spPr>
          <a:xfrm>
            <a:off x="2413000" y="4076700"/>
            <a:ext cx="1730137" cy="80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sz="2400">
                <a:uFill>
                  <a:solidFill>
                    <a:srgbClr val="000000"/>
                  </a:solidFill>
                </a:uFill>
                <a:latin typeface="+mj-lt"/>
                <a:ea typeface="+mj-ea"/>
                <a:cs typeface="+mj-cs"/>
                <a:sym typeface="Arial"/>
              </a:defRPr>
            </a:pPr>
            <a:r>
              <a:t>Greywater </a:t>
            </a:r>
          </a:p>
          <a:p>
            <a:pPr marL="40639" marR="40639" defTabSz="914400">
              <a:defRPr sz="2400">
                <a:uFill>
                  <a:solidFill>
                    <a:srgbClr val="000000"/>
                  </a:solidFill>
                </a:uFill>
                <a:latin typeface="+mj-lt"/>
                <a:ea typeface="+mj-ea"/>
                <a:cs typeface="+mj-cs"/>
                <a:sym typeface="Arial"/>
              </a:defRPr>
            </a:pPr>
            <a:r>
              <a:t>treatment</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6" name="Wastewater treatment options"/>
          <p:cNvSpPr txBox="1"/>
          <p:nvPr>
            <p:ph type="title"/>
          </p:nvPr>
        </p:nvSpPr>
        <p:spPr>
          <a:xfrm>
            <a:off x="1477962" y="388937"/>
            <a:ext cx="6045201" cy="1592263"/>
          </a:xfrm>
          <a:prstGeom prst="rect">
            <a:avLst/>
          </a:prstGeom>
        </p:spPr>
        <p:txBody>
          <a:bodyPr/>
          <a:lstStyle/>
          <a:p>
            <a:pPr/>
            <a:r>
              <a:t>Wastewater treatment options</a:t>
            </a:r>
          </a:p>
        </p:txBody>
      </p:sp>
      <p:pic>
        <p:nvPicPr>
          <p:cNvPr id="1227" name="image.png" descr="image.png"/>
          <p:cNvPicPr>
            <a:picLocks noChangeAspect="0"/>
          </p:cNvPicPr>
          <p:nvPr/>
        </p:nvPicPr>
        <p:blipFill>
          <a:blip r:embed="rId2">
            <a:extLst/>
          </a:blip>
          <a:stretch>
            <a:fillRect/>
          </a:stretch>
        </p:blipFill>
        <p:spPr>
          <a:xfrm>
            <a:off x="7073900" y="952500"/>
            <a:ext cx="1981200" cy="1498600"/>
          </a:xfrm>
          <a:prstGeom prst="rect">
            <a:avLst/>
          </a:prstGeom>
          <a:ln w="12700">
            <a:miter lim="400000"/>
          </a:ln>
        </p:spPr>
      </p:pic>
      <p:pic>
        <p:nvPicPr>
          <p:cNvPr id="1228" name="biovac.jpg" descr="biovac.jpg"/>
          <p:cNvPicPr>
            <a:picLocks noChangeAspect="0"/>
          </p:cNvPicPr>
          <p:nvPr/>
        </p:nvPicPr>
        <p:blipFill>
          <a:blip r:embed="rId3">
            <a:extLst/>
          </a:blip>
          <a:stretch>
            <a:fillRect/>
          </a:stretch>
        </p:blipFill>
        <p:spPr>
          <a:xfrm>
            <a:off x="5507037" y="5000625"/>
            <a:ext cx="889001" cy="1320800"/>
          </a:xfrm>
          <a:prstGeom prst="rect">
            <a:avLst/>
          </a:prstGeom>
          <a:ln w="12700">
            <a:miter lim="400000"/>
          </a:ln>
        </p:spPr>
      </p:pic>
      <p:sp>
        <p:nvSpPr>
          <p:cNvPr id="1229" name="Constructed…"/>
          <p:cNvSpPr/>
          <p:nvPr/>
        </p:nvSpPr>
        <p:spPr>
          <a:xfrm>
            <a:off x="7124700" y="5003800"/>
            <a:ext cx="3314700" cy="698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buClr>
                <a:srgbClr val="000000"/>
              </a:buClr>
              <a:buFont typeface="Times"/>
              <a:defRPr b="1" sz="1800">
                <a:solidFill>
                  <a:srgbClr val="4F7A28"/>
                </a:solidFill>
                <a:uFill>
                  <a:solidFill>
                    <a:srgbClr val="4F7A28"/>
                  </a:solidFill>
                </a:uFill>
                <a:latin typeface="Times"/>
                <a:ea typeface="Times"/>
                <a:cs typeface="Times"/>
                <a:sym typeface="Times"/>
              </a:defRPr>
            </a:pPr>
            <a:r>
              <a:t>Constructed </a:t>
            </a:r>
          </a:p>
          <a:p>
            <a:pPr marL="40639" marR="40639" defTabSz="914400">
              <a:buClr>
                <a:srgbClr val="000000"/>
              </a:buClr>
              <a:buFont typeface="Times"/>
              <a:defRPr b="1" sz="1800">
                <a:solidFill>
                  <a:srgbClr val="4F7A28"/>
                </a:solidFill>
                <a:uFill>
                  <a:solidFill>
                    <a:srgbClr val="4F7A28"/>
                  </a:solidFill>
                </a:uFill>
                <a:latin typeface="Times"/>
                <a:ea typeface="Times"/>
                <a:cs typeface="Times"/>
                <a:sym typeface="Times"/>
              </a:defRPr>
            </a:pPr>
            <a:r>
              <a:t>wetlands</a:t>
            </a:r>
          </a:p>
        </p:txBody>
      </p:sp>
      <p:sp>
        <p:nvSpPr>
          <p:cNvPr id="1230" name="Infiltration"/>
          <p:cNvSpPr/>
          <p:nvPr/>
        </p:nvSpPr>
        <p:spPr>
          <a:xfrm>
            <a:off x="7162800" y="2527300"/>
            <a:ext cx="19812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a:defRPr b="1" sz="1800">
                <a:solidFill>
                  <a:srgbClr val="4F7A28"/>
                </a:solidFill>
                <a:uFill>
                  <a:solidFill>
                    <a:srgbClr val="4F7A28"/>
                  </a:solidFill>
                </a:uFill>
                <a:latin typeface="Times"/>
                <a:ea typeface="Times"/>
                <a:cs typeface="Times"/>
                <a:sym typeface="Times"/>
              </a:defRPr>
            </a:lvl1pPr>
          </a:lstStyle>
          <a:p>
            <a:pPr/>
            <a:r>
              <a:t>Infiltration</a:t>
            </a:r>
          </a:p>
        </p:txBody>
      </p:sp>
      <p:sp>
        <p:nvSpPr>
          <p:cNvPr id="1231" name="Source separation"/>
          <p:cNvSpPr/>
          <p:nvPr/>
        </p:nvSpPr>
        <p:spPr>
          <a:xfrm>
            <a:off x="517525" y="2655887"/>
            <a:ext cx="1909736"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Times"/>
              <a:defRPr b="1" sz="1800">
                <a:solidFill>
                  <a:srgbClr val="0061FF"/>
                </a:solidFill>
                <a:uFill>
                  <a:solidFill>
                    <a:srgbClr val="0061FF"/>
                  </a:solidFill>
                </a:uFill>
                <a:latin typeface="Times"/>
                <a:ea typeface="Times"/>
                <a:cs typeface="Times"/>
                <a:sym typeface="Times"/>
              </a:defRPr>
            </a:lvl1pPr>
          </a:lstStyle>
          <a:p>
            <a:pPr/>
            <a:r>
              <a:t>Source separation</a:t>
            </a:r>
          </a:p>
        </p:txBody>
      </p:sp>
      <p:pic>
        <p:nvPicPr>
          <p:cNvPr id="1232" name="image.pdf" descr="image.pdf"/>
          <p:cNvPicPr>
            <a:picLocks noChangeAspect="0"/>
          </p:cNvPicPr>
          <p:nvPr/>
        </p:nvPicPr>
        <p:blipFill>
          <a:blip r:embed="rId4">
            <a:extLst/>
          </a:blip>
          <a:stretch>
            <a:fillRect/>
          </a:stretch>
        </p:blipFill>
        <p:spPr>
          <a:xfrm>
            <a:off x="2746375" y="1920875"/>
            <a:ext cx="3651250" cy="3016250"/>
          </a:xfrm>
          <a:prstGeom prst="rect">
            <a:avLst/>
          </a:prstGeom>
          <a:ln w="12700">
            <a:miter lim="400000"/>
          </a:ln>
        </p:spPr>
      </p:pic>
      <p:sp>
        <p:nvSpPr>
          <p:cNvPr id="1233" name="Linje"/>
          <p:cNvSpPr/>
          <p:nvPr/>
        </p:nvSpPr>
        <p:spPr>
          <a:xfrm flipV="1">
            <a:off x="4038600" y="4483100"/>
            <a:ext cx="762000" cy="673101"/>
          </a:xfrm>
          <a:prstGeom prst="line">
            <a:avLst/>
          </a:prstGeom>
          <a:ln w="25400">
            <a:solidFill>
              <a:srgbClr val="FF2600"/>
            </a:solidFill>
          </a:ln>
        </p:spPr>
        <p:txBody>
          <a:bodyPr lIns="0" tIns="0" rIns="0" bIns="0"/>
          <a:lstStyle/>
          <a:p>
            <a:pPr/>
          </a:p>
        </p:txBody>
      </p:sp>
      <p:sp>
        <p:nvSpPr>
          <p:cNvPr id="1234" name="Linje"/>
          <p:cNvSpPr/>
          <p:nvPr/>
        </p:nvSpPr>
        <p:spPr>
          <a:xfrm flipV="1">
            <a:off x="1981200" y="3022600"/>
            <a:ext cx="1066800" cy="990600"/>
          </a:xfrm>
          <a:prstGeom prst="line">
            <a:avLst/>
          </a:prstGeom>
          <a:ln w="25400">
            <a:solidFill>
              <a:srgbClr val="FF2600"/>
            </a:solidFill>
          </a:ln>
        </p:spPr>
        <p:txBody>
          <a:bodyPr lIns="0" tIns="0" rIns="0" bIns="0"/>
          <a:lstStyle/>
          <a:p>
            <a:pPr/>
          </a:p>
        </p:txBody>
      </p:sp>
      <p:sp>
        <p:nvSpPr>
          <p:cNvPr id="1235" name="Linje"/>
          <p:cNvSpPr/>
          <p:nvPr/>
        </p:nvSpPr>
        <p:spPr>
          <a:xfrm>
            <a:off x="2133600" y="2362200"/>
            <a:ext cx="762000" cy="152400"/>
          </a:xfrm>
          <a:prstGeom prst="line">
            <a:avLst/>
          </a:prstGeom>
          <a:ln w="25400">
            <a:solidFill>
              <a:srgbClr val="FF2600"/>
            </a:solidFill>
          </a:ln>
        </p:spPr>
        <p:txBody>
          <a:bodyPr lIns="0" tIns="0" rIns="0" bIns="0"/>
          <a:lstStyle/>
          <a:p>
            <a:pPr/>
          </a:p>
        </p:txBody>
      </p:sp>
      <p:grpSp>
        <p:nvGrpSpPr>
          <p:cNvPr id="1238" name="Grupper"/>
          <p:cNvGrpSpPr/>
          <p:nvPr/>
        </p:nvGrpSpPr>
        <p:grpSpPr>
          <a:xfrm>
            <a:off x="10477499" y="4953000"/>
            <a:ext cx="1676401" cy="2057400"/>
            <a:chOff x="0" y="0"/>
            <a:chExt cx="1676400" cy="2057400"/>
          </a:xfrm>
        </p:grpSpPr>
        <p:sp>
          <p:nvSpPr>
            <p:cNvPr id="1236" name="Rektangel"/>
            <p:cNvSpPr/>
            <p:nvPr/>
          </p:nvSpPr>
          <p:spPr>
            <a:xfrm>
              <a:off x="0" y="0"/>
              <a:ext cx="1676400" cy="2057400"/>
            </a:xfrm>
            <a:prstGeom prst="rect">
              <a:avLst/>
            </a:prstGeom>
            <a:solidFill>
              <a:srgbClr val="CBCBCB">
                <a:alpha val="49018"/>
              </a:srgbClr>
            </a:solidFill>
            <a:ln w="12700" cap="flat">
              <a:solidFill>
                <a:srgbClr val="D6D7FF"/>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a:ea typeface="Times"/>
                  <a:cs typeface="Times"/>
                  <a:sym typeface="Times"/>
                </a:defRPr>
              </a:pPr>
            </a:p>
          </p:txBody>
        </p:sp>
        <p:sp>
          <p:nvSpPr>
            <p:cNvPr id="1237" name="Tekst"/>
            <p:cNvSpPr/>
            <p:nvPr/>
          </p:nvSpPr>
          <p:spPr>
            <a:xfrm>
              <a:off x="0" y="793750"/>
              <a:ext cx="231140"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Times"/>
                <a:defRPr sz="2400">
                  <a:uFill>
                    <a:solidFill>
                      <a:srgbClr val="000000"/>
                    </a:solidFill>
                  </a:uFill>
                  <a:latin typeface="Times"/>
                  <a:ea typeface="Times"/>
                  <a:cs typeface="Times"/>
                  <a:sym typeface="Times"/>
                </a:defRPr>
              </a:lvl1pPr>
            </a:lstStyle>
            <a:p>
              <a:pPr/>
              <a:r>
                <a:t> </a:t>
              </a:r>
            </a:p>
          </p:txBody>
        </p:sp>
      </p:grpSp>
      <p:grpSp>
        <p:nvGrpSpPr>
          <p:cNvPr id="1241" name="Grupper"/>
          <p:cNvGrpSpPr/>
          <p:nvPr/>
        </p:nvGrpSpPr>
        <p:grpSpPr>
          <a:xfrm>
            <a:off x="10096499" y="4953000"/>
            <a:ext cx="1676401" cy="2057400"/>
            <a:chOff x="0" y="0"/>
            <a:chExt cx="1676400" cy="2057400"/>
          </a:xfrm>
        </p:grpSpPr>
        <p:sp>
          <p:nvSpPr>
            <p:cNvPr id="1239" name="Rektangel"/>
            <p:cNvSpPr/>
            <p:nvPr/>
          </p:nvSpPr>
          <p:spPr>
            <a:xfrm>
              <a:off x="0" y="0"/>
              <a:ext cx="1676400" cy="2057400"/>
            </a:xfrm>
            <a:prstGeom prst="rect">
              <a:avLst/>
            </a:prstGeom>
            <a:solidFill>
              <a:srgbClr val="CBCBCB">
                <a:alpha val="49018"/>
              </a:srgbClr>
            </a:solidFill>
            <a:ln w="12700" cap="flat">
              <a:solidFill>
                <a:srgbClr val="D6D7FF"/>
              </a:solidFill>
              <a:prstDash val="solid"/>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Times"/>
                  <a:ea typeface="Times"/>
                  <a:cs typeface="Times"/>
                  <a:sym typeface="Times"/>
                </a:defRPr>
              </a:pPr>
            </a:p>
          </p:txBody>
        </p:sp>
        <p:sp>
          <p:nvSpPr>
            <p:cNvPr id="1240" name="Tekst"/>
            <p:cNvSpPr/>
            <p:nvPr/>
          </p:nvSpPr>
          <p:spPr>
            <a:xfrm>
              <a:off x="0" y="793750"/>
              <a:ext cx="231140"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Times"/>
                <a:defRPr sz="2400">
                  <a:uFill>
                    <a:solidFill>
                      <a:srgbClr val="000000"/>
                    </a:solidFill>
                  </a:uFill>
                  <a:latin typeface="Times"/>
                  <a:ea typeface="Times"/>
                  <a:cs typeface="Times"/>
                  <a:sym typeface="Times"/>
                </a:defRPr>
              </a:lvl1pPr>
            </a:lstStyle>
            <a:p>
              <a:pPr/>
              <a:r>
                <a:t> </a:t>
              </a:r>
            </a:p>
          </p:txBody>
        </p:sp>
      </p:grpSp>
      <p:pic>
        <p:nvPicPr>
          <p:cNvPr id="1242" name="image.jpg" descr="image.jpg"/>
          <p:cNvPicPr>
            <a:picLocks noChangeAspect="0"/>
          </p:cNvPicPr>
          <p:nvPr/>
        </p:nvPicPr>
        <p:blipFill>
          <a:blip r:embed="rId5">
            <a:extLst/>
          </a:blip>
          <a:stretch>
            <a:fillRect/>
          </a:stretch>
        </p:blipFill>
        <p:spPr>
          <a:xfrm>
            <a:off x="6540500" y="3679825"/>
            <a:ext cx="2451100" cy="1206500"/>
          </a:xfrm>
          <a:prstGeom prst="rect">
            <a:avLst/>
          </a:prstGeom>
          <a:ln w="12700">
            <a:miter lim="400000"/>
          </a:ln>
        </p:spPr>
      </p:pic>
      <p:pic>
        <p:nvPicPr>
          <p:cNvPr id="1243" name="droppedImage.pdf" descr="droppedImage.pdf"/>
          <p:cNvPicPr>
            <a:picLocks noChangeAspect="1"/>
          </p:cNvPicPr>
          <p:nvPr/>
        </p:nvPicPr>
        <p:blipFill>
          <a:blip r:embed="rId6">
            <a:extLst/>
          </a:blip>
          <a:stretch>
            <a:fillRect/>
          </a:stretch>
        </p:blipFill>
        <p:spPr>
          <a:xfrm>
            <a:off x="292100" y="4087729"/>
            <a:ext cx="1968500" cy="1474871"/>
          </a:xfrm>
          <a:prstGeom prst="rect">
            <a:avLst/>
          </a:prstGeom>
          <a:ln w="12700"/>
        </p:spPr>
      </p:pic>
      <p:pic>
        <p:nvPicPr>
          <p:cNvPr id="1244" name="image.jpg" descr="image.jpg"/>
          <p:cNvPicPr>
            <a:picLocks noChangeAspect="1"/>
          </p:cNvPicPr>
          <p:nvPr/>
        </p:nvPicPr>
        <p:blipFill>
          <a:blip r:embed="rId7">
            <a:extLst/>
          </a:blip>
          <a:stretch>
            <a:fillRect/>
          </a:stretch>
        </p:blipFill>
        <p:spPr>
          <a:xfrm>
            <a:off x="3340100" y="5027728"/>
            <a:ext cx="1854200" cy="1273060"/>
          </a:xfrm>
          <a:prstGeom prst="rect">
            <a:avLst/>
          </a:prstGeom>
          <a:ln w="12700">
            <a:miter lim="400000"/>
          </a:ln>
        </p:spPr>
      </p:pic>
      <p:sp>
        <p:nvSpPr>
          <p:cNvPr id="1245" name="Linje"/>
          <p:cNvSpPr/>
          <p:nvPr/>
        </p:nvSpPr>
        <p:spPr>
          <a:xfrm flipH="1" flipV="1">
            <a:off x="6858000" y="6883400"/>
            <a:ext cx="1272431" cy="972989"/>
          </a:xfrm>
          <a:prstGeom prst="line">
            <a:avLst/>
          </a:prstGeom>
          <a:ln w="25400">
            <a:solidFill>
              <a:srgbClr val="FF2600"/>
            </a:solidFill>
          </a:ln>
        </p:spPr>
        <p:txBody>
          <a:bodyPr lIns="0" tIns="0" rIns="0" bIns="0"/>
          <a:lstStyle/>
          <a:p>
            <a:pPr/>
          </a:p>
        </p:txBody>
      </p:sp>
      <p:sp>
        <p:nvSpPr>
          <p:cNvPr id="1246" name="Conventional systems"/>
          <p:cNvSpPr/>
          <p:nvPr/>
        </p:nvSpPr>
        <p:spPr>
          <a:xfrm>
            <a:off x="3860800" y="6337300"/>
            <a:ext cx="30988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buClr>
                <a:srgbClr val="000000"/>
              </a:buClr>
              <a:buFont typeface="Times"/>
              <a:defRPr b="1" sz="1800">
                <a:uFill>
                  <a:solidFill>
                    <a:srgbClr val="000000"/>
                  </a:solidFill>
                </a:uFill>
                <a:latin typeface="Times"/>
                <a:ea typeface="Times"/>
                <a:cs typeface="Times"/>
                <a:sym typeface="Times"/>
              </a:defRPr>
            </a:lvl1pPr>
          </a:lstStyle>
          <a:p>
            <a:pPr/>
            <a:r>
              <a:t>Conventional systems</a:t>
            </a:r>
          </a:p>
        </p:txBody>
      </p:sp>
      <p:sp>
        <p:nvSpPr>
          <p:cNvPr id="1247" name="Linje"/>
          <p:cNvSpPr/>
          <p:nvPr/>
        </p:nvSpPr>
        <p:spPr>
          <a:xfrm flipH="1">
            <a:off x="6096000" y="1992014"/>
            <a:ext cx="1894285" cy="446386"/>
          </a:xfrm>
          <a:prstGeom prst="line">
            <a:avLst/>
          </a:prstGeom>
          <a:ln w="25400">
            <a:solidFill>
              <a:srgbClr val="FF2600"/>
            </a:solidFill>
          </a:ln>
        </p:spPr>
        <p:txBody>
          <a:bodyPr lIns="0" tIns="0" rIns="0" bIns="0"/>
          <a:lstStyle/>
          <a:p>
            <a:pPr/>
          </a:p>
        </p:txBody>
      </p:sp>
      <p:sp>
        <p:nvSpPr>
          <p:cNvPr id="1248" name="Linje"/>
          <p:cNvSpPr/>
          <p:nvPr/>
        </p:nvSpPr>
        <p:spPr>
          <a:xfrm flipH="1" flipV="1">
            <a:off x="5998467" y="2958107"/>
            <a:ext cx="1398589" cy="819747"/>
          </a:xfrm>
          <a:prstGeom prst="line">
            <a:avLst/>
          </a:prstGeom>
          <a:ln w="25400">
            <a:solidFill>
              <a:srgbClr val="FF2600"/>
            </a:solidFill>
          </a:ln>
        </p:spPr>
        <p:txBody>
          <a:bodyPr lIns="0" tIns="0" rIns="0" bIns="0"/>
          <a:lstStyle/>
          <a:p>
            <a:pPr/>
          </a:p>
        </p:txBody>
      </p:sp>
      <p:pic>
        <p:nvPicPr>
          <p:cNvPr id="1249" name="image.png" descr="image.png"/>
          <p:cNvPicPr>
            <a:picLocks noChangeAspect="0"/>
          </p:cNvPicPr>
          <p:nvPr/>
        </p:nvPicPr>
        <p:blipFill>
          <a:blip r:embed="rId8">
            <a:extLst/>
          </a:blip>
          <a:stretch>
            <a:fillRect/>
          </a:stretch>
        </p:blipFill>
        <p:spPr>
          <a:xfrm>
            <a:off x="238125" y="1282700"/>
            <a:ext cx="2451100" cy="1320800"/>
          </a:xfrm>
          <a:prstGeom prst="rect">
            <a:avLst/>
          </a:prstGeom>
          <a:ln w="12700">
            <a:miter lim="400000"/>
          </a:ln>
        </p:spPr>
      </p:pic>
      <p:sp>
        <p:nvSpPr>
          <p:cNvPr id="1250" name="Ponds - lagoons"/>
          <p:cNvSpPr/>
          <p:nvPr/>
        </p:nvSpPr>
        <p:spPr>
          <a:xfrm>
            <a:off x="241300" y="5613400"/>
            <a:ext cx="1679350"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000000"/>
              </a:buClr>
              <a:buFont typeface="Times"/>
              <a:defRPr b="1" sz="1800">
                <a:solidFill>
                  <a:srgbClr val="4F7A28"/>
                </a:solidFill>
                <a:uFill>
                  <a:solidFill>
                    <a:srgbClr val="4F7A28"/>
                  </a:solidFill>
                </a:uFill>
                <a:latin typeface="Times"/>
                <a:ea typeface="Times"/>
                <a:cs typeface="Times"/>
                <a:sym typeface="Times"/>
              </a:defRPr>
            </a:lvl1pPr>
          </a:lstStyle>
          <a:p>
            <a:pPr/>
            <a:r>
              <a:t>Ponds - lagoons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3"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634" name="NORWEGIAN UNIVERSITY OF LIFE SCIENCES"/>
          <p:cNvSpPr/>
          <p:nvPr/>
        </p:nvSpPr>
        <p:spPr>
          <a:xfrm rot="5400000">
            <a:off x="-2128044" y="2543968"/>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635"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636" name="www.umb.no"/>
          <p:cNvSpPr/>
          <p:nvPr/>
        </p:nvSpPr>
        <p:spPr>
          <a:xfrm>
            <a:off x="4038600" y="6527800"/>
            <a:ext cx="1917700" cy="24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637" name="95"/>
          <p:cNvSpPr/>
          <p:nvPr/>
        </p:nvSpPr>
        <p:spPr>
          <a:xfrm>
            <a:off x="303467" y="56261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95</a:t>
            </a:r>
          </a:p>
        </p:txBody>
      </p:sp>
      <p:pic>
        <p:nvPicPr>
          <p:cNvPr id="638" name="image.pdf" descr="image.pdf"/>
          <p:cNvPicPr>
            <a:picLocks noChangeAspect="0"/>
          </p:cNvPicPr>
          <p:nvPr/>
        </p:nvPicPr>
        <p:blipFill>
          <a:blip r:embed="rId3">
            <a:extLst/>
          </a:blip>
          <a:stretch>
            <a:fillRect/>
          </a:stretch>
        </p:blipFill>
        <p:spPr>
          <a:xfrm>
            <a:off x="860107" y="1409700"/>
            <a:ext cx="9323389" cy="4953000"/>
          </a:xfrm>
          <a:prstGeom prst="rect">
            <a:avLst/>
          </a:prstGeom>
          <a:ln w="12700"/>
        </p:spPr>
      </p:pic>
      <p:sp>
        <p:nvSpPr>
          <p:cNvPr id="639" name="Nutrients and volume of domestic wastewater fractions"/>
          <p:cNvSpPr/>
          <p:nvPr/>
        </p:nvSpPr>
        <p:spPr>
          <a:xfrm>
            <a:off x="1020762" y="609600"/>
            <a:ext cx="7949258" cy="508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buFont typeface="Times"/>
              <a:defRPr sz="2800">
                <a:uFill>
                  <a:solidFill>
                    <a:srgbClr val="000000"/>
                  </a:solidFill>
                </a:uFill>
                <a:latin typeface="Times"/>
                <a:ea typeface="Times"/>
                <a:cs typeface="Times"/>
                <a:sym typeface="Times"/>
              </a:defRPr>
            </a:lvl1pPr>
          </a:lstStyle>
          <a:p>
            <a:pPr/>
            <a:r>
              <a:t>Nutrients and volume of domestic wastewater fractions</a:t>
            </a:r>
          </a:p>
        </p:txBody>
      </p:sp>
      <p:sp>
        <p:nvSpPr>
          <p:cNvPr id="640" name="(Jönsson et al., 1999)."/>
          <p:cNvSpPr/>
          <p:nvPr/>
        </p:nvSpPr>
        <p:spPr>
          <a:xfrm>
            <a:off x="6329506" y="6162675"/>
            <a:ext cx="2764087" cy="4445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buFont typeface="Times"/>
              <a:defRPr sz="1400">
                <a:uFill>
                  <a:solidFill>
                    <a:srgbClr val="000000"/>
                  </a:solidFill>
                </a:uFill>
                <a:latin typeface="Times"/>
                <a:ea typeface="Times"/>
                <a:cs typeface="Times"/>
                <a:sym typeface="Times"/>
              </a:defRPr>
            </a:lvl1pPr>
          </a:lstStyle>
          <a:p>
            <a:pPr/>
            <a:r>
              <a:t>(Jönsson et al., 1999).</a:t>
            </a:r>
          </a:p>
        </p:txBody>
      </p:sp>
      <p:sp>
        <p:nvSpPr>
          <p:cNvPr id="641" name="Linje"/>
          <p:cNvSpPr/>
          <p:nvPr/>
        </p:nvSpPr>
        <p:spPr>
          <a:xfrm flipH="1" flipV="1">
            <a:off x="5885343" y="2362199"/>
            <a:ext cx="875676" cy="3048001"/>
          </a:xfrm>
          <a:prstGeom prst="line">
            <a:avLst/>
          </a:prstGeom>
          <a:ln w="25400">
            <a:solidFill>
              <a:srgbClr val="FF2600"/>
            </a:solidFill>
          </a:ln>
        </p:spPr>
        <p:txBody>
          <a:bodyPr lIns="0" tIns="0" rIns="0" bIns="0"/>
          <a:lstStyle/>
          <a:p>
            <a:pPr/>
          </a:p>
        </p:txBody>
      </p:sp>
      <p:sp>
        <p:nvSpPr>
          <p:cNvPr id="642" name="Linje"/>
          <p:cNvSpPr/>
          <p:nvPr/>
        </p:nvSpPr>
        <p:spPr>
          <a:xfrm flipH="1" flipV="1">
            <a:off x="5942181" y="5517572"/>
            <a:ext cx="762001" cy="1589"/>
          </a:xfrm>
          <a:prstGeom prst="line">
            <a:avLst/>
          </a:prstGeom>
          <a:ln w="25400">
            <a:solidFill>
              <a:srgbClr val="FF2600"/>
            </a:solidFill>
          </a:ln>
        </p:spPr>
        <p:txBody>
          <a:bodyPr lIns="0" tIns="0" rIns="0" bIns="0"/>
          <a:lstStyle/>
          <a:p>
            <a:pPr/>
          </a:p>
        </p:txBody>
      </p:sp>
      <p:sp>
        <p:nvSpPr>
          <p:cNvPr id="643" name="1 % of the volume contains:…"/>
          <p:cNvSpPr/>
          <p:nvPr/>
        </p:nvSpPr>
        <p:spPr>
          <a:xfrm>
            <a:off x="2486890" y="5993376"/>
            <a:ext cx="3204095" cy="602123"/>
          </a:xfrm>
          <a:prstGeom prst="rect">
            <a:avLst/>
          </a:prstGeom>
          <a:solidFill>
            <a:srgbClr val="FFFFFF"/>
          </a:solidFill>
          <a:ln w="12700"/>
          <a:extLst>
            <a:ext uri="{C572A759-6A51-4108-AA02-DFA0A04FC94B}">
              <ma14:wrappingTextBoxFlag xmlns:ma14="http://schemas.microsoft.com/office/mac/drawingml/2011/main" val="1"/>
            </a:ext>
          </a:extLst>
        </p:spPr>
        <p:txBody>
          <a:bodyPr lIns="38100" tIns="38100" rIns="38100" bIns="38100">
            <a:spAutoFit/>
          </a:bodyPr>
          <a:lstStyle/>
          <a:p>
            <a:pPr defTabSz="914400">
              <a:buClr>
                <a:srgbClr val="FF2600"/>
              </a:buClr>
              <a:buFont typeface="Arial"/>
              <a:defRPr b="1" sz="1800">
                <a:solidFill>
                  <a:srgbClr val="FF2600"/>
                </a:solidFill>
                <a:uFill>
                  <a:solidFill>
                    <a:srgbClr val="FF2600"/>
                  </a:solidFill>
                </a:uFill>
                <a:latin typeface="+mj-lt"/>
                <a:ea typeface="+mj-ea"/>
                <a:cs typeface="+mj-cs"/>
                <a:sym typeface="Arial"/>
              </a:defRPr>
            </a:pPr>
            <a:r>
              <a:t>1 % of the volume contains:</a:t>
            </a:r>
          </a:p>
          <a:p>
            <a:pPr defTabSz="914400">
              <a:buClr>
                <a:srgbClr val="FF2600"/>
              </a:buClr>
              <a:buFont typeface="Arial"/>
              <a:defRPr b="1" sz="1800">
                <a:solidFill>
                  <a:srgbClr val="FF2600"/>
                </a:solidFill>
                <a:uFill>
                  <a:solidFill>
                    <a:srgbClr val="FF2600"/>
                  </a:solidFill>
                </a:uFill>
                <a:latin typeface="+mj-lt"/>
                <a:ea typeface="+mj-ea"/>
                <a:cs typeface="+mj-cs"/>
                <a:sym typeface="Arial"/>
              </a:defRPr>
            </a:pPr>
            <a:r>
              <a:t> &gt;80% of the resources</a:t>
            </a:r>
          </a:p>
        </p:txBody>
      </p:sp>
      <p:pic>
        <p:nvPicPr>
          <p:cNvPr id="644" name="Skjermbilde 2014-03-02 kl. 11.00.58.jpg" descr="Skjermbilde 2014-03-02 kl. 11.00.58.jpg"/>
          <p:cNvPicPr>
            <a:picLocks noChangeAspect="1"/>
          </p:cNvPicPr>
          <p:nvPr/>
        </p:nvPicPr>
        <p:blipFill>
          <a:blip r:embed="rId4">
            <a:extLst/>
          </a:blip>
          <a:stretch>
            <a:fillRect/>
          </a:stretch>
        </p:blipFill>
        <p:spPr>
          <a:xfrm>
            <a:off x="56814" y="6032708"/>
            <a:ext cx="789047" cy="698501"/>
          </a:xfrm>
          <a:prstGeom prst="rect">
            <a:avLst/>
          </a:prstGeom>
          <a:ln w="12700"/>
        </p:spPr>
      </p:pic>
      <p:sp>
        <p:nvSpPr>
          <p:cNvPr id="645"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254" name="Grupper"/>
          <p:cNvGrpSpPr/>
          <p:nvPr/>
        </p:nvGrpSpPr>
        <p:grpSpPr>
          <a:xfrm>
            <a:off x="-1" y="0"/>
            <a:ext cx="900114" cy="6858000"/>
            <a:chOff x="0" y="0"/>
            <a:chExt cx="900112" cy="6858000"/>
          </a:xfrm>
        </p:grpSpPr>
        <p:sp>
          <p:nvSpPr>
            <p:cNvPr id="1252" name="Rektangel"/>
            <p:cNvSpPr/>
            <p:nvPr/>
          </p:nvSpPr>
          <p:spPr>
            <a:xfrm>
              <a:off x="0" y="0"/>
              <a:ext cx="900113" cy="6858000"/>
            </a:xfrm>
            <a:prstGeom prst="rect">
              <a:avLst/>
            </a:prstGeom>
            <a:solidFill>
              <a:srgbClr val="79B249"/>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1253" name="Tekst"/>
            <p:cNvSpPr/>
            <p:nvPr/>
          </p:nvSpPr>
          <p:spPr>
            <a:xfrm>
              <a:off x="0" y="3205385"/>
              <a:ext cx="239624"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defTabSz="914400">
                <a:buClr>
                  <a:srgbClr val="000000"/>
                </a:buClr>
                <a:buFont typeface="Arial"/>
                <a:defRPr sz="2400">
                  <a:uFill>
                    <a:solidFill>
                      <a:srgbClr val="000000"/>
                    </a:solidFill>
                  </a:uFill>
                  <a:latin typeface="+mj-lt"/>
                  <a:ea typeface="+mj-ea"/>
                  <a:cs typeface="+mj-cs"/>
                  <a:sym typeface="Arial"/>
                </a:defRPr>
              </a:lvl1pPr>
            </a:lstStyle>
            <a:p>
              <a:pPr/>
              <a:r>
                <a:t> </a:t>
              </a:r>
            </a:p>
          </p:txBody>
        </p:sp>
      </p:grpSp>
      <p:sp>
        <p:nvSpPr>
          <p:cNvPr id="1255" name="NORGES MILJØ OG BIOVITENSKAPLIGE UNIVERITET (NMBU)"/>
          <p:cNvSpPr/>
          <p:nvPr/>
        </p:nvSpPr>
        <p:spPr>
          <a:xfrm rot="5400000">
            <a:off x="-2108994" y="2489200"/>
            <a:ext cx="48768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NORGES MILJØ OG BIOVITENSKAPLIGE UNIVERITET (NMBU)</a:t>
            </a:r>
          </a:p>
        </p:txBody>
      </p:sp>
      <p:sp>
        <p:nvSpPr>
          <p:cNvPr id="1256" name="www.umb.no"/>
          <p:cNvSpPr/>
          <p:nvPr/>
        </p:nvSpPr>
        <p:spPr>
          <a:xfrm>
            <a:off x="4038600" y="6527800"/>
            <a:ext cx="1905000" cy="26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1257" name="Institutt for miljøvitenskap (IMV)"/>
          <p:cNvSpPr/>
          <p:nvPr/>
        </p:nvSpPr>
        <p:spPr>
          <a:xfrm rot="5400000">
            <a:off x="-1431925" y="2130425"/>
            <a:ext cx="41021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FFFFFF"/>
              </a:buClr>
              <a:buFont typeface="Tahoma"/>
              <a:defRPr>
                <a:uFill>
                  <a:solidFill>
                    <a:srgbClr val="FFFFFF"/>
                  </a:solidFill>
                </a:uFill>
                <a:latin typeface="Tahoma"/>
                <a:ea typeface="Tahoma"/>
                <a:cs typeface="Tahoma"/>
                <a:sym typeface="Tahoma"/>
              </a:defRPr>
            </a:lvl1pPr>
          </a:lstStyle>
          <a:p>
            <a:pPr/>
            <a:r>
              <a:t>Institutt for miljøvitenskap (IMV)</a:t>
            </a:r>
          </a:p>
        </p:txBody>
      </p:sp>
      <p:pic>
        <p:nvPicPr>
          <p:cNvPr id="1258" name="Skjermbilde 2014-03-02 kl. 11.00.58.jpg" descr="Skjermbilde 2014-03-02 kl. 11.00.58.jpg"/>
          <p:cNvPicPr>
            <a:picLocks noChangeAspect="1"/>
          </p:cNvPicPr>
          <p:nvPr/>
        </p:nvPicPr>
        <p:blipFill>
          <a:blip r:embed="rId2">
            <a:extLst/>
          </a:blip>
          <a:stretch>
            <a:fillRect/>
          </a:stretch>
        </p:blipFill>
        <p:spPr>
          <a:xfrm>
            <a:off x="57806" y="5943600"/>
            <a:ext cx="774701" cy="685800"/>
          </a:xfrm>
          <a:prstGeom prst="rect">
            <a:avLst/>
          </a:prstGeom>
          <a:ln w="12700"/>
        </p:spPr>
      </p:pic>
      <p:sp>
        <p:nvSpPr>
          <p:cNvPr id="1259" name="Lysbilde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wrap="none"/>
          <a:lstStyle/>
          <a:p>
            <a:pPr/>
            <a:fld id="{86CB4B4D-7CA3-9044-876B-883B54F8677D}" type="slidenum"/>
          </a:p>
        </p:txBody>
      </p:sp>
      <p:pic>
        <p:nvPicPr>
          <p:cNvPr id="1260" name="droppedImage.pdf" descr="droppedImage.pdf"/>
          <p:cNvPicPr>
            <a:picLocks noChangeAspect="1"/>
          </p:cNvPicPr>
          <p:nvPr/>
        </p:nvPicPr>
        <p:blipFill>
          <a:blip r:embed="rId3">
            <a:extLst/>
          </a:blip>
          <a:stretch>
            <a:fillRect/>
          </a:stretch>
        </p:blipFill>
        <p:spPr>
          <a:xfrm>
            <a:off x="1050705" y="1638300"/>
            <a:ext cx="7826595" cy="4711700"/>
          </a:xfrm>
          <a:prstGeom prst="rect">
            <a:avLst/>
          </a:prstGeom>
          <a:ln w="12700"/>
        </p:spPr>
      </p:pic>
      <p:sp>
        <p:nvSpPr>
          <p:cNvPr id="1261" name="BOF &lt; 5 mg/l…"/>
          <p:cNvSpPr/>
          <p:nvPr/>
        </p:nvSpPr>
        <p:spPr>
          <a:xfrm>
            <a:off x="1358900" y="3416300"/>
            <a:ext cx="3508187" cy="11584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0639" marR="40639" defTabSz="914400">
              <a:defRPr b="1" sz="2400">
                <a:solidFill>
                  <a:srgbClr val="FFFFFF"/>
                </a:solidFill>
                <a:uFill>
                  <a:solidFill>
                    <a:srgbClr val="000000"/>
                  </a:solidFill>
                </a:uFill>
                <a:latin typeface="+mj-lt"/>
                <a:ea typeface="+mj-ea"/>
                <a:cs typeface="+mj-cs"/>
                <a:sym typeface="Arial"/>
              </a:defRPr>
            </a:pPr>
            <a:r>
              <a:t>BOF &lt; 5 mg/l</a:t>
            </a:r>
          </a:p>
          <a:p>
            <a:pPr marL="40639" marR="40639" defTabSz="914400">
              <a:defRPr b="1" sz="2400">
                <a:solidFill>
                  <a:srgbClr val="FFFFFF"/>
                </a:solidFill>
                <a:uFill>
                  <a:solidFill>
                    <a:srgbClr val="000000"/>
                  </a:solidFill>
                </a:uFill>
                <a:latin typeface="+mj-lt"/>
                <a:ea typeface="+mj-ea"/>
                <a:cs typeface="+mj-cs"/>
                <a:sym typeface="Arial"/>
              </a:defRPr>
            </a:pPr>
            <a:r>
              <a:t>SS   &lt; 2 mg/l</a:t>
            </a:r>
          </a:p>
          <a:p>
            <a:pPr marL="40639" marR="40639" defTabSz="914400">
              <a:defRPr b="1" sz="2400">
                <a:solidFill>
                  <a:srgbClr val="FFFFFF"/>
                </a:solidFill>
                <a:uFill>
                  <a:solidFill>
                    <a:srgbClr val="000000"/>
                  </a:solidFill>
                </a:uFill>
                <a:latin typeface="+mj-lt"/>
                <a:ea typeface="+mj-ea"/>
                <a:cs typeface="+mj-cs"/>
                <a:sym typeface="Arial"/>
              </a:defRPr>
            </a:pPr>
            <a:r>
              <a:t>E.coli 2-3 log reduction</a:t>
            </a:r>
          </a:p>
        </p:txBody>
      </p:sp>
      <p:sp>
        <p:nvSpPr>
          <p:cNvPr id="1262" name="Compact greywater treatment system"/>
          <p:cNvSpPr/>
          <p:nvPr/>
        </p:nvSpPr>
        <p:spPr>
          <a:xfrm>
            <a:off x="1257300" y="533400"/>
            <a:ext cx="7879120"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3600">
                <a:uFill>
                  <a:solidFill>
                    <a:srgbClr val="000000"/>
                  </a:solidFill>
                </a:uFill>
                <a:latin typeface="+mj-lt"/>
                <a:ea typeface="+mj-ea"/>
                <a:cs typeface="+mj-cs"/>
                <a:sym typeface="Arial"/>
              </a:defRPr>
            </a:lvl1pPr>
          </a:lstStyle>
          <a:p>
            <a:pPr/>
            <a:r>
              <a:t>Compact greywater treatment system </a:t>
            </a:r>
          </a:p>
        </p:txBody>
      </p:sp>
      <p:sp>
        <p:nvSpPr>
          <p:cNvPr id="1263" name="Heistad (2015)"/>
          <p:cNvSpPr/>
          <p:nvPr/>
        </p:nvSpPr>
        <p:spPr>
          <a:xfrm>
            <a:off x="6172200" y="5829300"/>
            <a:ext cx="1321145" cy="304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400">
                <a:solidFill>
                  <a:srgbClr val="FFFFFF"/>
                </a:solidFill>
                <a:uFill>
                  <a:solidFill>
                    <a:srgbClr val="FFFFFF"/>
                  </a:solidFill>
                </a:uFill>
                <a:latin typeface="+mj-lt"/>
                <a:ea typeface="+mj-ea"/>
                <a:cs typeface="+mj-cs"/>
                <a:sym typeface="Arial"/>
              </a:defRPr>
            </a:lvl1pPr>
          </a:lstStyle>
          <a:p>
            <a:pPr/>
            <a:r>
              <a:t>Heistad (2015)</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5" name="Rektangel"/>
          <p:cNvSpPr/>
          <p:nvPr/>
        </p:nvSpPr>
        <p:spPr>
          <a:xfrm>
            <a:off x="0" y="0"/>
            <a:ext cx="900113" cy="6858000"/>
          </a:xfrm>
          <a:prstGeom prst="rect">
            <a:avLst/>
          </a:prstGeom>
          <a:solidFill>
            <a:srgbClr val="79B249"/>
          </a:solidFill>
          <a:ln>
            <a:miter lim="400000"/>
          </a:ln>
        </p:spPr>
        <p:txBody>
          <a:bodyPr lIns="38100" tIns="38100" rIns="38100" bIns="38100" anchor="ctr"/>
          <a:lstStyle/>
          <a:p>
            <a:pPr defTabSz="914400">
              <a:buClr>
                <a:srgbClr val="000000"/>
              </a:buClr>
              <a:defRPr sz="2400">
                <a:uFill>
                  <a:solidFill>
                    <a:srgbClr val="000000"/>
                  </a:solidFill>
                </a:uFill>
                <a:latin typeface="+mj-lt"/>
                <a:ea typeface="+mj-ea"/>
                <a:cs typeface="+mj-cs"/>
                <a:sym typeface="Arial"/>
              </a:defRPr>
            </a:pPr>
          </a:p>
        </p:txBody>
      </p:sp>
      <p:sp>
        <p:nvSpPr>
          <p:cNvPr id="1266" name="NORWEGIAN UNIVERSITY OF LIFE SCIENCES"/>
          <p:cNvSpPr/>
          <p:nvPr/>
        </p:nvSpPr>
        <p:spPr>
          <a:xfrm rot="5400000">
            <a:off x="-2121694" y="2539999"/>
            <a:ext cx="48768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200">
                <a:solidFill>
                  <a:srgbClr val="FFFFFF"/>
                </a:solidFill>
                <a:uFill>
                  <a:solidFill>
                    <a:srgbClr val="FFFFFF"/>
                  </a:solidFill>
                </a:uFill>
                <a:latin typeface="Tahoma"/>
                <a:ea typeface="Tahoma"/>
                <a:cs typeface="Tahoma"/>
                <a:sym typeface="Tahoma"/>
              </a:rPr>
              <a:t>NORWEGIAN UNIVERSITY OF LIFE SCIENCES</a:t>
            </a:r>
          </a:p>
        </p:txBody>
      </p:sp>
      <p:pic>
        <p:nvPicPr>
          <p:cNvPr id="1267" name="image.png" descr="image.png"/>
          <p:cNvPicPr>
            <a:picLocks noChangeAspect="1"/>
          </p:cNvPicPr>
          <p:nvPr/>
        </p:nvPicPr>
        <p:blipFill>
          <a:blip r:embed="rId2">
            <a:extLst/>
          </a:blip>
          <a:stretch>
            <a:fillRect/>
          </a:stretch>
        </p:blipFill>
        <p:spPr>
          <a:xfrm>
            <a:off x="88900" y="6022975"/>
            <a:ext cx="723900" cy="723900"/>
          </a:xfrm>
          <a:prstGeom prst="rect">
            <a:avLst/>
          </a:prstGeom>
          <a:ln w="12700">
            <a:miter lim="400000"/>
          </a:ln>
        </p:spPr>
      </p:pic>
      <p:sp>
        <p:nvSpPr>
          <p:cNvPr id="1268" name="www.umb.no"/>
          <p:cNvSpPr/>
          <p:nvPr/>
        </p:nvSpPr>
        <p:spPr>
          <a:xfrm>
            <a:off x="4038600" y="6527800"/>
            <a:ext cx="1905000" cy="24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100">
                <a:solidFill>
                  <a:srgbClr val="929292"/>
                </a:solidFill>
                <a:uFill>
                  <a:solidFill>
                    <a:srgbClr val="929292"/>
                  </a:solidFill>
                </a:uFill>
                <a:latin typeface="Tahoma"/>
                <a:ea typeface="Tahoma"/>
                <a:cs typeface="Tahoma"/>
                <a:sym typeface="Tahoma"/>
              </a:rPr>
              <a:t>www.umb.no</a:t>
            </a:r>
          </a:p>
        </p:txBody>
      </p:sp>
      <p:sp>
        <p:nvSpPr>
          <p:cNvPr id="1269"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pic>
        <p:nvPicPr>
          <p:cNvPr id="1270" name="Skjermbilde 2014-03-02 kl. 11.00.58.jpg" descr="Skjermbilde 2014-03-02 kl. 11.00.58.jpg"/>
          <p:cNvPicPr>
            <a:picLocks noChangeAspect="1"/>
          </p:cNvPicPr>
          <p:nvPr/>
        </p:nvPicPr>
        <p:blipFill>
          <a:blip r:embed="rId3">
            <a:extLst/>
          </a:blip>
          <a:stretch>
            <a:fillRect/>
          </a:stretch>
        </p:blipFill>
        <p:spPr>
          <a:xfrm>
            <a:off x="56814" y="6032708"/>
            <a:ext cx="789047" cy="698501"/>
          </a:xfrm>
          <a:prstGeom prst="rect">
            <a:avLst/>
          </a:prstGeom>
          <a:ln w="12700"/>
        </p:spPr>
      </p:pic>
      <p:pic>
        <p:nvPicPr>
          <p:cNvPr id="1271" name="P1020997.jpg" descr="P1020997.jpg"/>
          <p:cNvPicPr>
            <a:picLocks noChangeAspect="1"/>
          </p:cNvPicPr>
          <p:nvPr/>
        </p:nvPicPr>
        <p:blipFill>
          <a:blip r:embed="rId4">
            <a:extLst/>
          </a:blip>
          <a:srcRect l="0" t="4533" r="17443" b="0"/>
          <a:stretch>
            <a:fillRect/>
          </a:stretch>
        </p:blipFill>
        <p:spPr>
          <a:xfrm>
            <a:off x="2220383" y="1562100"/>
            <a:ext cx="5399617" cy="4679950"/>
          </a:xfrm>
          <a:prstGeom prst="rect">
            <a:avLst/>
          </a:prstGeom>
          <a:ln w="12700">
            <a:miter lim="400000"/>
          </a:ln>
          <a:effectLst>
            <a:outerShdw sx="100000" sy="100000" kx="0" ky="0" algn="b" rotWithShape="0" blurRad="76200" dist="63500" dir="5400000">
              <a:srgbClr val="000000">
                <a:alpha val="45000"/>
              </a:srgbClr>
            </a:outerShdw>
          </a:effectLst>
        </p:spPr>
      </p:pic>
      <p:sp>
        <p:nvSpPr>
          <p:cNvPr id="1272" name="Lysbildenummer"/>
          <p:cNvSpPr txBox="1"/>
          <p:nvPr>
            <p:ph type="sldNum" sz="quarter" idx="2"/>
          </p:nvPr>
        </p:nvSpPr>
        <p:spPr>
          <a:xfrm>
            <a:off x="330931" y="5626100"/>
            <a:ext cx="241426" cy="241300"/>
          </a:xfrm>
          <a:prstGeom prst="rect">
            <a:avLst/>
          </a:prstGeom>
          <a:extLst>
            <a:ext uri="{C572A759-6A51-4108-AA02-DFA0A04FC94B}">
              <ma14:wrappingTextBoxFlag xmlns:ma14="http://schemas.microsoft.com/office/mac/drawingml/2011/main" val="1"/>
            </a:ext>
          </a:extLst>
        </p:spPr>
        <p:txBody>
          <a:bodyPr wrap="none"/>
          <a:lstStyle/>
          <a:p>
            <a:pPr/>
            <a:fld id="{86CB4B4D-7CA3-9044-876B-883B54F8677D}" type="slidenum"/>
          </a:p>
        </p:txBody>
      </p:sp>
      <p:sp>
        <p:nvSpPr>
          <p:cNvPr id="1273" name="Potential for making very compact greywater treatment systems"/>
          <p:cNvSpPr/>
          <p:nvPr/>
        </p:nvSpPr>
        <p:spPr>
          <a:xfrm>
            <a:off x="1602014" y="4428066"/>
            <a:ext cx="7102278" cy="11303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3600">
                <a:solidFill>
                  <a:srgbClr val="FF4013"/>
                </a:solidFill>
                <a:uFill>
                  <a:solidFill>
                    <a:srgbClr val="FF4013"/>
                  </a:solidFill>
                </a:uFill>
                <a:latin typeface="+mj-lt"/>
                <a:ea typeface="+mj-ea"/>
                <a:cs typeface="+mj-cs"/>
                <a:sym typeface="Arial"/>
              </a:defRPr>
            </a:lvl1pPr>
          </a:lstStyle>
          <a:p>
            <a:pPr/>
            <a:r>
              <a:t>Potential for making very compact greywater treatment systems</a:t>
            </a:r>
          </a:p>
        </p:txBody>
      </p:sp>
      <p:sp>
        <p:nvSpPr>
          <p:cNvPr id="1274" name="Membrane bioreactor systems (MBR´s)"/>
          <p:cNvSpPr/>
          <p:nvPr/>
        </p:nvSpPr>
        <p:spPr>
          <a:xfrm>
            <a:off x="957981" y="327471"/>
            <a:ext cx="8066238" cy="594644"/>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3600">
                <a:uFill>
                  <a:solidFill>
                    <a:srgbClr val="000000"/>
                  </a:solidFill>
                </a:uFill>
                <a:latin typeface="+mj-lt"/>
                <a:ea typeface="+mj-ea"/>
                <a:cs typeface="+mj-cs"/>
                <a:sym typeface="Arial"/>
              </a:defRPr>
            </a:lvl1pPr>
          </a:lstStyle>
          <a:p>
            <a:pPr/>
            <a:r>
              <a:t>Membrane bioreactor systems (MBR´s)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6" name="91"/>
          <p:cNvSpPr/>
          <p:nvPr/>
        </p:nvSpPr>
        <p:spPr>
          <a:xfrm>
            <a:off x="303467" y="56261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91</a:t>
            </a:r>
          </a:p>
        </p:txBody>
      </p:sp>
      <p:sp>
        <p:nvSpPr>
          <p:cNvPr id="1277"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1278" name="NORWEGIAN UNIVERSITY OF LIFE SCIENCES"/>
          <p:cNvSpPr/>
          <p:nvPr/>
        </p:nvSpPr>
        <p:spPr>
          <a:xfrm rot="5400000">
            <a:off x="-2128044" y="2543968"/>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1279"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1280" name="www.umb.no"/>
          <p:cNvSpPr/>
          <p:nvPr/>
        </p:nvSpPr>
        <p:spPr>
          <a:xfrm>
            <a:off x="4038600" y="6527800"/>
            <a:ext cx="1917700" cy="24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1281" name="91"/>
          <p:cNvSpPr/>
          <p:nvPr/>
        </p:nvSpPr>
        <p:spPr>
          <a:xfrm>
            <a:off x="303467" y="56261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91</a:t>
            </a:r>
          </a:p>
        </p:txBody>
      </p:sp>
      <p:pic>
        <p:nvPicPr>
          <p:cNvPr id="1282" name="image.png" descr="image.png"/>
          <p:cNvPicPr>
            <a:picLocks noChangeAspect="0"/>
          </p:cNvPicPr>
          <p:nvPr/>
        </p:nvPicPr>
        <p:blipFill>
          <a:blip r:embed="rId3">
            <a:extLst/>
          </a:blip>
          <a:stretch>
            <a:fillRect/>
          </a:stretch>
        </p:blipFill>
        <p:spPr>
          <a:xfrm>
            <a:off x="1239837" y="1600200"/>
            <a:ext cx="7772401" cy="4419600"/>
          </a:xfrm>
          <a:prstGeom prst="rect">
            <a:avLst/>
          </a:prstGeom>
          <a:ln w="12700"/>
        </p:spPr>
      </p:pic>
      <p:sp>
        <p:nvSpPr>
          <p:cNvPr id="1283" name="(Alsen and Jenssen2005)"/>
          <p:cNvSpPr/>
          <p:nvPr/>
        </p:nvSpPr>
        <p:spPr>
          <a:xfrm>
            <a:off x="6080125" y="6003925"/>
            <a:ext cx="2393355" cy="298153"/>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buFont typeface="Arial"/>
              <a:defRPr sz="1600">
                <a:uFill>
                  <a:solidFill>
                    <a:srgbClr val="000000"/>
                  </a:solidFill>
                </a:uFill>
                <a:latin typeface="+mj-lt"/>
                <a:ea typeface="+mj-ea"/>
                <a:cs typeface="+mj-cs"/>
                <a:sym typeface="Arial"/>
              </a:defRPr>
            </a:lvl1pPr>
          </a:lstStyle>
          <a:p>
            <a:pPr/>
            <a:r>
              <a:t>(Alsen and Jenssen2005)</a:t>
            </a:r>
          </a:p>
        </p:txBody>
      </p:sp>
      <p:sp>
        <p:nvSpPr>
          <p:cNvPr id="1284" name="Oval"/>
          <p:cNvSpPr/>
          <p:nvPr/>
        </p:nvSpPr>
        <p:spPr>
          <a:xfrm>
            <a:off x="4495800" y="1839912"/>
            <a:ext cx="4419600" cy="4484688"/>
          </a:xfrm>
          <a:prstGeom prst="ellipse">
            <a:avLst/>
          </a:prstGeom>
          <a:solidFill>
            <a:srgbClr val="FFD5A9">
              <a:alpha val="17646"/>
            </a:srgbClr>
          </a:solidFill>
          <a:ln w="19050">
            <a:solidFill>
              <a:srgbClr val="FF2600"/>
            </a:solidFill>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1285" name="Source separation of wastewater"/>
          <p:cNvSpPr/>
          <p:nvPr/>
        </p:nvSpPr>
        <p:spPr>
          <a:xfrm>
            <a:off x="1320800" y="495300"/>
            <a:ext cx="6747322" cy="596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buFont typeface="Arial"/>
              <a:defRPr sz="3600">
                <a:uFill>
                  <a:solidFill>
                    <a:srgbClr val="000000"/>
                  </a:solidFill>
                </a:uFill>
                <a:latin typeface="+mj-lt"/>
                <a:ea typeface="+mj-ea"/>
                <a:cs typeface="+mj-cs"/>
                <a:sym typeface="Arial"/>
              </a:defRPr>
            </a:lvl1pPr>
          </a:lstStyle>
          <a:p>
            <a:pPr/>
            <a:r>
              <a:t>Source separation of wastewater</a:t>
            </a:r>
          </a:p>
        </p:txBody>
      </p:sp>
      <p:pic>
        <p:nvPicPr>
          <p:cNvPr id="1286" name="Skjermbilde 2014-03-02 kl. 11.00.58.jpg" descr="Skjermbilde 2014-03-02 kl. 11.00.58.jpg"/>
          <p:cNvPicPr>
            <a:picLocks noChangeAspect="1"/>
          </p:cNvPicPr>
          <p:nvPr/>
        </p:nvPicPr>
        <p:blipFill>
          <a:blip r:embed="rId4">
            <a:extLst/>
          </a:blip>
          <a:stretch>
            <a:fillRect/>
          </a:stretch>
        </p:blipFill>
        <p:spPr>
          <a:xfrm>
            <a:off x="56814" y="6032708"/>
            <a:ext cx="789047" cy="698501"/>
          </a:xfrm>
          <a:prstGeom prst="rect">
            <a:avLst/>
          </a:prstGeom>
          <a:ln w="12700"/>
        </p:spPr>
      </p:pic>
      <p:sp>
        <p:nvSpPr>
          <p:cNvPr id="1287"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graphicFrame>
        <p:nvGraphicFramePr>
          <p:cNvPr id="1288" name="Tabell"/>
          <p:cNvGraphicFramePr/>
          <p:nvPr/>
        </p:nvGraphicFramePr>
        <p:xfrm>
          <a:off x="5496559" y="1407158"/>
          <a:ext cx="3556002" cy="5359401"/>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390729"/>
                <a:gridCol w="1165271"/>
              </a:tblGrid>
              <a:tr h="796796">
                <a:tc>
                  <a:txBody>
                    <a:bodyPr/>
                    <a:lstStyle/>
                    <a:p>
                      <a:pPr marR="40639" algn="l" defTabSz="914400">
                        <a:lnSpc>
                          <a:spcPct val="104999"/>
                        </a:lnSpc>
                        <a:spcBef>
                          <a:spcPts val="400"/>
                        </a:spcBef>
                        <a:tabLst>
                          <a:tab pos="558800" algn="l"/>
                        </a:tabLst>
                        <a:defRPr sz="1800">
                          <a:solidFill>
                            <a:srgbClr val="000000"/>
                          </a:solidFill>
                          <a:uFillTx/>
                        </a:defRPr>
                      </a:pPr>
                      <a:r>
                        <a:rPr>
                          <a:uFill>
                            <a:solidFill>
                              <a:srgbClr val="515151"/>
                            </a:solidFill>
                          </a:uFill>
                          <a:sym typeface="Tahoma"/>
                        </a:rPr>
                        <a:t>Treatment - BOD, TSS, nutrients
</a:t>
                      </a:r>
                    </a:p>
                  </a:txBody>
                  <a:tcPr marL="50800" marR="50800" marT="50800" marB="50800" anchor="t" anchorCtr="0" horzOverflow="overflow">
                    <a:lnL w="28575">
                      <a:solidFill>
                        <a:srgbClr val="000000"/>
                      </a:solidFill>
                      <a:miter lim="400000"/>
                    </a:lnL>
                    <a:lnT w="28575">
                      <a:solidFill>
                        <a:srgbClr val="000000"/>
                      </a:solidFill>
                      <a:miter lim="400000"/>
                    </a:lnT>
                    <a:solidFill>
                      <a:srgbClr val="FFFFFF"/>
                    </a:solidFill>
                  </a:tcPr>
                </a:tc>
                <a:tc>
                  <a:txBody>
                    <a:bodyPr/>
                    <a:lstStyle/>
                    <a:p>
                      <a:pPr marR="40639" defTabSz="914400">
                        <a:lnSpc>
                          <a:spcPct val="104999"/>
                        </a:lnSpc>
                        <a:spcBef>
                          <a:spcPts val="400"/>
                        </a:spcBef>
                        <a:tabLst>
                          <a:tab pos="558800" algn="l"/>
                        </a:tabLst>
                        <a:defRPr sz="1800">
                          <a:solidFill>
                            <a:srgbClr val="000000"/>
                          </a:solidFill>
                          <a:uFillTx/>
                        </a:defRPr>
                      </a:pPr>
                      <a:r>
                        <a:rPr sz="1900">
                          <a:solidFill>
                            <a:srgbClr val="FF4013"/>
                          </a:solidFill>
                          <a:uFill>
                            <a:solidFill>
                              <a:srgbClr val="FF4013"/>
                            </a:solidFill>
                          </a:uFill>
                          <a:sym typeface="Tahoma"/>
                        </a:rPr>
                        <a:t>HIGH</a:t>
                      </a:r>
                    </a:p>
                  </a:txBody>
                  <a:tcPr marL="50800" marR="50800" marT="50800" marB="50800" anchor="t" anchorCtr="0" horzOverflow="overflow">
                    <a:lnR w="28575">
                      <a:solidFill>
                        <a:srgbClr val="000000"/>
                      </a:solidFill>
                      <a:miter lim="400000"/>
                    </a:lnR>
                    <a:lnT w="28575">
                      <a:solidFill>
                        <a:srgbClr val="000000"/>
                      </a:solidFill>
                      <a:miter lim="400000"/>
                    </a:lnT>
                    <a:solidFill>
                      <a:srgbClr val="FFFFFF"/>
                    </a:solidFill>
                  </a:tcPr>
                </a:tc>
              </a:tr>
              <a:tr h="734461">
                <a:tc>
                  <a:txBody>
                    <a:bodyPr/>
                    <a:lstStyle/>
                    <a:p>
                      <a:pPr marR="40639" algn="l" defTabSz="914400">
                        <a:lnSpc>
                          <a:spcPct val="104999"/>
                        </a:lnSpc>
                        <a:spcBef>
                          <a:spcPts val="400"/>
                        </a:spcBef>
                        <a:tabLst>
                          <a:tab pos="558800" algn="l"/>
                        </a:tabLst>
                        <a:defRPr sz="1800">
                          <a:solidFill>
                            <a:srgbClr val="000000"/>
                          </a:solidFill>
                          <a:uFillTx/>
                        </a:defRPr>
                      </a:pPr>
                      <a:r>
                        <a:rPr sz="1900">
                          <a:uFill>
                            <a:solidFill>
                              <a:srgbClr val="515151"/>
                            </a:solidFill>
                          </a:uFill>
                          <a:sym typeface="Tahoma"/>
                        </a:rPr>
                        <a:t>Treatment - Hygiene
</a:t>
                      </a:r>
                    </a:p>
                  </a:txBody>
                  <a:tcPr marL="50800" marR="50800" marT="50800" marB="50800" anchor="t" anchorCtr="0" horzOverflow="overflow">
                    <a:lnL w="28575">
                      <a:solidFill>
                        <a:srgbClr val="000000"/>
                      </a:solidFill>
                      <a:miter lim="400000"/>
                    </a:lnL>
                    <a:solidFill>
                      <a:srgbClr val="FFFFFF"/>
                    </a:solidFill>
                  </a:tcPr>
                </a:tc>
                <a:tc>
                  <a:txBody>
                    <a:bodyPr/>
                    <a:lstStyle/>
                    <a:p>
                      <a:pPr marR="40639" defTabSz="914400">
                        <a:lnSpc>
                          <a:spcPct val="104999"/>
                        </a:lnSpc>
                        <a:spcBef>
                          <a:spcPts val="400"/>
                        </a:spcBef>
                        <a:tabLst>
                          <a:tab pos="558800" algn="l"/>
                        </a:tabLst>
                        <a:defRPr sz="1800">
                          <a:solidFill>
                            <a:srgbClr val="000000"/>
                          </a:solidFill>
                          <a:uFillTx/>
                        </a:defRPr>
                      </a:pPr>
                      <a:r>
                        <a:rPr sz="1900">
                          <a:solidFill>
                            <a:srgbClr val="FF4013"/>
                          </a:solidFill>
                          <a:uFill>
                            <a:solidFill>
                              <a:srgbClr val="FF4013"/>
                            </a:solidFill>
                          </a:uFill>
                          <a:sym typeface="Tahoma"/>
                        </a:rPr>
                        <a:t>HIGH</a:t>
                      </a:r>
                    </a:p>
                  </a:txBody>
                  <a:tcPr marL="50800" marR="50800" marT="50800" marB="50800" anchor="t" anchorCtr="0" horzOverflow="overflow">
                    <a:lnR w="28575">
                      <a:solidFill>
                        <a:srgbClr val="000000"/>
                      </a:solidFill>
                      <a:miter lim="400000"/>
                    </a:lnR>
                    <a:solidFill>
                      <a:srgbClr val="FFFFFF"/>
                    </a:solidFill>
                  </a:tcPr>
                </a:tc>
              </a:tr>
              <a:tr h="765628">
                <a:tc>
                  <a:txBody>
                    <a:bodyPr/>
                    <a:lstStyle/>
                    <a:p>
                      <a:pPr marR="40639" algn="l" defTabSz="914400">
                        <a:lnSpc>
                          <a:spcPct val="104999"/>
                        </a:lnSpc>
                        <a:spcBef>
                          <a:spcPts val="400"/>
                        </a:spcBef>
                        <a:tabLst>
                          <a:tab pos="558800" algn="l"/>
                        </a:tabLst>
                        <a:defRPr sz="1800">
                          <a:solidFill>
                            <a:srgbClr val="000000"/>
                          </a:solidFill>
                          <a:uFillTx/>
                        </a:defRPr>
                      </a:pPr>
                      <a:r>
                        <a:rPr sz="1900">
                          <a:uFill>
                            <a:solidFill>
                              <a:srgbClr val="515151"/>
                            </a:solidFill>
                          </a:uFill>
                          <a:sym typeface="Tahoma"/>
                        </a:rPr>
                        <a:t>Treatment - Organic micropollutants
</a:t>
                      </a:r>
                    </a:p>
                  </a:txBody>
                  <a:tcPr marL="50800" marR="50800" marT="50800" marB="50800" anchor="t" anchorCtr="0" horzOverflow="overflow">
                    <a:lnL w="28575">
                      <a:solidFill>
                        <a:srgbClr val="000000"/>
                      </a:solidFill>
                      <a:miter lim="400000"/>
                    </a:lnL>
                    <a:solidFill>
                      <a:srgbClr val="FFFFFF"/>
                    </a:solidFill>
                  </a:tcPr>
                </a:tc>
                <a:tc>
                  <a:txBody>
                    <a:bodyPr/>
                    <a:lstStyle/>
                    <a:p>
                      <a:pPr marR="40639" defTabSz="914400">
                        <a:lnSpc>
                          <a:spcPct val="104999"/>
                        </a:lnSpc>
                        <a:spcBef>
                          <a:spcPts val="400"/>
                        </a:spcBef>
                        <a:tabLst>
                          <a:tab pos="558800" algn="l"/>
                        </a:tabLst>
                        <a:defRPr sz="1800">
                          <a:solidFill>
                            <a:srgbClr val="000000"/>
                          </a:solidFill>
                          <a:uFillTx/>
                        </a:defRPr>
                      </a:pPr>
                      <a:r>
                        <a:rPr sz="1900">
                          <a:solidFill>
                            <a:srgbClr val="FF4013"/>
                          </a:solidFill>
                          <a:uFill>
                            <a:solidFill>
                              <a:srgbClr val="FF4013"/>
                            </a:solidFill>
                          </a:uFill>
                          <a:sym typeface="Tahoma"/>
                        </a:rPr>
                        <a:t>HIGH</a:t>
                      </a:r>
                    </a:p>
                  </a:txBody>
                  <a:tcPr marL="50800" marR="50800" marT="50800" marB="50800" anchor="t" anchorCtr="0" horzOverflow="overflow">
                    <a:lnR w="28575">
                      <a:solidFill>
                        <a:srgbClr val="000000"/>
                      </a:solidFill>
                      <a:miter lim="400000"/>
                    </a:lnR>
                    <a:solidFill>
                      <a:srgbClr val="FFFFFF"/>
                    </a:solidFill>
                  </a:tcPr>
                </a:tc>
              </a:tr>
              <a:tr h="765628">
                <a:tc>
                  <a:txBody>
                    <a:bodyPr/>
                    <a:lstStyle/>
                    <a:p>
                      <a:pPr marR="40639" algn="l" defTabSz="914400">
                        <a:lnSpc>
                          <a:spcPct val="104999"/>
                        </a:lnSpc>
                        <a:spcBef>
                          <a:spcPts val="400"/>
                        </a:spcBef>
                        <a:tabLst>
                          <a:tab pos="558800" algn="l"/>
                        </a:tabLst>
                        <a:defRPr sz="1800">
                          <a:solidFill>
                            <a:srgbClr val="000000"/>
                          </a:solidFill>
                          <a:uFillTx/>
                        </a:defRPr>
                      </a:pPr>
                      <a:r>
                        <a:rPr sz="1900">
                          <a:uFill>
                            <a:solidFill>
                              <a:srgbClr val="515151"/>
                            </a:solidFill>
                          </a:uFill>
                          <a:sym typeface="Tahoma"/>
                        </a:rPr>
                        <a:t>Investment cost</a:t>
                      </a:r>
                    </a:p>
                  </a:txBody>
                  <a:tcPr marL="50800" marR="50800" marT="50800" marB="50800" anchor="t" anchorCtr="0" horzOverflow="overflow">
                    <a:lnL w="28575">
                      <a:solidFill>
                        <a:srgbClr val="000000"/>
                      </a:solidFill>
                      <a:miter lim="400000"/>
                    </a:lnL>
                    <a:solidFill>
                      <a:srgbClr val="FFFFFF"/>
                    </a:solidFill>
                  </a:tcPr>
                </a:tc>
                <a:tc>
                  <a:txBody>
                    <a:bodyPr/>
                    <a:lstStyle/>
                    <a:p>
                      <a:pPr marR="40639" defTabSz="914400">
                        <a:lnSpc>
                          <a:spcPct val="104999"/>
                        </a:lnSpc>
                        <a:spcBef>
                          <a:spcPts val="400"/>
                        </a:spcBef>
                        <a:tabLst>
                          <a:tab pos="558800" algn="l"/>
                        </a:tabLst>
                        <a:defRPr sz="1800">
                          <a:solidFill>
                            <a:srgbClr val="000000"/>
                          </a:solidFill>
                          <a:uFillTx/>
                        </a:defRPr>
                      </a:pPr>
                      <a:r>
                        <a:rPr sz="1900">
                          <a:solidFill>
                            <a:srgbClr val="FF4013"/>
                          </a:solidFill>
                          <a:uFill>
                            <a:solidFill>
                              <a:srgbClr val="FF4013"/>
                            </a:solidFill>
                          </a:uFill>
                          <a:sym typeface="Tahoma"/>
                        </a:rPr>
                        <a:t>MEDIUM/LOW</a:t>
                      </a:r>
                    </a:p>
                  </a:txBody>
                  <a:tcPr marL="50800" marR="50800" marT="50800" marB="50800" anchor="t" anchorCtr="0" horzOverflow="overflow">
                    <a:lnR w="28575">
                      <a:solidFill>
                        <a:srgbClr val="000000"/>
                      </a:solidFill>
                      <a:miter lim="400000"/>
                    </a:lnR>
                    <a:solidFill>
                      <a:srgbClr val="FFFFFF"/>
                    </a:solidFill>
                  </a:tcPr>
                </a:tc>
              </a:tr>
              <a:tr h="765628">
                <a:tc>
                  <a:txBody>
                    <a:bodyPr/>
                    <a:lstStyle/>
                    <a:p>
                      <a:pPr marR="40639" algn="l" defTabSz="914400">
                        <a:lnSpc>
                          <a:spcPct val="104999"/>
                        </a:lnSpc>
                        <a:spcBef>
                          <a:spcPts val="400"/>
                        </a:spcBef>
                        <a:tabLst>
                          <a:tab pos="558800" algn="l"/>
                        </a:tabLst>
                        <a:defRPr sz="1800">
                          <a:solidFill>
                            <a:srgbClr val="000000"/>
                          </a:solidFill>
                          <a:uFillTx/>
                        </a:defRPr>
                      </a:pPr>
                      <a:r>
                        <a:rPr sz="1900">
                          <a:uFill>
                            <a:solidFill>
                              <a:srgbClr val="515151"/>
                            </a:solidFill>
                          </a:uFill>
                          <a:sym typeface="Tahoma"/>
                        </a:rPr>
                        <a:t>O &amp; M</a:t>
                      </a:r>
                    </a:p>
                  </a:txBody>
                  <a:tcPr marL="50800" marR="50800" marT="50800" marB="50800" anchor="t" anchorCtr="0" horzOverflow="overflow">
                    <a:lnL w="28575">
                      <a:solidFill>
                        <a:srgbClr val="000000"/>
                      </a:solidFill>
                      <a:miter lim="400000"/>
                    </a:lnL>
                    <a:solidFill>
                      <a:srgbClr val="FFFFFF"/>
                    </a:solidFill>
                  </a:tcPr>
                </a:tc>
                <a:tc>
                  <a:txBody>
                    <a:bodyPr/>
                    <a:lstStyle/>
                    <a:p>
                      <a:pPr marR="40639" defTabSz="914400">
                        <a:lnSpc>
                          <a:spcPct val="104999"/>
                        </a:lnSpc>
                        <a:spcBef>
                          <a:spcPts val="400"/>
                        </a:spcBef>
                        <a:tabLst>
                          <a:tab pos="558800" algn="l"/>
                        </a:tabLst>
                        <a:defRPr sz="1800">
                          <a:solidFill>
                            <a:srgbClr val="000000"/>
                          </a:solidFill>
                          <a:uFillTx/>
                        </a:defRPr>
                      </a:pPr>
                      <a:r>
                        <a:rPr sz="1900">
                          <a:solidFill>
                            <a:srgbClr val="FF4013"/>
                          </a:solidFill>
                          <a:uFill>
                            <a:solidFill>
                              <a:srgbClr val="FF4013"/>
                            </a:solidFill>
                          </a:uFill>
                          <a:sym typeface="Tahoma"/>
                        </a:rPr>
                        <a:t>LOW/MEDIUM</a:t>
                      </a:r>
                    </a:p>
                  </a:txBody>
                  <a:tcPr marL="50800" marR="50800" marT="50800" marB="50800" anchor="t" anchorCtr="0" horzOverflow="overflow">
                    <a:lnR w="28575">
                      <a:solidFill>
                        <a:srgbClr val="000000"/>
                      </a:solidFill>
                      <a:miter lim="400000"/>
                    </a:lnR>
                    <a:solidFill>
                      <a:srgbClr val="FFFFFF"/>
                    </a:solidFill>
                  </a:tcPr>
                </a:tc>
              </a:tr>
              <a:tr h="765628">
                <a:tc>
                  <a:txBody>
                    <a:bodyPr/>
                    <a:lstStyle/>
                    <a:p>
                      <a:pPr marR="40639" algn="l" defTabSz="914400">
                        <a:lnSpc>
                          <a:spcPct val="104999"/>
                        </a:lnSpc>
                        <a:spcBef>
                          <a:spcPts val="400"/>
                        </a:spcBef>
                        <a:tabLst>
                          <a:tab pos="558800" algn="l"/>
                        </a:tabLst>
                        <a:defRPr sz="1800">
                          <a:solidFill>
                            <a:srgbClr val="000000"/>
                          </a:solidFill>
                          <a:uFillTx/>
                        </a:defRPr>
                      </a:pPr>
                      <a:r>
                        <a:rPr sz="1900">
                          <a:uFill>
                            <a:solidFill>
                              <a:srgbClr val="515151"/>
                            </a:solidFill>
                          </a:uFill>
                          <a:sym typeface="Tahoma"/>
                        </a:rPr>
                        <a:t>Technical complexity</a:t>
                      </a:r>
                    </a:p>
                  </a:txBody>
                  <a:tcPr marL="50800" marR="50800" marT="50800" marB="50800" anchor="t" anchorCtr="0" horzOverflow="overflow">
                    <a:lnL w="28575">
                      <a:solidFill>
                        <a:srgbClr val="000000"/>
                      </a:solidFill>
                      <a:miter lim="400000"/>
                    </a:lnL>
                    <a:solidFill>
                      <a:srgbClr val="FFFFFF"/>
                    </a:solidFill>
                  </a:tcPr>
                </a:tc>
                <a:tc>
                  <a:txBody>
                    <a:bodyPr/>
                    <a:lstStyle/>
                    <a:p>
                      <a:pPr marR="40639" defTabSz="914400">
                        <a:lnSpc>
                          <a:spcPct val="104999"/>
                        </a:lnSpc>
                        <a:spcBef>
                          <a:spcPts val="400"/>
                        </a:spcBef>
                        <a:tabLst>
                          <a:tab pos="558800" algn="l"/>
                        </a:tabLst>
                        <a:defRPr sz="1800">
                          <a:solidFill>
                            <a:srgbClr val="000000"/>
                          </a:solidFill>
                          <a:uFillTx/>
                        </a:defRPr>
                      </a:pPr>
                      <a:r>
                        <a:rPr sz="1900">
                          <a:solidFill>
                            <a:srgbClr val="FF4013"/>
                          </a:solidFill>
                          <a:uFill>
                            <a:solidFill>
                              <a:srgbClr val="FF4013"/>
                            </a:solidFill>
                          </a:uFill>
                          <a:sym typeface="Tahoma"/>
                        </a:rPr>
                        <a:t>LOW/HIGH</a:t>
                      </a:r>
                    </a:p>
                  </a:txBody>
                  <a:tcPr marL="50800" marR="50800" marT="50800" marB="50800" anchor="t" anchorCtr="0" horzOverflow="overflow">
                    <a:lnR w="28575">
                      <a:solidFill>
                        <a:srgbClr val="000000"/>
                      </a:solidFill>
                      <a:miter lim="400000"/>
                    </a:lnR>
                    <a:solidFill>
                      <a:srgbClr val="FFFFFF"/>
                    </a:solidFill>
                  </a:tcPr>
                </a:tc>
              </a:tr>
              <a:tr h="765628">
                <a:tc>
                  <a:txBody>
                    <a:bodyPr/>
                    <a:lstStyle/>
                    <a:p>
                      <a:pPr marR="40639" algn="l" defTabSz="914400">
                        <a:lnSpc>
                          <a:spcPct val="104999"/>
                        </a:lnSpc>
                        <a:spcBef>
                          <a:spcPts val="400"/>
                        </a:spcBef>
                        <a:tabLst>
                          <a:tab pos="558800" algn="l"/>
                        </a:tabLst>
                        <a:defRPr sz="1800">
                          <a:solidFill>
                            <a:srgbClr val="000000"/>
                          </a:solidFill>
                          <a:uFillTx/>
                        </a:defRPr>
                      </a:pPr>
                      <a:r>
                        <a:rPr sz="1900">
                          <a:uFill>
                            <a:solidFill>
                              <a:srgbClr val="515151"/>
                            </a:solidFill>
                          </a:uFill>
                          <a:sym typeface="Tahoma"/>
                        </a:rPr>
                        <a:t>Suitability arctic conditions</a:t>
                      </a:r>
                    </a:p>
                  </a:txBody>
                  <a:tcPr marL="50800" marR="50800" marT="50800" marB="50800" anchor="t" anchorCtr="0" horzOverflow="overflow">
                    <a:lnL w="28575">
                      <a:solidFill>
                        <a:srgbClr val="000000"/>
                      </a:solidFill>
                      <a:miter lim="400000"/>
                    </a:lnL>
                    <a:lnB w="28575">
                      <a:solidFill>
                        <a:srgbClr val="000000"/>
                      </a:solidFill>
                      <a:miter lim="400000"/>
                    </a:lnB>
                    <a:solidFill>
                      <a:srgbClr val="FFFFFF"/>
                    </a:solidFill>
                  </a:tcPr>
                </a:tc>
                <a:tc>
                  <a:txBody>
                    <a:bodyPr/>
                    <a:lstStyle/>
                    <a:p>
                      <a:pPr marR="40639" defTabSz="914400">
                        <a:lnSpc>
                          <a:spcPct val="104999"/>
                        </a:lnSpc>
                        <a:spcBef>
                          <a:spcPts val="400"/>
                        </a:spcBef>
                        <a:tabLst>
                          <a:tab pos="558800" algn="l"/>
                        </a:tabLst>
                        <a:defRPr sz="1800">
                          <a:solidFill>
                            <a:srgbClr val="000000"/>
                          </a:solidFill>
                          <a:uFillTx/>
                        </a:defRPr>
                      </a:pPr>
                      <a:r>
                        <a:rPr sz="1900">
                          <a:solidFill>
                            <a:srgbClr val="FF4013"/>
                          </a:solidFill>
                          <a:uFill>
                            <a:solidFill>
                              <a:srgbClr val="FF4013"/>
                            </a:solidFill>
                          </a:uFill>
                          <a:sym typeface="Tahoma"/>
                        </a:rPr>
                        <a:t>HIGH</a:t>
                      </a:r>
                    </a:p>
                  </a:txBody>
                  <a:tcPr marL="50800" marR="50800" marT="50800" marB="50800" anchor="t" anchorCtr="0" horzOverflow="overflow">
                    <a:lnR w="28575">
                      <a:solidFill>
                        <a:srgbClr val="000000"/>
                      </a:solidFill>
                      <a:miter lim="400000"/>
                    </a:lnR>
                    <a:lnB w="28575">
                      <a:solidFill>
                        <a:srgbClr val="000000"/>
                      </a:solidFill>
                      <a:miter lim="400000"/>
                    </a:lnB>
                    <a:solidFill>
                      <a:srgbClr val="FFFFFF"/>
                    </a:solidFill>
                  </a:tcPr>
                </a:tc>
              </a:tr>
            </a:tbl>
          </a:graphicData>
        </a:graphic>
      </p:graphicFrame>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0" name="Source separating solutions are designed for reclamation and recycling of wastewater resources - circular economy…"/>
          <p:cNvSpPr txBox="1"/>
          <p:nvPr>
            <p:ph type="body" idx="1"/>
          </p:nvPr>
        </p:nvSpPr>
        <p:spPr>
          <a:xfrm>
            <a:off x="1284287" y="1595437"/>
            <a:ext cx="7089776" cy="5541964"/>
          </a:xfrm>
          <a:prstGeom prst="rect">
            <a:avLst/>
          </a:prstGeom>
        </p:spPr>
        <p:txBody>
          <a:bodyPr/>
          <a:lstStyle/>
          <a:p>
            <a:pPr/>
            <a:r>
              <a:t>Source separating solutions are designed for reclamation and recycling of wastewater resources - circular economy</a:t>
            </a:r>
          </a:p>
          <a:p>
            <a:pPr/>
            <a:r>
              <a:t>Source separating solutions can be used for single households apartment buildings or upscaled to do towns or cities</a:t>
            </a:r>
          </a:p>
          <a:p>
            <a:pPr/>
            <a:r>
              <a:t>Source separation has potential for very low water use and production of bioenergy fertilizer and soil amendment products</a:t>
            </a:r>
          </a:p>
          <a:p>
            <a:pPr/>
            <a:r>
              <a:t>Dry toilets are not inferior to flush toilets if constructed right and have a large potential for optimization and adaption to cold climate</a:t>
            </a:r>
          </a:p>
          <a:p>
            <a:pPr/>
            <a:r>
              <a:t>Dry sanitation may give an equal or higher reduction of pathogens and a high reduction in risk of exposure</a:t>
            </a:r>
          </a:p>
          <a:p>
            <a:pPr/>
            <a:r>
              <a:t>A new generation vacuum toilets cuts average flush volume to about 0.5 liter </a:t>
            </a:r>
          </a:p>
          <a:p>
            <a:pPr/>
            <a:r>
              <a:t>Source separation opens for very compact – inhouse – greywater treatment systems </a:t>
            </a:r>
          </a:p>
          <a:p>
            <a:pPr/>
            <a:r>
              <a:t>Source separation facilitates removal of organic micropollutants´s as PPCP´s</a:t>
            </a:r>
          </a:p>
        </p:txBody>
      </p:sp>
      <p:sp>
        <p:nvSpPr>
          <p:cNvPr id="1291" name="Lysbilde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92" name="Conclusions"/>
          <p:cNvSpPr txBox="1"/>
          <p:nvPr>
            <p:ph type="title"/>
          </p:nvPr>
        </p:nvSpPr>
        <p:spPr>
          <a:prstGeom prst="rect">
            <a:avLst/>
          </a:prstGeom>
        </p:spPr>
        <p:txBody>
          <a:bodyPr/>
          <a:lstStyle>
            <a:lvl1pPr>
              <a:defRPr sz="3600">
                <a:solidFill>
                  <a:srgbClr val="000000"/>
                </a:solidFill>
              </a:defRPr>
            </a:lvl1pPr>
          </a:lstStyle>
          <a:p>
            <a:pPr/>
            <a:r>
              <a:t>Conclusions</a:t>
            </a:r>
          </a:p>
        </p:txBody>
      </p:sp>
      <p:grpSp>
        <p:nvGrpSpPr>
          <p:cNvPr id="1295" name="Grupper"/>
          <p:cNvGrpSpPr/>
          <p:nvPr/>
        </p:nvGrpSpPr>
        <p:grpSpPr>
          <a:xfrm>
            <a:off x="0" y="0"/>
            <a:ext cx="900113" cy="6858000"/>
            <a:chOff x="0" y="0"/>
            <a:chExt cx="900112" cy="6858000"/>
          </a:xfrm>
        </p:grpSpPr>
        <p:sp>
          <p:nvSpPr>
            <p:cNvPr id="1293" name="Rektangel"/>
            <p:cNvSpPr/>
            <p:nvPr/>
          </p:nvSpPr>
          <p:spPr>
            <a:xfrm>
              <a:off x="0" y="0"/>
              <a:ext cx="900113" cy="6858000"/>
            </a:xfrm>
            <a:prstGeom prst="rect">
              <a:avLst/>
            </a:prstGeom>
            <a:solidFill>
              <a:srgbClr val="79B249"/>
            </a:solidFill>
            <a:ln w="12700" cap="flat">
              <a:noFill/>
              <a:miter lim="400000"/>
            </a:ln>
            <a:effectLst/>
          </p:spPr>
          <p:txBody>
            <a:bodyPr wrap="square" lIns="35718" tIns="35718" rIns="35718" bIns="35718" numCol="1" anchor="ctr">
              <a:noAutofit/>
            </a:bodyPr>
            <a:lstStyle/>
            <a:p>
              <a:pPr marL="40640" marR="40640" defTabSz="910828">
                <a:defRPr sz="2200">
                  <a:uFill>
                    <a:solidFill>
                      <a:srgbClr val="000000"/>
                    </a:solidFill>
                  </a:uFill>
                  <a:latin typeface="+mj-lt"/>
                  <a:ea typeface="+mj-ea"/>
                  <a:cs typeface="+mj-cs"/>
                  <a:sym typeface="Arial"/>
                </a:defRPr>
              </a:pPr>
            </a:p>
          </p:txBody>
        </p:sp>
        <p:sp>
          <p:nvSpPr>
            <p:cNvPr id="1294" name="Tekst"/>
            <p:cNvSpPr txBox="1"/>
            <p:nvPr/>
          </p:nvSpPr>
          <p:spPr>
            <a:xfrm>
              <a:off x="0" y="3232751"/>
              <a:ext cx="202404" cy="392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8" tIns="35718" rIns="35718" bIns="35718" numCol="1" anchor="ctr">
              <a:spAutoFit/>
            </a:bodyPr>
            <a:lstStyle>
              <a:lvl1pPr marL="40640" marR="40640" defTabSz="910828">
                <a:buClr>
                  <a:srgbClr val="000000"/>
                </a:buClr>
                <a:buFont typeface="Arial"/>
                <a:defRPr sz="2200">
                  <a:uFill>
                    <a:solidFill>
                      <a:srgbClr val="000000"/>
                    </a:solidFill>
                  </a:uFill>
                  <a:latin typeface="+mj-lt"/>
                  <a:ea typeface="+mj-ea"/>
                  <a:cs typeface="+mj-cs"/>
                  <a:sym typeface="Arial"/>
                </a:defRPr>
              </a:lvl1pPr>
            </a:lstStyle>
            <a:p>
              <a:pPr/>
              <a:r>
                <a:t> </a:t>
              </a:r>
            </a:p>
          </p:txBody>
        </p:sp>
      </p:grpSp>
      <p:sp>
        <p:nvSpPr>
          <p:cNvPr id="1296" name="NORGES MILJØ OG BIOVITENSKAPLIGE UNIVERITET (NMBU)"/>
          <p:cNvSpPr txBox="1"/>
          <p:nvPr/>
        </p:nvSpPr>
        <p:spPr>
          <a:xfrm rot="5400000">
            <a:off x="-2108002" y="2495847"/>
            <a:ext cx="4875610" cy="1696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0828">
              <a:spcBef>
                <a:spcPts val="700"/>
              </a:spcBef>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NORGES MILJØ OG BIOVITENSKAPLIGE UNIVERITET (NMBU)</a:t>
            </a:r>
          </a:p>
        </p:txBody>
      </p:sp>
      <p:sp>
        <p:nvSpPr>
          <p:cNvPr id="1297" name="www.umb.no"/>
          <p:cNvSpPr txBox="1"/>
          <p:nvPr/>
        </p:nvSpPr>
        <p:spPr>
          <a:xfrm>
            <a:off x="4036218" y="6527601"/>
            <a:ext cx="1902025" cy="22860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spAutoFit/>
          </a:bodyPr>
          <a:lstStyle>
            <a:lvl1pPr marL="40640" marR="40640" algn="ctr" defTabSz="910828">
              <a:spcBef>
                <a:spcPts val="600"/>
              </a:spcBef>
              <a:buClr>
                <a:srgbClr val="929292"/>
              </a:buClr>
              <a:buFont typeface="Tahoma"/>
              <a:defRPr sz="900">
                <a:solidFill>
                  <a:srgbClr val="929292"/>
                </a:solidFill>
                <a:uFill>
                  <a:solidFill>
                    <a:srgbClr val="929292"/>
                  </a:solidFill>
                </a:uFill>
                <a:latin typeface="Tahoma"/>
                <a:ea typeface="Tahoma"/>
                <a:cs typeface="Tahoma"/>
                <a:sym typeface="Tahoma"/>
              </a:defRPr>
            </a:lvl1pPr>
          </a:lstStyle>
          <a:p>
            <a:pPr/>
            <a:r>
              <a:t>www.umb.no</a:t>
            </a:r>
          </a:p>
        </p:txBody>
      </p:sp>
      <p:sp>
        <p:nvSpPr>
          <p:cNvPr id="1298" name="Institutt for miljøvitenskap (IMV) Petter D. Jenssen"/>
          <p:cNvSpPr txBox="1"/>
          <p:nvPr/>
        </p:nvSpPr>
        <p:spPr>
          <a:xfrm rot="5400000">
            <a:off x="-1429842" y="2132806"/>
            <a:ext cx="4098728" cy="1696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0828">
              <a:buClr>
                <a:srgbClr val="FFFFFF"/>
              </a:buClr>
              <a:buFont typeface="Tahoma"/>
              <a:defRPr sz="1100">
                <a:uFill>
                  <a:solidFill>
                    <a:srgbClr val="FFFFFF"/>
                  </a:solidFill>
                </a:uFill>
                <a:latin typeface="Tahoma"/>
                <a:ea typeface="Tahoma"/>
                <a:cs typeface="Tahoma"/>
                <a:sym typeface="Tahoma"/>
              </a:defRPr>
            </a:lvl1pPr>
          </a:lstStyle>
          <a:p>
            <a:pPr/>
            <a:r>
              <a:t>Institutt for miljøvitenskap (IMV) Petter D. Jenssen</a:t>
            </a:r>
          </a:p>
        </p:txBody>
      </p:sp>
      <p:pic>
        <p:nvPicPr>
          <p:cNvPr id="1299" name="Skjermbilde 2014-03-02 kl. 11.00.58.jpg" descr="Skjermbilde 2014-03-02 kl. 11.00.58.jpg"/>
          <p:cNvPicPr>
            <a:picLocks noChangeAspect="1"/>
          </p:cNvPicPr>
          <p:nvPr/>
        </p:nvPicPr>
        <p:blipFill>
          <a:blip r:embed="rId2">
            <a:extLst/>
          </a:blip>
          <a:stretch>
            <a:fillRect/>
          </a:stretch>
        </p:blipFill>
        <p:spPr>
          <a:xfrm rot="21578284">
            <a:off x="57813" y="5943607"/>
            <a:ext cx="776883" cy="687733"/>
          </a:xfrm>
          <a:prstGeom prst="rect">
            <a:avLst/>
          </a:prstGeom>
          <a:ln w="3175"/>
        </p:spPr>
      </p:pic>
      <p:pic>
        <p:nvPicPr>
          <p:cNvPr id="1300" name="Plassholder for innhold 3" descr="Plassholder for innhold 3"/>
          <p:cNvPicPr>
            <a:picLocks noChangeAspect="1"/>
          </p:cNvPicPr>
          <p:nvPr/>
        </p:nvPicPr>
        <p:blipFill>
          <a:blip r:embed="rId3">
            <a:extLst/>
          </a:blip>
          <a:stretch>
            <a:fillRect/>
          </a:stretch>
        </p:blipFill>
        <p:spPr>
          <a:xfrm>
            <a:off x="6487236" y="260171"/>
            <a:ext cx="1902025" cy="1196802"/>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2" name="Rektangel"/>
          <p:cNvSpPr/>
          <p:nvPr/>
        </p:nvSpPr>
        <p:spPr>
          <a:xfrm>
            <a:off x="0" y="0"/>
            <a:ext cx="900113" cy="6858000"/>
          </a:xfrm>
          <a:prstGeom prst="rect">
            <a:avLst/>
          </a:prstGeom>
          <a:solidFill>
            <a:srgbClr val="79B249"/>
          </a:solidFill>
          <a:ln>
            <a:miter lim="400000"/>
          </a:ln>
        </p:spPr>
        <p:txBody>
          <a:bodyPr lIns="38100" tIns="38100" rIns="38100" bIns="38100" anchor="ctr"/>
          <a:lstStyle/>
          <a:p>
            <a:pPr defTabSz="914400">
              <a:buClr>
                <a:srgbClr val="000000"/>
              </a:buClr>
              <a:defRPr sz="2400">
                <a:uFill>
                  <a:solidFill>
                    <a:srgbClr val="000000"/>
                  </a:solidFill>
                </a:uFill>
                <a:latin typeface="+mj-lt"/>
                <a:ea typeface="+mj-ea"/>
                <a:cs typeface="+mj-cs"/>
                <a:sym typeface="Arial"/>
              </a:defRPr>
            </a:pPr>
          </a:p>
        </p:txBody>
      </p:sp>
      <p:sp>
        <p:nvSpPr>
          <p:cNvPr id="1303" name="NORWEGIAN UNIVERSITY OF LIFE SCIENCES"/>
          <p:cNvSpPr/>
          <p:nvPr/>
        </p:nvSpPr>
        <p:spPr>
          <a:xfrm rot="5400000">
            <a:off x="-2121694" y="2539999"/>
            <a:ext cx="48768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200">
                <a:solidFill>
                  <a:srgbClr val="FFFFFF"/>
                </a:solidFill>
                <a:uFill>
                  <a:solidFill>
                    <a:srgbClr val="FFFFFF"/>
                  </a:solidFill>
                </a:uFill>
                <a:latin typeface="Tahoma"/>
                <a:ea typeface="Tahoma"/>
                <a:cs typeface="Tahoma"/>
                <a:sym typeface="Tahoma"/>
              </a:rPr>
              <a:t>NORWEGIAN UNIVERSITY OF LIFE SCIENCES</a:t>
            </a:r>
          </a:p>
        </p:txBody>
      </p:sp>
      <p:pic>
        <p:nvPicPr>
          <p:cNvPr id="1304" name="image.png" descr="image.png"/>
          <p:cNvPicPr>
            <a:picLocks noChangeAspect="1"/>
          </p:cNvPicPr>
          <p:nvPr/>
        </p:nvPicPr>
        <p:blipFill>
          <a:blip r:embed="rId2">
            <a:extLst/>
          </a:blip>
          <a:stretch>
            <a:fillRect/>
          </a:stretch>
        </p:blipFill>
        <p:spPr>
          <a:xfrm>
            <a:off x="88900" y="6022975"/>
            <a:ext cx="723900" cy="723900"/>
          </a:xfrm>
          <a:prstGeom prst="rect">
            <a:avLst/>
          </a:prstGeom>
          <a:ln w="12700">
            <a:miter lim="400000"/>
          </a:ln>
        </p:spPr>
      </p:pic>
      <p:sp>
        <p:nvSpPr>
          <p:cNvPr id="1305" name="www.umb.no"/>
          <p:cNvSpPr/>
          <p:nvPr/>
        </p:nvSpPr>
        <p:spPr>
          <a:xfrm>
            <a:off x="4038600" y="6527800"/>
            <a:ext cx="1905000" cy="24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100">
                <a:solidFill>
                  <a:srgbClr val="929292"/>
                </a:solidFill>
                <a:uFill>
                  <a:solidFill>
                    <a:srgbClr val="929292"/>
                  </a:solidFill>
                </a:uFill>
                <a:latin typeface="Tahoma"/>
                <a:ea typeface="Tahoma"/>
                <a:cs typeface="Tahoma"/>
                <a:sym typeface="Tahoma"/>
              </a:rPr>
              <a:t>www.umb.no</a:t>
            </a:r>
          </a:p>
        </p:txBody>
      </p:sp>
      <p:sp>
        <p:nvSpPr>
          <p:cNvPr id="1306"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pic>
        <p:nvPicPr>
          <p:cNvPr id="1307" name="Skjermbilde 2014-03-02 kl. 11.00.58.jpg" descr="Skjermbilde 2014-03-02 kl. 11.00.58.jpg"/>
          <p:cNvPicPr>
            <a:picLocks noChangeAspect="1"/>
          </p:cNvPicPr>
          <p:nvPr/>
        </p:nvPicPr>
        <p:blipFill>
          <a:blip r:embed="rId3">
            <a:extLst/>
          </a:blip>
          <a:stretch>
            <a:fillRect/>
          </a:stretch>
        </p:blipFill>
        <p:spPr>
          <a:xfrm>
            <a:off x="56814" y="6032708"/>
            <a:ext cx="789047" cy="698501"/>
          </a:xfrm>
          <a:prstGeom prst="rect">
            <a:avLst/>
          </a:prstGeom>
          <a:ln w="12700"/>
        </p:spPr>
      </p:pic>
      <p:sp>
        <p:nvSpPr>
          <p:cNvPr id="1308" name="Lysbildenummer"/>
          <p:cNvSpPr txBox="1"/>
          <p:nvPr>
            <p:ph type="sldNum" sz="quarter" idx="2"/>
          </p:nvPr>
        </p:nvSpPr>
        <p:spPr>
          <a:xfrm>
            <a:off x="330931" y="5626100"/>
            <a:ext cx="241426" cy="241300"/>
          </a:xfrm>
          <a:prstGeom prst="rect">
            <a:avLst/>
          </a:prstGeom>
          <a:extLst>
            <a:ext uri="{C572A759-6A51-4108-AA02-DFA0A04FC94B}">
              <ma14:wrappingTextBoxFlag xmlns:ma14="http://schemas.microsoft.com/office/mac/drawingml/2011/main" val="1"/>
            </a:ext>
          </a:extLst>
        </p:spPr>
        <p:txBody>
          <a:bodyPr wrap="none"/>
          <a:lstStyle/>
          <a:p>
            <a:pPr/>
            <a:fld id="{86CB4B4D-7CA3-9044-876B-883B54F8677D}" type="slidenum"/>
          </a:p>
        </p:txBody>
      </p:sp>
      <p:sp>
        <p:nvSpPr>
          <p:cNvPr id="1309" name="Alsen, K. and P.D. Jenssen. 2005 Ecological sanitation – an option for all. Norwegian University of Life Sciences. 39 p.…"/>
          <p:cNvSpPr/>
          <p:nvPr/>
        </p:nvSpPr>
        <p:spPr>
          <a:xfrm>
            <a:off x="1193800" y="800100"/>
            <a:ext cx="7924800" cy="688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R="457200" algn="just">
              <a:defRPr spc="-4" sz="1150">
                <a:latin typeface="Times New Roman"/>
                <a:ea typeface="Times New Roman"/>
                <a:cs typeface="Times New Roman"/>
                <a:sym typeface="Times New Roman"/>
              </a:defRPr>
            </a:pPr>
            <a:r>
              <a:rPr spc="-4"/>
              <a:t>Alsen, K. and P.D. Jenssen. 2005 Ecological sanitation – an option for all. Norwegian University of Life Sciences. 39 p. </a:t>
            </a:r>
            <a:endParaRPr spc="-4"/>
          </a:p>
          <a:p>
            <a:pPr marR="457200" algn="just">
              <a:defRPr spc="-4" sz="1150">
                <a:latin typeface="+mj-lt"/>
                <a:ea typeface="+mj-ea"/>
                <a:cs typeface="+mj-cs"/>
                <a:sym typeface="Arial"/>
              </a:defRPr>
            </a:pPr>
            <a:endParaRPr spc="-4"/>
          </a:p>
          <a:p>
            <a:pPr marR="673100"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r>
              <a:t>Gunnarsdóttira, R., K. Müller, P. E. Jensen, P.D., Jenssen, and A. Villumsen, (2012). Effect of Long-Term Freezing and Freeze−Thaw Cycles on Indigenous and Inoculated Microorganisms in Dewatered Blackwater. Environ. Sci. Technol., 46: 12408−12416</a:t>
            </a:r>
          </a:p>
          <a:p>
            <a:pPr marR="457200"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mj-lt"/>
                <a:ea typeface="+mj-ea"/>
                <a:cs typeface="+mj-cs"/>
                <a:sym typeface="Arial"/>
              </a:defRPr>
            </a:pPr>
          </a:p>
          <a:p>
            <a:pPr marR="457200"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r>
              <a:t>Gunnarsdóttira, R., Jenssen, P.D., Jensen, P.E., Villumsen, A., Kallenborn, R., (2013). A review of wastewater handling in the Arctic with special reference to Pharmaceuticals and Personal Care Products (PPCPs) and microbial pollution, 2012. Ecological Engineering, 50, pp.76– 85.</a:t>
            </a:r>
            <a:endParaRPr b="1">
              <a:latin typeface="+mj-lt"/>
              <a:ea typeface="+mj-ea"/>
              <a:cs typeface="+mj-cs"/>
              <a:sym typeface="Arial"/>
            </a:endParaRPr>
          </a:p>
          <a:p>
            <a:pPr marR="673100" algn="just">
              <a:spcBef>
                <a:spcPts val="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mj-lt"/>
                <a:ea typeface="+mj-ea"/>
                <a:cs typeface="+mj-cs"/>
                <a:sym typeface="Arial"/>
              </a:defRPr>
            </a:pPr>
          </a:p>
          <a:p>
            <a:pPr marR="463550" algn="just">
              <a:lnSpc>
                <a:spcPct val="59999"/>
              </a:lnSpc>
              <a:spcBef>
                <a:spcPts val="500"/>
              </a:spcBef>
              <a:defRPr sz="1100">
                <a:latin typeface="Times"/>
                <a:ea typeface="Times"/>
                <a:cs typeface="Times"/>
                <a:sym typeface="Times"/>
              </a:defRPr>
            </a:pPr>
            <a:r>
              <a:t>Hennessy,</a:t>
            </a:r>
            <a:r>
              <a:rPr spc="55"/>
              <a:t> </a:t>
            </a:r>
            <a:r>
              <a:rPr spc="-4"/>
              <a:t>T.W.,</a:t>
            </a:r>
            <a:r>
              <a:rPr spc="20"/>
              <a:t> </a:t>
            </a:r>
            <a:r>
              <a:t>Ritter,</a:t>
            </a:r>
            <a:r>
              <a:rPr spc="45"/>
              <a:t> </a:t>
            </a:r>
            <a:r>
              <a:rPr spc="-14"/>
              <a:t>T.,</a:t>
            </a:r>
            <a:r>
              <a:rPr spc="50"/>
              <a:t> </a:t>
            </a:r>
            <a:r>
              <a:rPr spc="-4"/>
              <a:t>Holman,</a:t>
            </a:r>
            <a:r>
              <a:rPr spc="45"/>
              <a:t> </a:t>
            </a:r>
            <a:r>
              <a:t>R.C.,</a:t>
            </a:r>
            <a:r>
              <a:rPr spc="20"/>
              <a:t> </a:t>
            </a:r>
            <a:r>
              <a:t>Brüden,</a:t>
            </a:r>
            <a:r>
              <a:rPr spc="20"/>
              <a:t> </a:t>
            </a:r>
            <a:r>
              <a:t>D.L.,</a:t>
            </a:r>
            <a:r>
              <a:rPr spc="14"/>
              <a:t> </a:t>
            </a:r>
            <a:r>
              <a:t>Yorita,</a:t>
            </a:r>
            <a:r>
              <a:rPr spc="50"/>
              <a:t> </a:t>
            </a:r>
            <a:r>
              <a:rPr spc="-4"/>
              <a:t>K.L.,</a:t>
            </a:r>
            <a:r>
              <a:rPr spc="14"/>
              <a:t> </a:t>
            </a:r>
            <a:r>
              <a:t>Bulkow,</a:t>
            </a:r>
            <a:r>
              <a:rPr spc="50"/>
              <a:t> </a:t>
            </a:r>
            <a:r>
              <a:rPr spc="-14"/>
              <a:t>L.,</a:t>
            </a:r>
            <a:endParaRPr>
              <a:latin typeface="+mj-lt"/>
              <a:ea typeface="+mj-ea"/>
              <a:cs typeface="+mj-cs"/>
              <a:sym typeface="Arial"/>
            </a:endParaRPr>
          </a:p>
          <a:p>
            <a:pPr marR="540384" algn="just">
              <a:defRPr spc="-4" sz="1100">
                <a:latin typeface="Times"/>
                <a:ea typeface="Times"/>
                <a:cs typeface="Times"/>
                <a:sym typeface="Times"/>
              </a:defRPr>
            </a:pPr>
            <a:r>
              <a:rPr spc="-4"/>
              <a:t>Cheek,</a:t>
            </a:r>
            <a:r>
              <a:rPr spc="110"/>
              <a:t> </a:t>
            </a:r>
            <a:r>
              <a:t>J.E.,</a:t>
            </a:r>
            <a:r>
              <a:rPr spc="110"/>
              <a:t> </a:t>
            </a:r>
            <a:r>
              <a:t>Singleton,</a:t>
            </a:r>
            <a:r>
              <a:rPr spc="110"/>
              <a:t> </a:t>
            </a:r>
            <a:r>
              <a:t>R.J.,</a:t>
            </a:r>
            <a:r>
              <a:rPr spc="110"/>
              <a:t> </a:t>
            </a:r>
            <a:r>
              <a:t>Smith,</a:t>
            </a:r>
            <a:r>
              <a:rPr spc="115"/>
              <a:t> </a:t>
            </a:r>
            <a:r>
              <a:rPr spc="4"/>
              <a:t>J.,</a:t>
            </a:r>
            <a:r>
              <a:rPr spc="110"/>
              <a:t> </a:t>
            </a:r>
            <a:r>
              <a:rPr spc="4"/>
              <a:t>2008.</a:t>
            </a:r>
            <a:r>
              <a:rPr spc="125"/>
              <a:t> </a:t>
            </a:r>
            <a:r>
              <a:t>The</a:t>
            </a:r>
            <a:r>
              <a:rPr spc="100"/>
              <a:t> </a:t>
            </a:r>
            <a:r>
              <a:t>Relationship</a:t>
            </a:r>
            <a:r>
              <a:rPr spc="145"/>
              <a:t> </a:t>
            </a:r>
            <a:r>
              <a:rPr spc="-4"/>
              <a:t>between</a:t>
            </a:r>
            <a:r>
              <a:rPr spc="165"/>
              <a:t> </a:t>
            </a:r>
            <a:r>
              <a:t>In-Home</a:t>
            </a:r>
            <a:r>
              <a:rPr spc="265"/>
              <a:t> </a:t>
            </a:r>
            <a:r>
              <a:rPr spc="-14"/>
              <a:t>Water</a:t>
            </a:r>
            <a:r>
              <a:rPr spc="95"/>
              <a:t> </a:t>
            </a:r>
            <a:r>
              <a:t>Service</a:t>
            </a:r>
            <a:r>
              <a:rPr spc="75"/>
              <a:t> </a:t>
            </a:r>
            <a:r>
              <a:rPr spc="-4"/>
              <a:t>and</a:t>
            </a:r>
            <a:r>
              <a:rPr spc="110"/>
              <a:t> </a:t>
            </a:r>
            <a:r>
              <a:t>the</a:t>
            </a:r>
            <a:r>
              <a:rPr spc="75"/>
              <a:t> </a:t>
            </a:r>
            <a:r>
              <a:rPr spc="-4"/>
              <a:t>Risk</a:t>
            </a:r>
            <a:r>
              <a:rPr spc="110"/>
              <a:t> </a:t>
            </a:r>
            <a:r>
              <a:t>of</a:t>
            </a:r>
            <a:r>
              <a:rPr spc="100"/>
              <a:t> </a:t>
            </a:r>
            <a:r>
              <a:t>Respiratory</a:t>
            </a:r>
            <a:r>
              <a:rPr spc="79"/>
              <a:t> </a:t>
            </a:r>
            <a:r>
              <a:t>Tract,</a:t>
            </a:r>
            <a:r>
              <a:rPr spc="90"/>
              <a:t> </a:t>
            </a:r>
            <a:r>
              <a:t>Skin,</a:t>
            </a:r>
            <a:r>
              <a:rPr spc="90"/>
              <a:t> </a:t>
            </a:r>
            <a:r>
              <a:rPr spc="-4"/>
              <a:t>and</a:t>
            </a:r>
            <a:r>
              <a:rPr spc="110"/>
              <a:t> </a:t>
            </a:r>
            <a:r>
              <a:rPr spc="-4"/>
              <a:t>Gastrointestinal</a:t>
            </a:r>
            <a:r>
              <a:rPr spc="119"/>
              <a:t> </a:t>
            </a:r>
            <a:r>
              <a:rPr spc="-4"/>
              <a:t>Tract</a:t>
            </a:r>
            <a:r>
              <a:rPr spc="255"/>
              <a:t> </a:t>
            </a:r>
            <a:r>
              <a:t>Infections</a:t>
            </a:r>
            <a:r>
              <a:rPr spc="-40"/>
              <a:t> </a:t>
            </a:r>
            <a:r>
              <a:t>Among</a:t>
            </a:r>
            <a:r>
              <a:rPr spc="-79"/>
              <a:t> </a:t>
            </a:r>
            <a:r>
              <a:t>Rural</a:t>
            </a:r>
            <a:r>
              <a:rPr spc="-20"/>
              <a:t> </a:t>
            </a:r>
            <a:r>
              <a:rPr spc="-4"/>
              <a:t>Alaska</a:t>
            </a:r>
            <a:r>
              <a:rPr spc="-55"/>
              <a:t> </a:t>
            </a:r>
            <a:r>
              <a:t>Natives.</a:t>
            </a:r>
            <a:r>
              <a:rPr spc="-14"/>
              <a:t> </a:t>
            </a:r>
            <a:r>
              <a:rPr spc="-4"/>
              <a:t>American</a:t>
            </a:r>
            <a:r>
              <a:rPr spc="-55"/>
              <a:t> </a:t>
            </a:r>
            <a:r>
              <a:t>Journal</a:t>
            </a:r>
            <a:r>
              <a:rPr spc="-75"/>
              <a:t> </a:t>
            </a:r>
            <a:r>
              <a:t>of</a:t>
            </a:r>
            <a:r>
              <a:rPr spc="-40"/>
              <a:t> </a:t>
            </a:r>
            <a:r>
              <a:t>Public</a:t>
            </a:r>
            <a:r>
              <a:rPr spc="-55"/>
              <a:t> </a:t>
            </a:r>
            <a:r>
              <a:t>Health.</a:t>
            </a:r>
            <a:r>
              <a:rPr spc="-70"/>
              <a:t> </a:t>
            </a:r>
            <a:r>
              <a:t>98</a:t>
            </a:r>
            <a:r>
              <a:rPr spc="-55"/>
              <a:t> </a:t>
            </a:r>
            <a:r>
              <a:t>(11)</a:t>
            </a:r>
            <a:r>
              <a:rPr spc="245"/>
              <a:t> </a:t>
            </a:r>
            <a:r>
              <a:t>2072-2078.</a:t>
            </a:r>
          </a:p>
          <a:p>
            <a:pPr marR="673100"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mj-lt"/>
                <a:ea typeface="+mj-ea"/>
                <a:cs typeface="+mj-cs"/>
                <a:sym typeface="Arial"/>
              </a:defRPr>
            </a:pPr>
          </a:p>
          <a:p>
            <a:pPr marR="673100"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r>
              <a:t>Jenssen P.D, P.H. Heyerdahl, J.F. Hanssen and M.E. Kelova, 2015. Solar powered dry toilet for cold climate. Results from a pilot study. Poster presentation at the 5</a:t>
            </a:r>
            <a:r>
              <a:rPr baseline="31999"/>
              <a:t>th</a:t>
            </a:r>
            <a:r>
              <a:t> International Dry Toilet Conference. Tampere, Finland 19-22/8-2015. </a:t>
            </a:r>
          </a:p>
          <a:p>
            <a:pPr marR="673100"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p>
          <a:p>
            <a:pPr marR="673100"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r>
              <a:t>Johnsen, K. 2016. A brief history of the past 60 years of water and sanitation practices in the arctic. Presentation at the conference: Sanitation in cold climates. Sisimiut Greenland, 12-18. April. Arctic Technology Centre, DTH, Copenhagen. </a:t>
            </a:r>
          </a:p>
          <a:p>
            <a:pPr marR="673100"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p>
          <a:p>
            <a:pPr marR="6731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r>
              <a:t>Kallenborn, R., Fick, J., Lindberg, R., Moe, M., Nielsen, K.M., Tysklind, M., Vasskog, T., 2008. Pharmaceutical residues in Northern European environments: consequences and perspectives. In: Kümmerer, K. (Ed.), Pharmaceuticals in the Environment. , 3rd ed. Springer Verlag, New York, Tokyo, Heidelberg, 522 p.</a:t>
            </a:r>
          </a:p>
          <a:p>
            <a:pPr marR="6731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p>
          <a:p>
            <a:pPr marR="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r>
              <a:t>Rogers, J., C. Schulz, C. Nelson. 2016. The Alaska Water Challenge. Presentation at the conference: Sanitation in cold climates. Sisimiut Greenland, 12-18. April. Arctic Technology Centre, DTH, Copenhagen.</a:t>
            </a:r>
          </a:p>
          <a:p>
            <a:pPr marR="673100"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mj-lt"/>
                <a:ea typeface="+mj-ea"/>
                <a:cs typeface="+mj-cs"/>
                <a:sym typeface="Arial"/>
              </a:defRPr>
            </a:pPr>
          </a:p>
          <a:p>
            <a:pPr marR="673100">
              <a:spcBef>
                <a:spcPts val="10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r>
              <a:t>Todt D. and P.D.Jenssen ,2015. Particle removal in a novel sequential mechanical filter system loaded with blackwater. Water Science and Technology, 71  (9): 1407-1413.</a:t>
            </a:r>
          </a:p>
          <a:p>
            <a:pPr marR="735965"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r>
              <a:t>U.S. Congress, 1994. U.S. Congress, Office of Technology Assessment, An Alaskan Challenge: Native Village Sanitation, OTA-ENV–591.Washington, DC: U.S.Government Printing Office, May 1994.</a:t>
            </a:r>
          </a:p>
          <a:p>
            <a:pPr marR="735965"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endParaRPr spc="4"/>
          </a:p>
          <a:p>
            <a:pPr marR="673100">
              <a:spcBef>
                <a:spcPts val="10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p>
        </p:txBody>
      </p:sp>
      <p:sp>
        <p:nvSpPr>
          <p:cNvPr id="1310" name="References"/>
          <p:cNvSpPr/>
          <p:nvPr/>
        </p:nvSpPr>
        <p:spPr>
          <a:xfrm>
            <a:off x="1282700" y="228600"/>
            <a:ext cx="1647577" cy="421829"/>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2400">
                <a:uFill>
                  <a:solidFill>
                    <a:srgbClr val="000000"/>
                  </a:solidFill>
                </a:uFill>
                <a:latin typeface="+mj-lt"/>
                <a:ea typeface="+mj-ea"/>
                <a:cs typeface="+mj-cs"/>
                <a:sym typeface="Arial"/>
              </a:defRPr>
            </a:lvl1pPr>
          </a:lstStyle>
          <a:p>
            <a:pPr/>
            <a:r>
              <a:t>References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2" name="Rektangel"/>
          <p:cNvSpPr/>
          <p:nvPr/>
        </p:nvSpPr>
        <p:spPr>
          <a:xfrm>
            <a:off x="0" y="0"/>
            <a:ext cx="900113" cy="6858000"/>
          </a:xfrm>
          <a:prstGeom prst="rect">
            <a:avLst/>
          </a:prstGeom>
          <a:solidFill>
            <a:srgbClr val="79B249"/>
          </a:solidFill>
          <a:ln>
            <a:miter lim="400000"/>
          </a:ln>
        </p:spPr>
        <p:txBody>
          <a:bodyPr lIns="38100" tIns="38100" rIns="38100" bIns="38100" anchor="ctr"/>
          <a:lstStyle/>
          <a:p>
            <a:pPr defTabSz="914400">
              <a:buClr>
                <a:srgbClr val="000000"/>
              </a:buClr>
              <a:defRPr sz="2400">
                <a:uFill>
                  <a:solidFill>
                    <a:srgbClr val="000000"/>
                  </a:solidFill>
                </a:uFill>
                <a:latin typeface="+mj-lt"/>
                <a:ea typeface="+mj-ea"/>
                <a:cs typeface="+mj-cs"/>
                <a:sym typeface="Arial"/>
              </a:defRPr>
            </a:pPr>
          </a:p>
        </p:txBody>
      </p:sp>
      <p:sp>
        <p:nvSpPr>
          <p:cNvPr id="1313" name="NORWEGIAN UNIVERSITY OF LIFE SCIENCES"/>
          <p:cNvSpPr/>
          <p:nvPr/>
        </p:nvSpPr>
        <p:spPr>
          <a:xfrm rot="5400000">
            <a:off x="-2121694" y="2539999"/>
            <a:ext cx="48768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200">
                <a:solidFill>
                  <a:srgbClr val="FFFFFF"/>
                </a:solidFill>
                <a:uFill>
                  <a:solidFill>
                    <a:srgbClr val="FFFFFF"/>
                  </a:solidFill>
                </a:uFill>
                <a:latin typeface="Tahoma"/>
                <a:ea typeface="Tahoma"/>
                <a:cs typeface="Tahoma"/>
                <a:sym typeface="Tahoma"/>
              </a:rPr>
              <a:t>NORWEGIAN UNIVERSITY OF LIFE SCIENCES</a:t>
            </a:r>
          </a:p>
        </p:txBody>
      </p:sp>
      <p:pic>
        <p:nvPicPr>
          <p:cNvPr id="1314" name="image.png" descr="image.png"/>
          <p:cNvPicPr>
            <a:picLocks noChangeAspect="1"/>
          </p:cNvPicPr>
          <p:nvPr/>
        </p:nvPicPr>
        <p:blipFill>
          <a:blip r:embed="rId2">
            <a:extLst/>
          </a:blip>
          <a:stretch>
            <a:fillRect/>
          </a:stretch>
        </p:blipFill>
        <p:spPr>
          <a:xfrm>
            <a:off x="88900" y="6022975"/>
            <a:ext cx="723900" cy="723900"/>
          </a:xfrm>
          <a:prstGeom prst="rect">
            <a:avLst/>
          </a:prstGeom>
          <a:ln w="12700">
            <a:miter lim="400000"/>
          </a:ln>
        </p:spPr>
      </p:pic>
      <p:sp>
        <p:nvSpPr>
          <p:cNvPr id="1315" name="www.umb.no"/>
          <p:cNvSpPr/>
          <p:nvPr/>
        </p:nvSpPr>
        <p:spPr>
          <a:xfrm>
            <a:off x="4038600" y="6527800"/>
            <a:ext cx="1905000" cy="24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defRPr sz="2400">
                <a:solidFill>
                  <a:srgbClr val="000000"/>
                </a:solidFill>
                <a:uFill>
                  <a:solidFill>
                    <a:srgbClr val="000000"/>
                  </a:solidFill>
                </a:uFill>
                <a:latin typeface="+mj-lt"/>
                <a:ea typeface="+mj-ea"/>
                <a:cs typeface="+mj-cs"/>
                <a:sym typeface="Arial"/>
              </a:defRPr>
            </a:pPr>
            <a:r>
              <a:rPr sz="1100">
                <a:solidFill>
                  <a:srgbClr val="929292"/>
                </a:solidFill>
                <a:uFill>
                  <a:solidFill>
                    <a:srgbClr val="929292"/>
                  </a:solidFill>
                </a:uFill>
                <a:latin typeface="Tahoma"/>
                <a:ea typeface="Tahoma"/>
                <a:cs typeface="Tahoma"/>
                <a:sym typeface="Tahoma"/>
              </a:rPr>
              <a:t>www.umb.no</a:t>
            </a:r>
          </a:p>
        </p:txBody>
      </p:sp>
      <p:sp>
        <p:nvSpPr>
          <p:cNvPr id="1316"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pic>
        <p:nvPicPr>
          <p:cNvPr id="1317" name="Skjermbilde 2014-03-02 kl. 11.00.58.jpg" descr="Skjermbilde 2014-03-02 kl. 11.00.58.jpg"/>
          <p:cNvPicPr>
            <a:picLocks noChangeAspect="1"/>
          </p:cNvPicPr>
          <p:nvPr/>
        </p:nvPicPr>
        <p:blipFill>
          <a:blip r:embed="rId3">
            <a:extLst/>
          </a:blip>
          <a:stretch>
            <a:fillRect/>
          </a:stretch>
        </p:blipFill>
        <p:spPr>
          <a:xfrm>
            <a:off x="56814" y="6032708"/>
            <a:ext cx="789047" cy="698501"/>
          </a:xfrm>
          <a:prstGeom prst="rect">
            <a:avLst/>
          </a:prstGeom>
          <a:ln w="12700"/>
        </p:spPr>
      </p:pic>
      <p:sp>
        <p:nvSpPr>
          <p:cNvPr id="1318" name="Lysbildenummer"/>
          <p:cNvSpPr txBox="1"/>
          <p:nvPr>
            <p:ph type="sldNum" sz="quarter" idx="2"/>
          </p:nvPr>
        </p:nvSpPr>
        <p:spPr>
          <a:xfrm>
            <a:off x="330931" y="5626100"/>
            <a:ext cx="241426" cy="241300"/>
          </a:xfrm>
          <a:prstGeom prst="rect">
            <a:avLst/>
          </a:prstGeom>
          <a:extLst>
            <a:ext uri="{C572A759-6A51-4108-AA02-DFA0A04FC94B}">
              <ma14:wrappingTextBoxFlag xmlns:ma14="http://schemas.microsoft.com/office/mac/drawingml/2011/main" val="1"/>
            </a:ext>
          </a:extLst>
        </p:spPr>
        <p:txBody>
          <a:bodyPr wrap="none"/>
          <a:lstStyle/>
          <a:p>
            <a:pPr/>
            <a:fld id="{86CB4B4D-7CA3-9044-876B-883B54F8677D}" type="slidenum"/>
          </a:p>
        </p:txBody>
      </p:sp>
      <p:sp>
        <p:nvSpPr>
          <p:cNvPr id="1319" name="References continued"/>
          <p:cNvSpPr/>
          <p:nvPr/>
        </p:nvSpPr>
        <p:spPr>
          <a:xfrm>
            <a:off x="1282700" y="228600"/>
            <a:ext cx="3054152" cy="421829"/>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2400">
                <a:uFill>
                  <a:solidFill>
                    <a:srgbClr val="000000"/>
                  </a:solidFill>
                </a:uFill>
                <a:latin typeface="+mj-lt"/>
                <a:ea typeface="+mj-ea"/>
                <a:cs typeface="+mj-cs"/>
                <a:sym typeface="Arial"/>
              </a:defRPr>
            </a:lvl1pPr>
          </a:lstStyle>
          <a:p>
            <a:pPr/>
            <a:r>
              <a:t>References continued</a:t>
            </a:r>
          </a:p>
        </p:txBody>
      </p:sp>
      <p:sp>
        <p:nvSpPr>
          <p:cNvPr id="1320" name="Gallagher, N.T., Sharvelle, S.E., 2010. Decentralized Anaerobic Blackwater Management: A Sustainable Development Technology Concept for Urban Water Management. World Environmental and Water Resources Congress 2010: Challenges of Change. Proceedings of the World Environmental and Water Resources Congress 2010.…"/>
          <p:cNvSpPr/>
          <p:nvPr/>
        </p:nvSpPr>
        <p:spPr>
          <a:xfrm>
            <a:off x="1181100" y="723900"/>
            <a:ext cx="7416800" cy="694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R="739775" algn="just">
              <a:spcBef>
                <a:spcPts val="5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4" sz="1100">
                <a:latin typeface="Times"/>
                <a:ea typeface="Times"/>
                <a:cs typeface="Times"/>
                <a:sym typeface="Times"/>
              </a:defRPr>
            </a:pPr>
            <a:r>
              <a:t>Gallagher,</a:t>
            </a:r>
            <a:r>
              <a:rPr spc="184"/>
              <a:t> </a:t>
            </a:r>
            <a:r>
              <a:t>N.T.,</a:t>
            </a:r>
            <a:r>
              <a:rPr spc="184"/>
              <a:t> </a:t>
            </a:r>
            <a:r>
              <a:t>Sharvelle,</a:t>
            </a:r>
            <a:r>
              <a:rPr spc="184"/>
              <a:t> </a:t>
            </a:r>
            <a:r>
              <a:t>S.E.,</a:t>
            </a:r>
            <a:r>
              <a:rPr spc="190"/>
              <a:t> </a:t>
            </a:r>
            <a:r>
              <a:rPr spc="4"/>
              <a:t>2010.</a:t>
            </a:r>
            <a:r>
              <a:rPr spc="194"/>
              <a:t> </a:t>
            </a:r>
            <a:r>
              <a:rPr spc="-4"/>
              <a:t>Decentralized</a:t>
            </a:r>
            <a:r>
              <a:rPr spc="235"/>
              <a:t> </a:t>
            </a:r>
            <a:r>
              <a:rPr spc="-4"/>
              <a:t>Anaerobic</a:t>
            </a:r>
            <a:r>
              <a:rPr spc="175"/>
              <a:t> </a:t>
            </a:r>
            <a:r>
              <a:t>Blackwater</a:t>
            </a:r>
            <a:r>
              <a:rPr spc="324"/>
              <a:t> </a:t>
            </a:r>
            <a:r>
              <a:t>Management:</a:t>
            </a:r>
            <a:r>
              <a:rPr spc="170"/>
              <a:t> </a:t>
            </a:r>
            <a:r>
              <a:t>A</a:t>
            </a:r>
            <a:r>
              <a:rPr spc="100"/>
              <a:t> </a:t>
            </a:r>
            <a:r>
              <a:t>Sustainable</a:t>
            </a:r>
            <a:r>
              <a:rPr spc="129"/>
              <a:t> </a:t>
            </a:r>
            <a:r>
              <a:t>Development</a:t>
            </a:r>
            <a:r>
              <a:rPr spc="175"/>
              <a:t> </a:t>
            </a:r>
            <a:r>
              <a:t>Technology</a:t>
            </a:r>
            <a:r>
              <a:rPr spc="139"/>
              <a:t> </a:t>
            </a:r>
            <a:r>
              <a:t>Concept</a:t>
            </a:r>
            <a:r>
              <a:rPr spc="139"/>
              <a:t> </a:t>
            </a:r>
            <a:r>
              <a:t>for</a:t>
            </a:r>
            <a:r>
              <a:rPr spc="184"/>
              <a:t> </a:t>
            </a:r>
            <a:r>
              <a:rPr spc="-14"/>
              <a:t>Urban</a:t>
            </a:r>
            <a:r>
              <a:rPr spc="165"/>
              <a:t> </a:t>
            </a:r>
            <a:r>
              <a:rPr spc="-14"/>
              <a:t>Water</a:t>
            </a:r>
            <a:r>
              <a:rPr spc="149"/>
              <a:t> </a:t>
            </a:r>
            <a:r>
              <a:t>Management.</a:t>
            </a:r>
            <a:r>
              <a:rPr spc="30"/>
              <a:t> </a:t>
            </a:r>
            <a:r>
              <a:rPr spc="-4"/>
              <a:t>World</a:t>
            </a:r>
            <a:r>
              <a:rPr spc="55"/>
              <a:t> </a:t>
            </a:r>
            <a:r>
              <a:t>Environmental</a:t>
            </a:r>
            <a:r>
              <a:rPr spc="65"/>
              <a:t> </a:t>
            </a:r>
            <a:r>
              <a:rPr spc="-4"/>
              <a:t>and</a:t>
            </a:r>
            <a:r>
              <a:rPr spc="24"/>
              <a:t> </a:t>
            </a:r>
            <a:r>
              <a:t>Water</a:t>
            </a:r>
            <a:r>
              <a:rPr spc="4"/>
              <a:t> </a:t>
            </a:r>
            <a:r>
              <a:t>Resources</a:t>
            </a:r>
            <a:r>
              <a:rPr spc="45"/>
              <a:t> </a:t>
            </a:r>
            <a:r>
              <a:t>Congress</a:t>
            </a:r>
            <a:r>
              <a:rPr spc="14"/>
              <a:t> </a:t>
            </a:r>
            <a:r>
              <a:rPr spc="4"/>
              <a:t>2010:</a:t>
            </a:r>
            <a:r>
              <a:rPr spc="149"/>
              <a:t> </a:t>
            </a:r>
            <a:r>
              <a:rPr spc="-4"/>
              <a:t>Challenges</a:t>
            </a:r>
            <a:r>
              <a:rPr spc="115"/>
              <a:t> </a:t>
            </a:r>
            <a:r>
              <a:t>of</a:t>
            </a:r>
            <a:r>
              <a:rPr spc="139"/>
              <a:t> </a:t>
            </a:r>
            <a:r>
              <a:t>Change.</a:t>
            </a:r>
            <a:r>
              <a:rPr spc="125"/>
              <a:t> </a:t>
            </a:r>
            <a:r>
              <a:t>Proceedings</a:t>
            </a:r>
            <a:r>
              <a:rPr spc="115"/>
              <a:t> </a:t>
            </a:r>
            <a:r>
              <a:t>of</a:t>
            </a:r>
            <a:r>
              <a:rPr spc="115"/>
              <a:t> </a:t>
            </a:r>
            <a:r>
              <a:rPr spc="4"/>
              <a:t>the</a:t>
            </a:r>
            <a:r>
              <a:rPr spc="125"/>
              <a:t> </a:t>
            </a:r>
            <a:r>
              <a:rPr spc="-4"/>
              <a:t>World</a:t>
            </a:r>
            <a:r>
              <a:rPr spc="129"/>
              <a:t> </a:t>
            </a:r>
            <a:r>
              <a:t>Environmental</a:t>
            </a:r>
            <a:r>
              <a:rPr spc="139"/>
              <a:t> </a:t>
            </a:r>
            <a:r>
              <a:t>and</a:t>
            </a:r>
            <a:r>
              <a:rPr spc="129"/>
              <a:t> </a:t>
            </a:r>
            <a:r>
              <a:rPr spc="-14"/>
              <a:t>Water</a:t>
            </a:r>
            <a:r>
              <a:rPr spc="379"/>
              <a:t> </a:t>
            </a:r>
            <a:r>
              <a:rPr spc="-4"/>
              <a:t>Resources</a:t>
            </a:r>
            <a:r>
              <a:rPr spc="-95"/>
              <a:t> </a:t>
            </a:r>
            <a:r>
              <a:rPr spc="-4"/>
              <a:t>Congress</a:t>
            </a:r>
            <a:r>
              <a:rPr spc="-90"/>
              <a:t> </a:t>
            </a:r>
            <a:r>
              <a:rPr spc="4"/>
              <a:t>2010.</a:t>
            </a:r>
            <a:endParaRPr spc="4"/>
          </a:p>
          <a:p>
            <a:pPr marR="755650"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r>
              <a:rPr spc="-4"/>
              <a:t>Jenssen,</a:t>
            </a:r>
            <a:r>
              <a:rPr spc="4"/>
              <a:t> </a:t>
            </a:r>
            <a:r>
              <a:t>P.D.,</a:t>
            </a:r>
            <a:r>
              <a:rPr spc="45"/>
              <a:t> </a:t>
            </a:r>
            <a:r>
              <a:rPr spc="-4"/>
              <a:t>Greatorex,</a:t>
            </a:r>
            <a:r>
              <a:rPr spc="4"/>
              <a:t> </a:t>
            </a:r>
            <a:r>
              <a:t>J.,</a:t>
            </a:r>
            <a:r>
              <a:rPr spc="9"/>
              <a:t> </a:t>
            </a:r>
            <a:r>
              <a:rPr spc="-4"/>
              <a:t>Warner,</a:t>
            </a:r>
            <a:r>
              <a:rPr spc="9"/>
              <a:t> </a:t>
            </a:r>
            <a:r>
              <a:t>W.S.,</a:t>
            </a:r>
            <a:r>
              <a:rPr spc="9"/>
              <a:t> </a:t>
            </a:r>
            <a:r>
              <a:rPr spc="4"/>
              <a:t>2004.</a:t>
            </a:r>
            <a:r>
              <a:rPr spc="265"/>
              <a:t> </a:t>
            </a:r>
            <a:r>
              <a:t>Sustainable</a:t>
            </a:r>
            <a:r>
              <a:rPr spc="30"/>
              <a:t> </a:t>
            </a:r>
            <a:r>
              <a:rPr spc="-4"/>
              <a:t>wastewater</a:t>
            </a:r>
            <a:r>
              <a:rPr spc="245"/>
              <a:t> </a:t>
            </a:r>
            <a:r>
              <a:t>management</a:t>
            </a:r>
            <a:r>
              <a:rPr spc="184"/>
              <a:t> </a:t>
            </a:r>
            <a:r>
              <a:rPr spc="-4"/>
              <a:t>in</a:t>
            </a:r>
            <a:r>
              <a:rPr spc="210"/>
              <a:t> </a:t>
            </a:r>
            <a:r>
              <a:t>urban</a:t>
            </a:r>
            <a:r>
              <a:rPr spc="235"/>
              <a:t> </a:t>
            </a:r>
            <a:r>
              <a:t>areas.</a:t>
            </a:r>
            <a:r>
              <a:rPr spc="220"/>
              <a:t> </a:t>
            </a:r>
            <a:r>
              <a:rPr spc="-45"/>
              <a:t>In</a:t>
            </a:r>
            <a:r>
              <a:rPr spc="235"/>
              <a:t> </a:t>
            </a:r>
            <a:r>
              <a:rPr spc="-20"/>
              <a:t>K.</a:t>
            </a:r>
            <a:r>
              <a:rPr spc="220"/>
              <a:t> </a:t>
            </a:r>
            <a:r>
              <a:t>Kayser</a:t>
            </a:r>
            <a:r>
              <a:rPr spc="200"/>
              <a:t> </a:t>
            </a:r>
            <a:r>
              <a:t>(ed.)</a:t>
            </a:r>
            <a:r>
              <a:rPr spc="225"/>
              <a:t> </a:t>
            </a:r>
            <a:r>
              <a:rPr spc="-4"/>
              <a:t>"Konzeptionen</a:t>
            </a:r>
            <a:r>
              <a:rPr spc="210"/>
              <a:t> </a:t>
            </a:r>
            <a:r>
              <a:t>Dezentralisierter</a:t>
            </a:r>
            <a:r>
              <a:rPr spc="190"/>
              <a:t> </a:t>
            </a:r>
            <a:r>
              <a:t>Abwasserreinigung</a:t>
            </a:r>
            <a:r>
              <a:rPr spc="285"/>
              <a:t> </a:t>
            </a:r>
            <a:r>
              <a:rPr spc="4"/>
              <a:t>und</a:t>
            </a:r>
            <a:r>
              <a:rPr spc="55"/>
              <a:t> </a:t>
            </a:r>
            <a:r>
              <a:t>Stoffstrommanagement"</a:t>
            </a:r>
            <a:r>
              <a:rPr spc="24"/>
              <a:t> </a:t>
            </a:r>
            <a:r>
              <a:t>(concepts</a:t>
            </a:r>
            <a:r>
              <a:rPr spc="40"/>
              <a:t> </a:t>
            </a:r>
            <a:r>
              <a:t>of</a:t>
            </a:r>
            <a:r>
              <a:rPr spc="40"/>
              <a:t> </a:t>
            </a:r>
            <a:r>
              <a:t>de-centralized</a:t>
            </a:r>
            <a:r>
              <a:rPr spc="345"/>
              <a:t> </a:t>
            </a:r>
            <a:r>
              <a:rPr spc="-4"/>
              <a:t>wastewater</a:t>
            </a:r>
            <a:r>
              <a:rPr spc="50"/>
              <a:t> </a:t>
            </a:r>
            <a:r>
              <a:t>treatment</a:t>
            </a:r>
            <a:r>
              <a:rPr spc="79"/>
              <a:t> </a:t>
            </a:r>
            <a:r>
              <a:rPr spc="-4"/>
              <a:t>and</a:t>
            </a:r>
            <a:r>
              <a:rPr spc="70"/>
              <a:t> </a:t>
            </a:r>
            <a:r>
              <a:rPr spc="-4"/>
              <a:t>resource</a:t>
            </a:r>
            <a:r>
              <a:rPr spc="70"/>
              <a:t> </a:t>
            </a:r>
            <a:r>
              <a:rPr spc="-4"/>
              <a:t>management).</a:t>
            </a:r>
            <a:r>
              <a:rPr spc="79"/>
              <a:t> </a:t>
            </a:r>
            <a:r>
              <a:rPr spc="-4"/>
              <a:t>Universitat</a:t>
            </a:r>
            <a:r>
              <a:rPr spc="79"/>
              <a:t> </a:t>
            </a:r>
            <a:r>
              <a:rPr spc="-4"/>
              <a:t>Hannover</a:t>
            </a:r>
            <a:r>
              <a:rPr spc="360"/>
              <a:t> </a:t>
            </a:r>
            <a:r>
              <a:rPr spc="-4"/>
              <a:t>Weiterbildendes</a:t>
            </a:r>
            <a:r>
              <a:rPr spc="-95"/>
              <a:t> </a:t>
            </a:r>
            <a:r>
              <a:rPr spc="4"/>
              <a:t>Studium</a:t>
            </a:r>
            <a:r>
              <a:rPr spc="-155"/>
              <a:t> </a:t>
            </a:r>
            <a:r>
              <a:t>Bauingenieurwesen</a:t>
            </a:r>
            <a:r>
              <a:rPr spc="-90"/>
              <a:t> </a:t>
            </a:r>
            <a:r>
              <a:rPr spc="-4"/>
              <a:t>"Wasser</a:t>
            </a:r>
            <a:r>
              <a:rPr spc="-115"/>
              <a:t> </a:t>
            </a:r>
            <a:r>
              <a:rPr spc="4"/>
              <a:t>und</a:t>
            </a:r>
            <a:r>
              <a:rPr spc="-90"/>
              <a:t> </a:t>
            </a:r>
            <a:r>
              <a:rPr spc="-4"/>
              <a:t>Umwelt",</a:t>
            </a:r>
            <a:r>
              <a:rPr spc="-119"/>
              <a:t> </a:t>
            </a:r>
            <a:r>
              <a:rPr spc="4"/>
              <a:t>51p.</a:t>
            </a:r>
            <a:endParaRPr spc="4"/>
          </a:p>
          <a:p>
            <a:pPr marR="755650"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endParaRPr>
              <a:latin typeface="+mj-lt"/>
              <a:ea typeface="+mj-ea"/>
              <a:cs typeface="+mj-cs"/>
              <a:sym typeface="Arial"/>
            </a:endParaRPr>
          </a:p>
          <a:p>
            <a:pPr marR="742950" algn="just">
              <a:spcBef>
                <a:spcPts val="10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r>
              <a:rPr spc="-4"/>
              <a:t>Smith,</a:t>
            </a:r>
            <a:r>
              <a:rPr spc="20"/>
              <a:t> </a:t>
            </a:r>
            <a:r>
              <a:t>D.W.,</a:t>
            </a:r>
            <a:r>
              <a:rPr spc="55"/>
              <a:t> </a:t>
            </a:r>
            <a:r>
              <a:rPr spc="-14"/>
              <a:t>Low,</a:t>
            </a:r>
            <a:r>
              <a:rPr spc="50"/>
              <a:t> </a:t>
            </a:r>
            <a:r>
              <a:rPr spc="-4"/>
              <a:t>N.,</a:t>
            </a:r>
            <a:r>
              <a:rPr spc="24"/>
              <a:t> </a:t>
            </a:r>
            <a:r>
              <a:rPr spc="4"/>
              <a:t>1996.</a:t>
            </a:r>
            <a:r>
              <a:rPr spc="24"/>
              <a:t> </a:t>
            </a:r>
            <a:r>
              <a:t>Cold</a:t>
            </a:r>
            <a:r>
              <a:rPr spc="40"/>
              <a:t> </a:t>
            </a:r>
            <a:r>
              <a:t>regions</a:t>
            </a:r>
            <a:r>
              <a:rPr spc="40"/>
              <a:t> </a:t>
            </a:r>
            <a:r>
              <a:rPr spc="-4"/>
              <a:t>utilities</a:t>
            </a:r>
            <a:r>
              <a:rPr spc="65"/>
              <a:t> </a:t>
            </a:r>
            <a:r>
              <a:t>monograph,</a:t>
            </a:r>
            <a:r>
              <a:rPr spc="24"/>
              <a:t> </a:t>
            </a:r>
            <a:r>
              <a:rPr spc="-4"/>
              <a:t>third</a:t>
            </a:r>
            <a:r>
              <a:rPr spc="75"/>
              <a:t> </a:t>
            </a:r>
            <a:r>
              <a:rPr spc="-4"/>
              <a:t>ed.</a:t>
            </a:r>
            <a:r>
              <a:rPr spc="55"/>
              <a:t> </a:t>
            </a:r>
            <a:r>
              <a:rPr spc="-4"/>
              <a:t>Technical</a:t>
            </a:r>
            <a:r>
              <a:rPr spc="255"/>
              <a:t> </a:t>
            </a:r>
            <a:r>
              <a:t>Council</a:t>
            </a:r>
            <a:r>
              <a:rPr spc="119"/>
              <a:t> </a:t>
            </a:r>
            <a:r>
              <a:t>on</a:t>
            </a:r>
            <a:r>
              <a:rPr spc="135"/>
              <a:t> </a:t>
            </a:r>
            <a:r>
              <a:t>Cold</a:t>
            </a:r>
            <a:r>
              <a:rPr spc="139"/>
              <a:t> </a:t>
            </a:r>
            <a:r>
              <a:t>Regions</a:t>
            </a:r>
            <a:r>
              <a:rPr spc="129"/>
              <a:t> </a:t>
            </a:r>
            <a:r>
              <a:rPr spc="-4"/>
              <a:t>Engineering,</a:t>
            </a:r>
            <a:r>
              <a:rPr spc="145"/>
              <a:t> </a:t>
            </a:r>
            <a:r>
              <a:rPr spc="-4"/>
              <a:t>American</a:t>
            </a:r>
            <a:r>
              <a:rPr spc="139"/>
              <a:t> </a:t>
            </a:r>
            <a:r>
              <a:t>Society</a:t>
            </a:r>
            <a:r>
              <a:rPr spc="79"/>
              <a:t> </a:t>
            </a:r>
            <a:r>
              <a:t>of</a:t>
            </a:r>
            <a:r>
              <a:rPr spc="125"/>
              <a:t> </a:t>
            </a:r>
            <a:r>
              <a:t>Civil</a:t>
            </a:r>
            <a:r>
              <a:rPr spc="125"/>
              <a:t> </a:t>
            </a:r>
            <a:r>
              <a:t>Engineers</a:t>
            </a:r>
            <a:r>
              <a:rPr spc="129"/>
              <a:t> </a:t>
            </a:r>
            <a:r>
              <a:rPr spc="-4"/>
              <a:t>and</a:t>
            </a:r>
            <a:r>
              <a:rPr spc="314"/>
              <a:t> </a:t>
            </a:r>
            <a:r>
              <a:t>Cold</a:t>
            </a:r>
            <a:r>
              <a:rPr spc="-90"/>
              <a:t> </a:t>
            </a:r>
            <a:r>
              <a:t>Regions</a:t>
            </a:r>
            <a:r>
              <a:rPr spc="-95"/>
              <a:t> </a:t>
            </a:r>
            <a:r>
              <a:t>Engineering</a:t>
            </a:r>
            <a:r>
              <a:rPr spc="-115"/>
              <a:t> </a:t>
            </a:r>
            <a:r>
              <a:t>Division,</a:t>
            </a:r>
            <a:r>
              <a:rPr spc="-75"/>
              <a:t> </a:t>
            </a:r>
            <a:r>
              <a:t>Canadian</a:t>
            </a:r>
            <a:r>
              <a:rPr spc="-90"/>
              <a:t> </a:t>
            </a:r>
            <a:r>
              <a:t>Society</a:t>
            </a:r>
            <a:r>
              <a:rPr spc="-110"/>
              <a:t> </a:t>
            </a:r>
            <a:r>
              <a:t>for</a:t>
            </a:r>
            <a:r>
              <a:rPr spc="-95"/>
              <a:t> </a:t>
            </a:r>
            <a:r>
              <a:t>Civil</a:t>
            </a:r>
            <a:r>
              <a:rPr spc="-104"/>
              <a:t> </a:t>
            </a:r>
            <a:r>
              <a:t>Engineering.</a:t>
            </a:r>
          </a:p>
          <a:p>
            <a:pPr marR="6731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r>
              <a:t>Umhverfisstofun</a:t>
            </a:r>
            <a:r>
              <a:rPr spc="100"/>
              <a:t> </a:t>
            </a:r>
            <a:r>
              <a:t>(UST),</a:t>
            </a:r>
            <a:r>
              <a:rPr spc="79"/>
              <a:t> </a:t>
            </a:r>
            <a:r>
              <a:rPr spc="4"/>
              <a:t>2003.</a:t>
            </a:r>
            <a:r>
              <a:rPr spc="79"/>
              <a:t> </a:t>
            </a:r>
            <a:r>
              <a:rPr spc="4"/>
              <a:t>Staða</a:t>
            </a:r>
            <a:r>
              <a:rPr spc="95"/>
              <a:t> </a:t>
            </a:r>
            <a:r>
              <a:t>mála</a:t>
            </a:r>
            <a:r>
              <a:rPr spc="70"/>
              <a:t> </a:t>
            </a:r>
            <a:r>
              <a:t>hvað</a:t>
            </a:r>
            <a:r>
              <a:rPr spc="159"/>
              <a:t> </a:t>
            </a:r>
            <a:r>
              <a:rPr spc="-14"/>
              <a:t>varðar</a:t>
            </a:r>
            <a:r>
              <a:rPr spc="115"/>
              <a:t> </a:t>
            </a:r>
            <a:r>
              <a:t>hreinsun</a:t>
            </a:r>
            <a:r>
              <a:rPr spc="100"/>
              <a:t> </a:t>
            </a:r>
            <a:r>
              <a:t>skólps</a:t>
            </a:r>
            <a:r>
              <a:rPr spc="95"/>
              <a:t> </a:t>
            </a:r>
            <a:r>
              <a:t>á</a:t>
            </a:r>
            <a:r>
              <a:rPr spc="65"/>
              <a:t> </a:t>
            </a:r>
            <a:r>
              <a:t>Íslandi,</a:t>
            </a:r>
            <a:r>
              <a:rPr spc="210"/>
              <a:t> </a:t>
            </a:r>
            <a:r>
              <a:t>skýrsla</a:t>
            </a:r>
            <a:r>
              <a:rPr spc="24"/>
              <a:t> </a:t>
            </a:r>
            <a:r>
              <a:t>Umhverfisstofunanar</a:t>
            </a:r>
            <a:r>
              <a:rPr spc="20"/>
              <a:t> </a:t>
            </a:r>
            <a:r>
              <a:t>sbr.</a:t>
            </a:r>
            <a:r>
              <a:rPr spc="9"/>
              <a:t> </a:t>
            </a:r>
            <a:r>
              <a:rPr spc="4"/>
              <a:t>28.</a:t>
            </a:r>
            <a:r>
              <a:rPr spc="35"/>
              <a:t> </a:t>
            </a:r>
            <a:r>
              <a:rPr spc="-14"/>
              <a:t>gr.</a:t>
            </a:r>
            <a:r>
              <a:rPr spc="40"/>
              <a:t> </a:t>
            </a:r>
            <a:r>
              <a:t>reglugerðar</a:t>
            </a:r>
            <a:r>
              <a:rPr spc="20"/>
              <a:t> </a:t>
            </a:r>
            <a:r>
              <a:t>nr.</a:t>
            </a:r>
            <a:r>
              <a:rPr spc="9"/>
              <a:t> </a:t>
            </a:r>
            <a:r>
              <a:rPr spc="4"/>
              <a:t>798/1999, </a:t>
            </a:r>
            <a:r>
              <a:t>um fráveitur</a:t>
            </a:r>
            <a:r>
              <a:rPr spc="14"/>
              <a:t> </a:t>
            </a:r>
            <a:r>
              <a:rPr spc="20"/>
              <a:t>og</a:t>
            </a:r>
            <a:r>
              <a:rPr spc="180"/>
              <a:t> </a:t>
            </a:r>
            <a:r>
              <a:t>skólp</a:t>
            </a:r>
            <a:r>
              <a:rPr spc="-60"/>
              <a:t> </a:t>
            </a:r>
            <a:r>
              <a:t>(report</a:t>
            </a:r>
            <a:r>
              <a:rPr spc="-75"/>
              <a:t> </a:t>
            </a:r>
            <a:r>
              <a:rPr spc="-4"/>
              <a:t>in</a:t>
            </a:r>
            <a:r>
              <a:rPr spc="-30"/>
              <a:t> </a:t>
            </a:r>
            <a:r>
              <a:rPr spc="-4"/>
              <a:t>Icelandic.</a:t>
            </a:r>
            <a:r>
              <a:rPr spc="-55"/>
              <a:t> </a:t>
            </a:r>
            <a:r>
              <a:t>English</a:t>
            </a:r>
            <a:r>
              <a:rPr spc="-55"/>
              <a:t> </a:t>
            </a:r>
            <a:r>
              <a:t>title:</a:t>
            </a:r>
            <a:r>
              <a:rPr spc="-50"/>
              <a:t> </a:t>
            </a:r>
            <a:r>
              <a:rPr i="1"/>
              <a:t>Status</a:t>
            </a:r>
            <a:r>
              <a:rPr i="1" spc="-70"/>
              <a:t> </a:t>
            </a:r>
            <a:r>
              <a:rPr i="1"/>
              <a:t>of</a:t>
            </a:r>
            <a:r>
              <a:rPr i="1" spc="-50"/>
              <a:t> </a:t>
            </a:r>
            <a:r>
              <a:rPr i="1" spc="-4"/>
              <a:t>wastewater</a:t>
            </a:r>
            <a:r>
              <a:rPr i="1" spc="-40"/>
              <a:t> </a:t>
            </a:r>
            <a:r>
              <a:rPr i="1"/>
              <a:t>treatment</a:t>
            </a:r>
            <a:r>
              <a:rPr i="1" spc="-55"/>
              <a:t> </a:t>
            </a:r>
            <a:r>
              <a:rPr i="1" spc="-4"/>
              <a:t>in</a:t>
            </a:r>
            <a:r>
              <a:rPr i="1" spc="-55"/>
              <a:t> </a:t>
            </a:r>
            <a:r>
              <a:rPr i="1" spc="9"/>
              <a:t>Icland</a:t>
            </a:r>
            <a:r>
              <a:rPr spc="9"/>
              <a:t>)</a:t>
            </a:r>
            <a:r>
              <a:rPr spc="245"/>
              <a:t> </a:t>
            </a:r>
            <a:endParaRPr>
              <a:latin typeface="+mj-lt"/>
              <a:ea typeface="+mj-ea"/>
              <a:cs typeface="+mj-cs"/>
              <a:sym typeface="Arial"/>
            </a:endParaRPr>
          </a:p>
          <a:p>
            <a:pPr marR="6731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4" sz="1100">
                <a:latin typeface="+mj-lt"/>
                <a:ea typeface="+mj-ea"/>
                <a:cs typeface="+mj-cs"/>
                <a:sym typeface="Arial"/>
              </a:defRPr>
            </a:pPr>
            <a:endParaRPr spc="4"/>
          </a:p>
          <a:p>
            <a:pPr marR="756920"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4" sz="1100">
                <a:latin typeface="Times"/>
                <a:ea typeface="Times"/>
                <a:cs typeface="Times"/>
                <a:sym typeface="Times"/>
              </a:defRPr>
            </a:pPr>
            <a:r>
              <a:t>Vogelsang,</a:t>
            </a:r>
            <a:r>
              <a:rPr spc="35"/>
              <a:t> </a:t>
            </a:r>
            <a:r>
              <a:t>C.,</a:t>
            </a:r>
            <a:r>
              <a:rPr spc="70"/>
              <a:t> </a:t>
            </a:r>
            <a:r>
              <a:t>Grung,</a:t>
            </a:r>
            <a:r>
              <a:rPr spc="35"/>
              <a:t> </a:t>
            </a:r>
            <a:r>
              <a:t>M.,</a:t>
            </a:r>
            <a:r>
              <a:rPr spc="40"/>
              <a:t> </a:t>
            </a:r>
            <a:r>
              <a:t>Jantsch,</a:t>
            </a:r>
            <a:r>
              <a:rPr spc="70"/>
              <a:t> </a:t>
            </a:r>
            <a:r>
              <a:rPr spc="-4"/>
              <a:t>T.G.,</a:t>
            </a:r>
            <a:r>
              <a:rPr spc="70"/>
              <a:t> </a:t>
            </a:r>
            <a:r>
              <a:t>Tollefsen,</a:t>
            </a:r>
            <a:r>
              <a:rPr spc="70"/>
              <a:t> </a:t>
            </a:r>
            <a:r>
              <a:rPr spc="-4"/>
              <a:t>K.E.,</a:t>
            </a:r>
            <a:r>
              <a:rPr spc="75"/>
              <a:t> </a:t>
            </a:r>
            <a:r>
              <a:t>Liltved,</a:t>
            </a:r>
            <a:r>
              <a:rPr spc="70"/>
              <a:t> </a:t>
            </a:r>
            <a:r>
              <a:rPr spc="-4"/>
              <a:t>H.,</a:t>
            </a:r>
            <a:r>
              <a:rPr spc="35"/>
              <a:t> </a:t>
            </a:r>
            <a:r>
              <a:rPr spc="4"/>
              <a:t>2006.</a:t>
            </a:r>
            <a:r>
              <a:rPr spc="159"/>
              <a:t> </a:t>
            </a:r>
            <a:r>
              <a:t>Occurrence</a:t>
            </a:r>
            <a:r>
              <a:rPr spc="149"/>
              <a:t> </a:t>
            </a:r>
            <a:r>
              <a:rPr spc="-4"/>
              <a:t>and</a:t>
            </a:r>
            <a:r>
              <a:rPr spc="184"/>
              <a:t> </a:t>
            </a:r>
            <a:r>
              <a:t>removal</a:t>
            </a:r>
            <a:r>
              <a:rPr spc="170"/>
              <a:t> </a:t>
            </a:r>
            <a:r>
              <a:t>of</a:t>
            </a:r>
            <a:r>
              <a:rPr spc="170"/>
              <a:t> </a:t>
            </a:r>
            <a:r>
              <a:rPr spc="-4"/>
              <a:t>selected</a:t>
            </a:r>
            <a:r>
              <a:rPr spc="190"/>
              <a:t> </a:t>
            </a:r>
            <a:r>
              <a:t>organic</a:t>
            </a:r>
            <a:r>
              <a:rPr spc="184"/>
              <a:t> </a:t>
            </a:r>
            <a:r>
              <a:rPr spc="-4"/>
              <a:t>micropollutants</a:t>
            </a:r>
            <a:r>
              <a:rPr spc="210"/>
              <a:t> </a:t>
            </a:r>
            <a:r>
              <a:rPr spc="-20"/>
              <a:t>at</a:t>
            </a:r>
            <a:r>
              <a:rPr spc="200"/>
              <a:t> </a:t>
            </a:r>
            <a:r>
              <a:t>mechanical,</a:t>
            </a:r>
            <a:r>
              <a:rPr spc="314"/>
              <a:t> </a:t>
            </a:r>
            <a:r>
              <a:rPr spc="-4"/>
              <a:t>chemical</a:t>
            </a:r>
            <a:r>
              <a:rPr spc="4"/>
              <a:t> </a:t>
            </a:r>
            <a:r>
              <a:rPr spc="-4"/>
              <a:t>and</a:t>
            </a:r>
            <a:r>
              <a:rPr spc="-24"/>
              <a:t> </a:t>
            </a:r>
            <a:r>
              <a:rPr spc="-4"/>
              <a:t>advanced</a:t>
            </a:r>
            <a:r>
              <a:rPr spc="24"/>
              <a:t> </a:t>
            </a:r>
            <a:r>
              <a:rPr spc="-4"/>
              <a:t>wastewater</a:t>
            </a:r>
            <a:r>
              <a:rPr spc="-9"/>
              <a:t> </a:t>
            </a:r>
            <a:r>
              <a:t>treatment</a:t>
            </a:r>
            <a:r>
              <a:rPr spc="-45"/>
              <a:t> </a:t>
            </a:r>
            <a:r>
              <a:t>plants</a:t>
            </a:r>
            <a:r>
              <a:rPr spc="-4"/>
              <a:t> in</a:t>
            </a:r>
            <a:r>
              <a:rPr spc="-24"/>
              <a:t> </a:t>
            </a:r>
            <a:r>
              <a:t>Norway.</a:t>
            </a:r>
            <a:r>
              <a:rPr spc="-14"/>
              <a:t> </a:t>
            </a:r>
            <a:r>
              <a:t>Water</a:t>
            </a:r>
            <a:r>
              <a:rPr spc="-9"/>
              <a:t> </a:t>
            </a:r>
            <a:r>
              <a:t>Research</a:t>
            </a:r>
            <a:r>
              <a:rPr spc="-24"/>
              <a:t> </a:t>
            </a:r>
            <a:r>
              <a:rPr spc="4"/>
              <a:t>40,</a:t>
            </a:r>
            <a:r>
              <a:rPr spc="245"/>
              <a:t> </a:t>
            </a:r>
            <a:r>
              <a:t>3559-3570.</a:t>
            </a:r>
          </a:p>
          <a:p>
            <a:pPr marR="756920"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p>
          <a:p>
            <a:pPr marR="745490" algn="just">
              <a:spcBef>
                <a:spcPts val="10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100">
                <a:latin typeface="Times"/>
                <a:ea typeface="Times"/>
                <a:cs typeface="Times"/>
                <a:sym typeface="Times"/>
              </a:defRPr>
            </a:pPr>
            <a:r>
              <a:rPr spc="-4"/>
              <a:t>Winker,</a:t>
            </a:r>
            <a:r>
              <a:rPr spc="230"/>
              <a:t> </a:t>
            </a:r>
            <a:r>
              <a:t>M.,</a:t>
            </a:r>
            <a:r>
              <a:rPr spc="235"/>
              <a:t> </a:t>
            </a:r>
            <a:r>
              <a:t>Faika,</a:t>
            </a:r>
            <a:r>
              <a:rPr spc="235"/>
              <a:t> </a:t>
            </a:r>
            <a:r>
              <a:t>D.,</a:t>
            </a:r>
            <a:r>
              <a:rPr spc="265"/>
              <a:t> </a:t>
            </a:r>
            <a:r>
              <a:t>Gulyas,</a:t>
            </a:r>
            <a:r>
              <a:rPr spc="265"/>
              <a:t> </a:t>
            </a:r>
            <a:r>
              <a:rPr spc="-20"/>
              <a:t>H.</a:t>
            </a:r>
            <a:r>
              <a:rPr spc="235"/>
              <a:t> </a:t>
            </a:r>
            <a:r>
              <a:rPr spc="-4"/>
              <a:t>and</a:t>
            </a:r>
            <a:r>
              <a:rPr spc="255"/>
              <a:t> </a:t>
            </a:r>
            <a:r>
              <a:rPr spc="-4"/>
              <a:t>Otterpohl,</a:t>
            </a:r>
            <a:r>
              <a:rPr spc="235"/>
              <a:t> </a:t>
            </a:r>
            <a:r>
              <a:t>R.</a:t>
            </a:r>
            <a:r>
              <a:rPr spc="230"/>
              <a:t> </a:t>
            </a:r>
            <a:r>
              <a:rPr spc="4"/>
              <a:t>(2008).</a:t>
            </a:r>
            <a:r>
              <a:rPr spc="275"/>
              <a:t> </a:t>
            </a:r>
            <a:r>
              <a:t>A</a:t>
            </a:r>
            <a:r>
              <a:rPr spc="190"/>
              <a:t> </a:t>
            </a:r>
            <a:r>
              <a:t>comparison</a:t>
            </a:r>
            <a:r>
              <a:rPr spc="255"/>
              <a:t> </a:t>
            </a:r>
            <a:r>
              <a:t>of</a:t>
            </a:r>
            <a:r>
              <a:rPr spc="245"/>
              <a:t> </a:t>
            </a:r>
            <a:r>
              <a:rPr spc="-4"/>
              <a:t>human</a:t>
            </a:r>
            <a:r>
              <a:rPr spc="230"/>
              <a:t> </a:t>
            </a:r>
            <a:r>
              <a:t>pharmaceutical</a:t>
            </a:r>
            <a:r>
              <a:rPr spc="220"/>
              <a:t> </a:t>
            </a:r>
            <a:r>
              <a:t>concentrations</a:t>
            </a:r>
            <a:r>
              <a:rPr spc="225"/>
              <a:t> </a:t>
            </a:r>
            <a:r>
              <a:rPr spc="-4"/>
              <a:t>in</a:t>
            </a:r>
            <a:r>
              <a:rPr spc="230"/>
              <a:t> </a:t>
            </a:r>
            <a:r>
              <a:t>raw</a:t>
            </a:r>
            <a:r>
              <a:rPr spc="190"/>
              <a:t> </a:t>
            </a:r>
            <a:r>
              <a:t>municipal</a:t>
            </a:r>
            <a:r>
              <a:rPr spc="245"/>
              <a:t> </a:t>
            </a:r>
            <a:r>
              <a:rPr spc="-4"/>
              <a:t>wastewater</a:t>
            </a:r>
            <a:r>
              <a:rPr spc="220"/>
              <a:t> </a:t>
            </a:r>
            <a:r>
              <a:rPr spc="-4"/>
              <a:t>and</a:t>
            </a:r>
            <a:r>
              <a:rPr spc="170"/>
              <a:t> </a:t>
            </a:r>
            <a:r>
              <a:t>yellowwater.</a:t>
            </a:r>
            <a:r>
              <a:rPr spc="-95"/>
              <a:t> </a:t>
            </a:r>
            <a:r>
              <a:t>Science</a:t>
            </a:r>
            <a:r>
              <a:rPr spc="-100"/>
              <a:t> </a:t>
            </a:r>
            <a:r>
              <a:t>of</a:t>
            </a:r>
            <a:r>
              <a:rPr spc="-60"/>
              <a:t> </a:t>
            </a:r>
            <a:r>
              <a:t>the</a:t>
            </a:r>
            <a:r>
              <a:rPr spc="-75"/>
              <a:t> </a:t>
            </a:r>
            <a:r>
              <a:t>Total</a:t>
            </a:r>
            <a:r>
              <a:rPr spc="-65"/>
              <a:t> </a:t>
            </a:r>
            <a:r>
              <a:rPr spc="-4"/>
              <a:t>Environment.</a:t>
            </a:r>
            <a:r>
              <a:rPr spc="-65"/>
              <a:t> </a:t>
            </a:r>
            <a:r>
              <a:rPr spc="4"/>
              <a:t>399</a:t>
            </a:r>
            <a:r>
              <a:rPr spc="-70"/>
              <a:t> </a:t>
            </a:r>
            <a:r>
              <a:rPr spc="4"/>
              <a:t>(1-3),</a:t>
            </a:r>
            <a:r>
              <a:rPr spc="-90"/>
              <a:t> </a:t>
            </a:r>
            <a:r>
              <a:rPr spc="4"/>
              <a:t>96-104.</a:t>
            </a:r>
            <a:endParaRPr>
              <a:latin typeface="+mj-lt"/>
              <a:ea typeface="+mj-ea"/>
              <a:cs typeface="+mj-cs"/>
              <a:sym typeface="Arial"/>
            </a:endParaRPr>
          </a:p>
          <a:p>
            <a:pPr marR="673100" algn="just">
              <a:defRPr spc="-4" sz="1100">
                <a:latin typeface="+mj-lt"/>
                <a:ea typeface="+mj-ea"/>
                <a:cs typeface="+mj-cs"/>
                <a:sym typeface="Arial"/>
              </a:defRPr>
            </a:pPr>
            <a:endParaRPr spc="-4"/>
          </a:p>
          <a:p>
            <a:pPr marR="673100" algn="just">
              <a:defRPr sz="1100">
                <a:latin typeface="Times"/>
                <a:ea typeface="Times"/>
                <a:cs typeface="Times"/>
                <a:sym typeface="Times"/>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2" name="Lysbildenumm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3" name="P1030825.jpg" descr="P1030825.jpg"/>
          <p:cNvPicPr>
            <a:picLocks noChangeAspect="1"/>
          </p:cNvPicPr>
          <p:nvPr/>
        </p:nvPicPr>
        <p:blipFill>
          <a:blip r:embed="rId2">
            <a:extLst/>
          </a:blip>
          <a:stretch>
            <a:fillRect/>
          </a:stretch>
        </p:blipFill>
        <p:spPr>
          <a:xfrm>
            <a:off x="0" y="0"/>
            <a:ext cx="9144000" cy="6858000"/>
          </a:xfrm>
          <a:prstGeom prst="rect">
            <a:avLst/>
          </a:prstGeom>
          <a:ln w="12700"/>
        </p:spPr>
      </p:pic>
      <p:sp>
        <p:nvSpPr>
          <p:cNvPr id="1324" name="Thank you!"/>
          <p:cNvSpPr txBox="1"/>
          <p:nvPr/>
        </p:nvSpPr>
        <p:spPr>
          <a:xfrm>
            <a:off x="603200" y="736599"/>
            <a:ext cx="3884117"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FFFFFF"/>
                </a:solidFill>
              </a:defRPr>
            </a:lvl1pPr>
          </a:lstStyle>
          <a:p>
            <a:pPr/>
            <a:r>
              <a:t>Thank you!</a:t>
            </a:r>
          </a:p>
        </p:txBody>
      </p:sp>
      <p:sp>
        <p:nvSpPr>
          <p:cNvPr id="1325" name="petter.jenssen@nmbu.no"/>
          <p:cNvSpPr txBox="1"/>
          <p:nvPr/>
        </p:nvSpPr>
        <p:spPr>
          <a:xfrm>
            <a:off x="5772100" y="6261099"/>
            <a:ext cx="2839642"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petter.jenssen@nmbu.no</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7"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648" name="156"/>
          <p:cNvSpPr/>
          <p:nvPr/>
        </p:nvSpPr>
        <p:spPr>
          <a:xfrm>
            <a:off x="265336" y="5562600"/>
            <a:ext cx="383728"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156</a:t>
            </a:r>
          </a:p>
        </p:txBody>
      </p:sp>
      <p:sp>
        <p:nvSpPr>
          <p:cNvPr id="649" name="NORWEGIAN UNIVERSITY OF LIFE SCIENCES"/>
          <p:cNvSpPr/>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650" name="image.png" descr="image.png"/>
          <p:cNvPicPr>
            <a:picLocks noChangeAspect="0"/>
          </p:cNvPicPr>
          <p:nvPr/>
        </p:nvPicPr>
        <p:blipFill>
          <a:blip r:embed="rId3">
            <a:extLst/>
          </a:blip>
          <a:stretch>
            <a:fillRect/>
          </a:stretch>
        </p:blipFill>
        <p:spPr>
          <a:xfrm>
            <a:off x="88900" y="6022975"/>
            <a:ext cx="723900" cy="723900"/>
          </a:xfrm>
          <a:prstGeom prst="rect">
            <a:avLst/>
          </a:prstGeom>
          <a:ln w="12700">
            <a:miter lim="400000"/>
          </a:ln>
        </p:spPr>
      </p:pic>
      <p:sp>
        <p:nvSpPr>
          <p:cNvPr id="651" name="www.umb.no"/>
          <p:cNvSpPr/>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652" name="Contribution from the toilet  *  90 % of  N *  90 % of  P *  80 % of  K * &gt; 50 % of org. matter  *  Majority of the pathogens"/>
          <p:cNvSpPr txBox="1"/>
          <p:nvPr>
            <p:ph type="title"/>
          </p:nvPr>
        </p:nvSpPr>
        <p:spPr>
          <a:xfrm>
            <a:off x="4724400" y="457200"/>
            <a:ext cx="5105400" cy="5410200"/>
          </a:xfrm>
          <a:prstGeom prst="rect">
            <a:avLst/>
          </a:prstGeom>
        </p:spPr>
        <p:txBody>
          <a:bodyPr/>
          <a:lstStyle/>
          <a:p>
            <a:pPr marR="81279" indent="0"/>
            <a:br>
              <a:rPr sz="3600">
                <a:solidFill>
                  <a:srgbClr val="000000"/>
                </a:solidFill>
                <a:uFill>
                  <a:solidFill>
                    <a:srgbClr val="000000"/>
                  </a:solidFill>
                </a:uFill>
              </a:rPr>
            </a:br>
            <a:br>
              <a:rPr sz="3600">
                <a:solidFill>
                  <a:srgbClr val="000000"/>
                </a:solidFill>
                <a:uFill>
                  <a:solidFill>
                    <a:srgbClr val="000000"/>
                  </a:solidFill>
                </a:uFill>
              </a:rPr>
            </a:br>
            <a:r>
              <a:rPr sz="3600">
                <a:solidFill>
                  <a:srgbClr val="000000"/>
                </a:solidFill>
                <a:uFill>
                  <a:solidFill>
                    <a:srgbClr val="000000"/>
                  </a:solidFill>
                </a:uFill>
              </a:rPr>
              <a:t>Contribution from</a:t>
            </a:r>
            <a:br>
              <a:rPr sz="3600">
                <a:solidFill>
                  <a:srgbClr val="000000"/>
                </a:solidFill>
                <a:uFill>
                  <a:solidFill>
                    <a:srgbClr val="000000"/>
                  </a:solidFill>
                </a:uFill>
              </a:rPr>
            </a:br>
            <a:r>
              <a:rPr sz="3600">
                <a:solidFill>
                  <a:srgbClr val="000000"/>
                </a:solidFill>
                <a:uFill>
                  <a:solidFill>
                    <a:srgbClr val="000000"/>
                  </a:solidFill>
                </a:uFill>
              </a:rPr>
              <a:t>the toilet</a:t>
            </a:r>
            <a:br>
              <a:rPr sz="3200">
                <a:solidFill>
                  <a:srgbClr val="000000"/>
                </a:solidFill>
                <a:uFill>
                  <a:solidFill>
                    <a:srgbClr val="000000"/>
                  </a:solidFill>
                </a:uFill>
              </a:rPr>
            </a:br>
            <a:br>
              <a:rPr>
                <a:solidFill>
                  <a:srgbClr val="000000"/>
                </a:solidFill>
                <a:uFill>
                  <a:solidFill>
                    <a:srgbClr val="000000"/>
                  </a:solidFill>
                </a:uFill>
              </a:rPr>
            </a:br>
            <a:r>
              <a:rPr>
                <a:solidFill>
                  <a:srgbClr val="000000"/>
                </a:solidFill>
                <a:uFill>
                  <a:solidFill>
                    <a:srgbClr val="000000"/>
                  </a:solidFill>
                </a:uFill>
              </a:rPr>
              <a:t>*  90 % of  N</a:t>
            </a:r>
            <a:br>
              <a:rPr>
                <a:solidFill>
                  <a:srgbClr val="000000"/>
                </a:solidFill>
                <a:uFill>
                  <a:solidFill>
                    <a:srgbClr val="000000"/>
                  </a:solidFill>
                </a:uFill>
              </a:rPr>
            </a:br>
            <a:r>
              <a:rPr>
                <a:solidFill>
                  <a:srgbClr val="000000"/>
                </a:solidFill>
                <a:uFill>
                  <a:solidFill>
                    <a:srgbClr val="000000"/>
                  </a:solidFill>
                </a:uFill>
              </a:rPr>
              <a:t>*  90 % of  P</a:t>
            </a:r>
            <a:br>
              <a:rPr>
                <a:solidFill>
                  <a:srgbClr val="000000"/>
                </a:solidFill>
                <a:uFill>
                  <a:solidFill>
                    <a:srgbClr val="000000"/>
                  </a:solidFill>
                </a:uFill>
              </a:rPr>
            </a:br>
            <a:r>
              <a:rPr>
                <a:solidFill>
                  <a:srgbClr val="000000"/>
                </a:solidFill>
                <a:uFill>
                  <a:solidFill>
                    <a:srgbClr val="000000"/>
                  </a:solidFill>
                </a:uFill>
              </a:rPr>
              <a:t>*  80 % of  K</a:t>
            </a:r>
            <a:br>
              <a:rPr>
                <a:solidFill>
                  <a:srgbClr val="000000"/>
                </a:solidFill>
                <a:uFill>
                  <a:solidFill>
                    <a:srgbClr val="000000"/>
                  </a:solidFill>
                </a:uFill>
              </a:rPr>
            </a:br>
            <a:r>
              <a:rPr>
                <a:solidFill>
                  <a:srgbClr val="000000"/>
                </a:solidFill>
                <a:uFill>
                  <a:solidFill>
                    <a:srgbClr val="000000"/>
                  </a:solidFill>
                </a:uFill>
              </a:rPr>
              <a:t>* &gt; 50 % of org. matter </a:t>
            </a:r>
            <a:br>
              <a:rPr>
                <a:solidFill>
                  <a:srgbClr val="000000"/>
                </a:solidFill>
                <a:uFill>
                  <a:solidFill>
                    <a:srgbClr val="000000"/>
                  </a:solidFill>
                </a:uFill>
              </a:rPr>
            </a:br>
            <a:r>
              <a:rPr>
                <a:solidFill>
                  <a:srgbClr val="000000"/>
                </a:solidFill>
                <a:uFill>
                  <a:solidFill>
                    <a:srgbClr val="000000"/>
                  </a:solidFill>
                </a:uFill>
              </a:rPr>
              <a:t>*  Majority of the pathogens</a:t>
            </a:r>
            <a:br>
              <a:rPr>
                <a:solidFill>
                  <a:srgbClr val="000000"/>
                </a:solidFill>
                <a:uFill>
                  <a:solidFill>
                    <a:srgbClr val="000000"/>
                  </a:solidFill>
                </a:uFill>
              </a:rPr>
            </a:br>
            <a:br>
              <a:rPr sz="2000">
                <a:solidFill>
                  <a:srgbClr val="000000"/>
                </a:solidFill>
                <a:uFill>
                  <a:solidFill>
                    <a:srgbClr val="000000"/>
                  </a:solidFill>
                </a:uFill>
              </a:rPr>
            </a:br>
            <a:br>
              <a:rPr>
                <a:solidFill>
                  <a:srgbClr val="000000"/>
                </a:solidFill>
                <a:uFill>
                  <a:solidFill>
                    <a:srgbClr val="000000"/>
                  </a:solidFill>
                </a:uFill>
              </a:rPr>
            </a:br>
            <a:br>
              <a:rPr>
                <a:solidFill>
                  <a:srgbClr val="000000"/>
                </a:solidFill>
                <a:uFill>
                  <a:solidFill>
                    <a:srgbClr val="000000"/>
                  </a:solidFill>
                </a:uFill>
              </a:rPr>
            </a:br>
          </a:p>
        </p:txBody>
      </p:sp>
      <p:pic>
        <p:nvPicPr>
          <p:cNvPr id="653" name="image.jpg" descr="image.jpg"/>
          <p:cNvPicPr>
            <a:picLocks noChangeAspect="0"/>
          </p:cNvPicPr>
          <p:nvPr/>
        </p:nvPicPr>
        <p:blipFill>
          <a:blip r:embed="rId4">
            <a:extLst/>
          </a:blip>
          <a:stretch>
            <a:fillRect/>
          </a:stretch>
        </p:blipFill>
        <p:spPr>
          <a:xfrm>
            <a:off x="1219200" y="1143000"/>
            <a:ext cx="3352800" cy="5029200"/>
          </a:xfrm>
          <a:prstGeom prst="rect">
            <a:avLst/>
          </a:prstGeom>
          <a:ln w="12700">
            <a:miter lim="400000"/>
          </a:ln>
        </p:spPr>
      </p:pic>
      <p:pic>
        <p:nvPicPr>
          <p:cNvPr id="654" name="Skjermbilde 2014-03-02 kl. 11.00.58.jpg" descr="Skjermbilde 2014-03-02 kl. 11.00.58.jpg"/>
          <p:cNvPicPr>
            <a:picLocks noChangeAspect="1"/>
          </p:cNvPicPr>
          <p:nvPr/>
        </p:nvPicPr>
        <p:blipFill>
          <a:blip r:embed="rId5">
            <a:extLst/>
          </a:blip>
          <a:stretch>
            <a:fillRect/>
          </a:stretch>
        </p:blipFill>
        <p:spPr>
          <a:xfrm>
            <a:off x="56814" y="6032708"/>
            <a:ext cx="789047" cy="698501"/>
          </a:xfrm>
          <a:prstGeom prst="rect">
            <a:avLst/>
          </a:prstGeom>
          <a:ln w="12700"/>
        </p:spPr>
      </p:pic>
      <p:sp>
        <p:nvSpPr>
          <p:cNvPr id="655"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sp>
        <p:nvSpPr>
          <p:cNvPr id="656" name="Vinnerås et al. 2006, Todt et al. 2015"/>
          <p:cNvSpPr/>
          <p:nvPr/>
        </p:nvSpPr>
        <p:spPr>
          <a:xfrm>
            <a:off x="5816600" y="5308600"/>
            <a:ext cx="3619500"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defRPr sz="1400">
                <a:uFill>
                  <a:solidFill>
                    <a:srgbClr val="000000"/>
                  </a:solidFill>
                </a:uFill>
                <a:latin typeface="+mj-lt"/>
                <a:ea typeface="+mj-ea"/>
                <a:cs typeface="+mj-cs"/>
                <a:sym typeface="Arial"/>
              </a:defRPr>
            </a:lvl1pPr>
          </a:lstStyle>
          <a:p>
            <a:pPr/>
            <a:r>
              <a:t>Vinnerås et al. 2006, Todt et al. 2015</a:t>
            </a:r>
          </a:p>
        </p:txBody>
      </p:sp>
      <p:sp>
        <p:nvSpPr>
          <p:cNvPr id="657" name="Source separation of wastewater"/>
          <p:cNvSpPr/>
          <p:nvPr/>
        </p:nvSpPr>
        <p:spPr>
          <a:xfrm>
            <a:off x="1193800" y="457200"/>
            <a:ext cx="6747322" cy="596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buFont typeface="Arial"/>
              <a:defRPr sz="3600">
                <a:uFill>
                  <a:solidFill>
                    <a:srgbClr val="000000"/>
                  </a:solidFill>
                </a:uFill>
                <a:latin typeface="+mj-lt"/>
                <a:ea typeface="+mj-ea"/>
                <a:cs typeface="+mj-cs"/>
                <a:sym typeface="Arial"/>
              </a:defRPr>
            </a:lvl1pPr>
          </a:lstStyle>
          <a:p>
            <a:pPr/>
            <a:r>
              <a:t>Source separation of wastewater</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1"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662" name="157"/>
          <p:cNvSpPr/>
          <p:nvPr/>
        </p:nvSpPr>
        <p:spPr>
          <a:xfrm>
            <a:off x="265336" y="5562600"/>
            <a:ext cx="383728"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157</a:t>
            </a:r>
          </a:p>
        </p:txBody>
      </p:sp>
      <p:sp>
        <p:nvSpPr>
          <p:cNvPr id="663" name="NORWEGIAN UNIVERSITY OF LIFE SCIENCES"/>
          <p:cNvSpPr/>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664"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665" name="www.umb.no"/>
          <p:cNvSpPr/>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sp>
        <p:nvSpPr>
          <p:cNvPr id="666" name="Future toilet types (commercially available today)"/>
          <p:cNvSpPr txBox="1"/>
          <p:nvPr>
            <p:ph type="title"/>
          </p:nvPr>
        </p:nvSpPr>
        <p:spPr>
          <a:xfrm>
            <a:off x="1143000" y="0"/>
            <a:ext cx="7772400" cy="2286000"/>
          </a:xfrm>
          <a:prstGeom prst="rect">
            <a:avLst/>
          </a:prstGeom>
        </p:spPr>
        <p:txBody>
          <a:bodyPr/>
          <a:lstStyle/>
          <a:p>
            <a:pPr marR="81279" indent="0">
              <a:defRPr sz="3600">
                <a:solidFill>
                  <a:srgbClr val="000000"/>
                </a:solidFill>
                <a:uFill>
                  <a:solidFill>
                    <a:srgbClr val="000000"/>
                  </a:solidFill>
                </a:uFill>
              </a:defRPr>
            </a:pPr>
            <a:r>
              <a:t>Future toilet types</a:t>
            </a:r>
            <a:br/>
            <a:r>
              <a:t>(commercially available today)</a:t>
            </a:r>
          </a:p>
        </p:txBody>
      </p:sp>
      <p:sp>
        <p:nvSpPr>
          <p:cNvPr id="667" name="Composting /dry sanitation         0 - 0.1 liter/visit…"/>
          <p:cNvSpPr txBox="1"/>
          <p:nvPr>
            <p:ph type="body" idx="1"/>
          </p:nvPr>
        </p:nvSpPr>
        <p:spPr>
          <a:xfrm>
            <a:off x="228600" y="3200400"/>
            <a:ext cx="10058400" cy="3657600"/>
          </a:xfrm>
          <a:prstGeom prst="rect">
            <a:avLst/>
          </a:prstGeom>
        </p:spPr>
        <p:txBody>
          <a:bodyPr/>
          <a:lstStyle/>
          <a:p>
            <a:pPr lvl="2">
              <a:defRPr sz="2400">
                <a:solidFill>
                  <a:srgbClr val="000000"/>
                </a:solidFill>
                <a:uFill>
                  <a:solidFill>
                    <a:srgbClr val="000000"/>
                  </a:solidFill>
                </a:uFill>
              </a:defRPr>
            </a:pPr>
            <a:r>
              <a:rPr b="1"/>
              <a:t>Composting /dry sanitation</a:t>
            </a:r>
            <a:r>
              <a:t>         0 - 0.1 liter/visit</a:t>
            </a:r>
          </a:p>
          <a:p>
            <a:pPr lvl="2">
              <a:buClr>
                <a:srgbClr val="000000"/>
              </a:buClr>
              <a:defRPr sz="2400">
                <a:solidFill>
                  <a:srgbClr val="000000"/>
                </a:solidFill>
                <a:uFill>
                  <a:solidFill>
                    <a:srgbClr val="000000"/>
                  </a:solidFill>
                </a:uFill>
              </a:defRPr>
            </a:pPr>
            <a:r>
              <a:t>Urine diverting</a:t>
            </a:r>
            <a:r>
              <a:rPr>
                <a:latin typeface="ヒラギノ角ゴ ProN W3"/>
                <a:ea typeface="ヒラギノ角ゴ ProN W3"/>
                <a:cs typeface="ヒラギノ角ゴ ProN W3"/>
                <a:sym typeface="ヒラギノ角ゴ ProN W3"/>
              </a:rPr>
              <a:t>		</a:t>
            </a:r>
            <a:r>
              <a:t>             0.1 - 4.0 liter/visit</a:t>
            </a:r>
          </a:p>
          <a:p>
            <a:pPr lvl="2"/>
            <a:r>
              <a:rPr sz="2400">
                <a:solidFill>
                  <a:srgbClr val="000000"/>
                </a:solidFill>
                <a:uFill>
                  <a:solidFill>
                    <a:srgbClr val="000000"/>
                  </a:solidFill>
                </a:uFill>
              </a:rPr>
              <a:t>Water saving (vacuum&amp;gravity)       0.5 - 1.0 liter/visit</a:t>
            </a:r>
            <a:r>
              <a:rPr sz="2800">
                <a:solidFill>
                  <a:srgbClr val="000000"/>
                </a:solidFill>
                <a:uFill>
                  <a:solidFill>
                    <a:srgbClr val="000000"/>
                  </a:solidFill>
                </a:uFill>
                <a:latin typeface="ヒラギノ角ゴ ProN W6"/>
                <a:ea typeface="ヒラギノ角ゴ ProN W6"/>
                <a:cs typeface="ヒラギノ角ゴ ProN W6"/>
                <a:sym typeface="ヒラギノ角ゴ ProN W6"/>
              </a:rPr>
              <a:t>	</a:t>
            </a:r>
          </a:p>
        </p:txBody>
      </p:sp>
      <p:pic>
        <p:nvPicPr>
          <p:cNvPr id="668" name="Skjermbilde 2014-03-02 kl. 11.00.58.jpg" descr="Skjermbilde 2014-03-02 kl. 11.00.58.jpg"/>
          <p:cNvPicPr>
            <a:picLocks noChangeAspect="1"/>
          </p:cNvPicPr>
          <p:nvPr/>
        </p:nvPicPr>
        <p:blipFill>
          <a:blip r:embed="rId3">
            <a:extLst/>
          </a:blip>
          <a:stretch>
            <a:fillRect/>
          </a:stretch>
        </p:blipFill>
        <p:spPr>
          <a:xfrm>
            <a:off x="56814" y="6032708"/>
            <a:ext cx="789047" cy="698501"/>
          </a:xfrm>
          <a:prstGeom prst="rect">
            <a:avLst/>
          </a:prstGeom>
          <a:ln w="12700"/>
        </p:spPr>
      </p:pic>
      <p:sp>
        <p:nvSpPr>
          <p:cNvPr id="669" name="Department of Environmental Sciences (IMV) Petter D. Jenssen"/>
          <p:cNvSpPr/>
          <p:nvPr/>
        </p:nvSpPr>
        <p:spPr>
          <a:xfrm rot="5400000">
            <a:off x="-2834640" y="3556000"/>
            <a:ext cx="6934201"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1295400">
              <a:buClr>
                <a:srgbClr val="FFFFFF"/>
              </a:buClr>
              <a:buFont typeface="Tahoma"/>
              <a:defRPr>
                <a:uFill>
                  <a:solidFill>
                    <a:srgbClr val="FFFFFF"/>
                  </a:solidFill>
                </a:uFill>
                <a:latin typeface="Tahoma"/>
                <a:ea typeface="Tahoma"/>
                <a:cs typeface="Tahoma"/>
                <a:sym typeface="Tahoma"/>
              </a:defRPr>
            </a:lvl1pPr>
          </a:lstStyle>
          <a:p>
            <a:pPr/>
            <a:r>
              <a:t>Department of Environmental Sciences (IMV) Petter D. Jenssen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1" name="Rektangel"/>
          <p:cNvSpPr/>
          <p:nvPr/>
        </p:nvSpPr>
        <p:spPr>
          <a:xfrm>
            <a:off x="0" y="0"/>
            <a:ext cx="900113" cy="6858000"/>
          </a:xfrm>
          <a:prstGeom prst="rect">
            <a:avLst/>
          </a:prstGeom>
          <a:solidFill>
            <a:srgbClr val="79B249"/>
          </a:solidFill>
          <a:ln w="12700">
            <a:miter lim="400000"/>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sp>
        <p:nvSpPr>
          <p:cNvPr id="672" name="35"/>
          <p:cNvSpPr/>
          <p:nvPr/>
        </p:nvSpPr>
        <p:spPr>
          <a:xfrm>
            <a:off x="303467" y="5562600"/>
            <a:ext cx="307466"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ctr" defTabSz="914400">
              <a:buClr>
                <a:srgbClr val="FFFFFF"/>
              </a:buClr>
              <a:buFont typeface="Tahoma"/>
              <a:defRPr sz="1100">
                <a:solidFill>
                  <a:srgbClr val="FFFFFF"/>
                </a:solidFill>
                <a:uFill>
                  <a:solidFill>
                    <a:srgbClr val="FFFFFF"/>
                  </a:solidFill>
                </a:uFill>
                <a:latin typeface="Tahoma"/>
                <a:ea typeface="Tahoma"/>
                <a:cs typeface="Tahoma"/>
                <a:sym typeface="Tahoma"/>
              </a:defRPr>
            </a:lvl1pPr>
          </a:lstStyle>
          <a:p>
            <a:pPr/>
            <a:r>
              <a:t>35</a:t>
            </a:r>
          </a:p>
        </p:txBody>
      </p:sp>
      <p:sp>
        <p:nvSpPr>
          <p:cNvPr id="673" name="NORWEGIAN UNIVERSITY OF LIFE SCIENCES"/>
          <p:cNvSpPr/>
          <p:nvPr/>
        </p:nvSpPr>
        <p:spPr>
          <a:xfrm rot="5400000">
            <a:off x="-2128044" y="2545556"/>
            <a:ext cx="4887913"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spcBef>
                <a:spcPts val="700"/>
              </a:spcBef>
              <a:buClr>
                <a:srgbClr val="FFFFFF"/>
              </a:buClr>
              <a:buFont typeface="Tahoma"/>
              <a:defRPr>
                <a:solidFill>
                  <a:srgbClr val="FFFFFF"/>
                </a:solidFill>
                <a:uFill>
                  <a:solidFill>
                    <a:srgbClr val="FFFFFF"/>
                  </a:solidFill>
                </a:uFill>
                <a:latin typeface="Tahoma"/>
                <a:ea typeface="Tahoma"/>
                <a:cs typeface="Tahoma"/>
                <a:sym typeface="Tahoma"/>
              </a:defRPr>
            </a:lvl1pPr>
          </a:lstStyle>
          <a:p>
            <a:pPr/>
            <a:r>
              <a:t>NORWEGIAN UNIVERSITY OF LIFE SCIENCES</a:t>
            </a:r>
          </a:p>
        </p:txBody>
      </p:sp>
      <p:pic>
        <p:nvPicPr>
          <p:cNvPr id="674" name="image.png" descr="image.png"/>
          <p:cNvPicPr>
            <a:picLocks noChangeAspect="0"/>
          </p:cNvPicPr>
          <p:nvPr/>
        </p:nvPicPr>
        <p:blipFill>
          <a:blip r:embed="rId2">
            <a:extLst/>
          </a:blip>
          <a:stretch>
            <a:fillRect/>
          </a:stretch>
        </p:blipFill>
        <p:spPr>
          <a:xfrm>
            <a:off x="88900" y="6022975"/>
            <a:ext cx="723900" cy="723900"/>
          </a:xfrm>
          <a:prstGeom prst="rect">
            <a:avLst/>
          </a:prstGeom>
          <a:ln w="12700">
            <a:miter lim="400000"/>
          </a:ln>
        </p:spPr>
      </p:pic>
      <p:sp>
        <p:nvSpPr>
          <p:cNvPr id="675" name="www.umb.no"/>
          <p:cNvSpPr/>
          <p:nvPr/>
        </p:nvSpPr>
        <p:spPr>
          <a:xfrm>
            <a:off x="4038600" y="6527800"/>
            <a:ext cx="1917700" cy="16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algn="ctr" defTabSz="914400">
              <a:spcBef>
                <a:spcPts val="600"/>
              </a:spcBef>
              <a:buClr>
                <a:srgbClr val="929292"/>
              </a:buClr>
              <a:buFont typeface="Tahoma"/>
              <a:defRPr sz="1100">
                <a:solidFill>
                  <a:srgbClr val="929292"/>
                </a:solidFill>
                <a:uFill>
                  <a:solidFill>
                    <a:srgbClr val="929292"/>
                  </a:solidFill>
                </a:uFill>
                <a:latin typeface="Tahoma"/>
                <a:ea typeface="Tahoma"/>
                <a:cs typeface="Tahoma"/>
                <a:sym typeface="Tahoma"/>
              </a:defRPr>
            </a:lvl1pPr>
          </a:lstStyle>
          <a:p>
            <a:pPr/>
            <a:r>
              <a:t>www.umb.no</a:t>
            </a:r>
          </a:p>
        </p:txBody>
      </p:sp>
      <p:grpSp>
        <p:nvGrpSpPr>
          <p:cNvPr id="684" name="Grupper"/>
          <p:cNvGrpSpPr/>
          <p:nvPr/>
        </p:nvGrpSpPr>
        <p:grpSpPr>
          <a:xfrm>
            <a:off x="1893887" y="1308100"/>
            <a:ext cx="5783263" cy="3048000"/>
            <a:chOff x="0" y="0"/>
            <a:chExt cx="5783262" cy="3048000"/>
          </a:xfrm>
        </p:grpSpPr>
        <p:pic>
          <p:nvPicPr>
            <p:cNvPr id="676" name="image.jpg" descr="image.jpg"/>
            <p:cNvPicPr>
              <a:picLocks noChangeAspect="0"/>
            </p:cNvPicPr>
            <p:nvPr/>
          </p:nvPicPr>
          <p:blipFill>
            <a:blip r:embed="rId3">
              <a:extLst/>
            </a:blip>
            <a:stretch>
              <a:fillRect/>
            </a:stretch>
          </p:blipFill>
          <p:spPr>
            <a:xfrm>
              <a:off x="4081462" y="0"/>
              <a:ext cx="1701801" cy="2463800"/>
            </a:xfrm>
            <a:prstGeom prst="rect">
              <a:avLst/>
            </a:prstGeom>
            <a:ln w="12700" cap="flat">
              <a:noFill/>
              <a:miter lim="400000"/>
            </a:ln>
            <a:effectLst/>
          </p:spPr>
        </p:pic>
        <p:sp>
          <p:nvSpPr>
            <p:cNvPr id="677" name="A"/>
            <p:cNvSpPr/>
            <p:nvPr/>
          </p:nvSpPr>
          <p:spPr>
            <a:xfrm>
              <a:off x="119062" y="2697162"/>
              <a:ext cx="235819"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39687" marR="40639" defTabSz="914400">
                <a:buClr>
                  <a:srgbClr val="000000"/>
                </a:buClr>
                <a:buFont typeface="Times"/>
                <a:defRPr sz="2000">
                  <a:uFill>
                    <a:solidFill>
                      <a:srgbClr val="000000"/>
                    </a:solidFill>
                  </a:uFill>
                  <a:latin typeface="Times"/>
                  <a:ea typeface="Times"/>
                  <a:cs typeface="Times"/>
                  <a:sym typeface="Times"/>
                </a:defRPr>
              </a:lvl1pPr>
            </a:lstStyle>
            <a:p>
              <a:pPr/>
              <a:r>
                <a:t>A</a:t>
              </a:r>
            </a:p>
          </p:txBody>
        </p:sp>
        <p:sp>
          <p:nvSpPr>
            <p:cNvPr id="678" name="B"/>
            <p:cNvSpPr/>
            <p:nvPr/>
          </p:nvSpPr>
          <p:spPr>
            <a:xfrm>
              <a:off x="2500312" y="2743200"/>
              <a:ext cx="221805" cy="30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39687" marR="40639" defTabSz="914400">
                <a:buClr>
                  <a:srgbClr val="000000"/>
                </a:buClr>
                <a:buFont typeface="Times"/>
                <a:defRPr sz="2000">
                  <a:uFill>
                    <a:solidFill>
                      <a:srgbClr val="000000"/>
                    </a:solidFill>
                  </a:uFill>
                  <a:latin typeface="Times"/>
                  <a:ea typeface="Times"/>
                  <a:cs typeface="Times"/>
                  <a:sym typeface="Times"/>
                </a:defRPr>
              </a:lvl1pPr>
            </a:lstStyle>
            <a:p>
              <a:pPr/>
              <a:r>
                <a:t>B</a:t>
              </a:r>
            </a:p>
          </p:txBody>
        </p:sp>
        <p:sp>
          <p:nvSpPr>
            <p:cNvPr id="679" name="C"/>
            <p:cNvSpPr/>
            <p:nvPr/>
          </p:nvSpPr>
          <p:spPr>
            <a:xfrm>
              <a:off x="4386262" y="2724150"/>
              <a:ext cx="221805" cy="30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39687" marR="40639" defTabSz="914400">
                <a:buClr>
                  <a:srgbClr val="000000"/>
                </a:buClr>
                <a:buFont typeface="Times"/>
                <a:defRPr sz="2000">
                  <a:uFill>
                    <a:solidFill>
                      <a:srgbClr val="000000"/>
                    </a:solidFill>
                  </a:uFill>
                  <a:latin typeface="Times"/>
                  <a:ea typeface="Times"/>
                  <a:cs typeface="Times"/>
                  <a:sym typeface="Times"/>
                </a:defRPr>
              </a:lvl1pPr>
            </a:lstStyle>
            <a:p>
              <a:pPr/>
              <a:r>
                <a:t>C</a:t>
              </a:r>
            </a:p>
          </p:txBody>
        </p:sp>
        <p:pic>
          <p:nvPicPr>
            <p:cNvPr id="680" name="image.jpg" descr="image.jpg"/>
            <p:cNvPicPr>
              <a:picLocks noChangeAspect="0"/>
            </p:cNvPicPr>
            <p:nvPr/>
          </p:nvPicPr>
          <p:blipFill>
            <a:blip r:embed="rId4">
              <a:extLst/>
            </a:blip>
            <a:stretch>
              <a:fillRect/>
            </a:stretch>
          </p:blipFill>
          <p:spPr>
            <a:xfrm>
              <a:off x="2185987" y="212725"/>
              <a:ext cx="1968501" cy="2527300"/>
            </a:xfrm>
            <a:prstGeom prst="rect">
              <a:avLst/>
            </a:prstGeom>
            <a:ln w="12700" cap="flat">
              <a:noFill/>
              <a:miter lim="400000"/>
            </a:ln>
            <a:effectLst/>
          </p:spPr>
        </p:pic>
        <p:pic>
          <p:nvPicPr>
            <p:cNvPr id="681" name="image.jpg" descr="image.jpg"/>
            <p:cNvPicPr>
              <a:picLocks noChangeAspect="0"/>
            </p:cNvPicPr>
            <p:nvPr/>
          </p:nvPicPr>
          <p:blipFill>
            <a:blip r:embed="rId5">
              <a:extLst/>
            </a:blip>
            <a:stretch>
              <a:fillRect/>
            </a:stretch>
          </p:blipFill>
          <p:spPr>
            <a:xfrm>
              <a:off x="0" y="228600"/>
              <a:ext cx="1866900" cy="2552700"/>
            </a:xfrm>
            <a:prstGeom prst="rect">
              <a:avLst/>
            </a:prstGeom>
            <a:ln w="12700" cap="flat">
              <a:noFill/>
              <a:miter lim="400000"/>
            </a:ln>
            <a:effectLst/>
          </p:spPr>
        </p:pic>
        <p:sp>
          <p:nvSpPr>
            <p:cNvPr id="682" name="Kvadrat"/>
            <p:cNvSpPr/>
            <p:nvPr/>
          </p:nvSpPr>
          <p:spPr>
            <a:xfrm>
              <a:off x="728662" y="2514600"/>
              <a:ext cx="304801" cy="304800"/>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sp>
          <p:nvSpPr>
            <p:cNvPr id="683" name="Kvadrat"/>
            <p:cNvSpPr/>
            <p:nvPr/>
          </p:nvSpPr>
          <p:spPr>
            <a:xfrm>
              <a:off x="3014662" y="2514600"/>
              <a:ext cx="304801" cy="304800"/>
            </a:xfrm>
            <a:prstGeom prst="rect">
              <a:avLst/>
            </a:prstGeom>
            <a:solidFill>
              <a:srgbClr val="FFFFFF"/>
            </a:solidFill>
            <a:ln w="12700" cap="flat">
              <a:noFill/>
              <a:miter lim="400000"/>
            </a:ln>
            <a:effectLst/>
          </p:spPr>
          <p:txBody>
            <a:bodyPr wrap="square" lIns="50800" tIns="50800" rIns="50800" bIns="50800" numCol="1" anchor="ctr">
              <a:noAutofit/>
            </a:bodyPr>
            <a:lstStyle/>
            <a:p>
              <a:pPr marL="40639" marR="40639" defTabSz="914400">
                <a:defRPr sz="2400">
                  <a:uFill>
                    <a:solidFill>
                      <a:srgbClr val="000000"/>
                    </a:solidFill>
                  </a:uFill>
                  <a:latin typeface="+mj-lt"/>
                  <a:ea typeface="+mj-ea"/>
                  <a:cs typeface="+mj-cs"/>
                  <a:sym typeface="Arial"/>
                </a:defRPr>
              </a:pPr>
            </a:p>
          </p:txBody>
        </p:sp>
      </p:grpSp>
      <p:sp>
        <p:nvSpPr>
          <p:cNvPr id="685" name="Dry/composting toilets"/>
          <p:cNvSpPr/>
          <p:nvPr/>
        </p:nvSpPr>
        <p:spPr>
          <a:xfrm>
            <a:off x="1460500" y="495300"/>
            <a:ext cx="4549825" cy="5207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Arial"/>
              <a:defRPr sz="3600">
                <a:uFill>
                  <a:solidFill>
                    <a:srgbClr val="000000"/>
                  </a:solidFill>
                </a:uFill>
                <a:latin typeface="+mj-lt"/>
                <a:ea typeface="+mj-ea"/>
                <a:cs typeface="+mj-cs"/>
                <a:sym typeface="Arial"/>
              </a:defRPr>
            </a:lvl1pPr>
          </a:lstStyle>
          <a:p>
            <a:pPr/>
            <a:r>
              <a:t>Dry/composting toilets</a:t>
            </a:r>
          </a:p>
        </p:txBody>
      </p:sp>
      <p:sp>
        <p:nvSpPr>
          <p:cNvPr id="686" name="A: single chamber      B. Dual chamber     C: Removable compartments"/>
          <p:cNvSpPr/>
          <p:nvPr/>
        </p:nvSpPr>
        <p:spPr>
          <a:xfrm>
            <a:off x="989012" y="4470400"/>
            <a:ext cx="8042474" cy="2837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Arial"/>
              <a:defRPr sz="2000">
                <a:uFill>
                  <a:solidFill>
                    <a:srgbClr val="000000"/>
                  </a:solidFill>
                </a:uFill>
                <a:latin typeface="+mj-lt"/>
                <a:ea typeface="+mj-ea"/>
                <a:cs typeface="+mj-cs"/>
                <a:sym typeface="Arial"/>
              </a:defRPr>
            </a:lvl1pPr>
          </a:lstStyle>
          <a:p>
            <a:pPr/>
            <a:r>
              <a:t>A: single chamber      B. Dual chamber     C: Removable compartments</a:t>
            </a:r>
          </a:p>
        </p:txBody>
      </p:sp>
      <p:sp>
        <p:nvSpPr>
          <p:cNvPr id="687" name="Dry or composting toilets can have many different designs and may also use urine diverting toilet bowls. It is possible and preferable to add carbon rich bulking material to improve the C/N ratio. Organic household waste can be used and some designs (A) have a separate chute where organic household waste can be loaded. The bulking material enhances the structure of the compost and covers up fecal matter so as to avoid flies and odour. It can also absorb liquid that is especially important if the urine is not diverted. Many different organic substances may be used as bulking material; ground up bark, sawdust, leaves etc."/>
          <p:cNvSpPr/>
          <p:nvPr/>
        </p:nvSpPr>
        <p:spPr>
          <a:xfrm>
            <a:off x="965200" y="5041900"/>
            <a:ext cx="7924800"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9687" marR="40639" defTabSz="914400">
              <a:buClr>
                <a:srgbClr val="E32400"/>
              </a:buClr>
              <a:buFont typeface="Arial"/>
              <a:defRPr sz="1400">
                <a:solidFill>
                  <a:srgbClr val="E32400"/>
                </a:solidFill>
                <a:uFill>
                  <a:solidFill>
                    <a:srgbClr val="E32400"/>
                  </a:solidFill>
                </a:uFill>
                <a:latin typeface="+mj-lt"/>
                <a:ea typeface="+mj-ea"/>
                <a:cs typeface="+mj-cs"/>
                <a:sym typeface="Arial"/>
              </a:defRPr>
            </a:lvl1pPr>
          </a:lstStyle>
          <a:p>
            <a:pPr/>
            <a:r>
              <a:t>Dry or composting toilets can have many different designs and may also use urine diverting toilet bowls. It is possible and preferable to add carbon rich bulking material to improve the C/N ratio. Organic household waste can be used and some designs (A) have a separate chute where organic household waste can be loaded. The bulking material enhances the structure of the compost and covers up fecal matter so as to avoid flies and odour. It can also absorb liquid that is especially important if the urine is not diverted. Many different organic substances may be used as bulking material; ground up bark, sawdust, leaves etc. </a:t>
            </a:r>
          </a:p>
        </p:txBody>
      </p:sp>
      <p:sp>
        <p:nvSpPr>
          <p:cNvPr id="688" name="Department of Plant and Environmental Sciences, P.D. Jenssen"/>
          <p:cNvSpPr/>
          <p:nvPr/>
        </p:nvSpPr>
        <p:spPr>
          <a:xfrm rot="5400000">
            <a:off x="-1973263" y="2684462"/>
            <a:ext cx="5168901"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914400">
              <a:buClr>
                <a:srgbClr val="000000"/>
              </a:buClr>
              <a:buFont typeface="Tahoma"/>
              <a:defRPr>
                <a:uFill>
                  <a:solidFill>
                    <a:srgbClr val="000000"/>
                  </a:solidFill>
                </a:uFill>
                <a:latin typeface="Tahoma"/>
                <a:ea typeface="Tahoma"/>
                <a:cs typeface="Tahoma"/>
                <a:sym typeface="Tahoma"/>
              </a:defRPr>
            </a:lvl1pPr>
          </a:lstStyle>
          <a:p>
            <a:pPr/>
            <a:r>
              <a:t>Department of Plant and Environmental Sciences, P.D. Jenssen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90" name="image.jpg" descr="image.jpg"/>
          <p:cNvPicPr>
            <a:picLocks noChangeAspect="0"/>
          </p:cNvPicPr>
          <p:nvPr/>
        </p:nvPicPr>
        <p:blipFill>
          <a:blip r:embed="rId2">
            <a:extLst/>
          </a:blip>
          <a:stretch>
            <a:fillRect/>
          </a:stretch>
        </p:blipFill>
        <p:spPr>
          <a:xfrm>
            <a:off x="0" y="0"/>
            <a:ext cx="9144000" cy="6858000"/>
          </a:xfrm>
          <a:prstGeom prst="rect">
            <a:avLst/>
          </a:prstGeom>
          <a:ln w="12700">
            <a:miter lim="400000"/>
          </a:ln>
        </p:spPr>
      </p:pic>
      <p:sp>
        <p:nvSpPr>
          <p:cNvPr id="691" name="Antartica 2001"/>
          <p:cNvSpPr/>
          <p:nvPr/>
        </p:nvSpPr>
        <p:spPr>
          <a:xfrm>
            <a:off x="2498725" y="403225"/>
            <a:ext cx="4249314" cy="952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buClr>
                <a:srgbClr val="EEEEEE"/>
              </a:buClr>
              <a:buFont typeface="Times"/>
              <a:defRPr sz="5400">
                <a:solidFill>
                  <a:srgbClr val="EEEEEE"/>
                </a:solidFill>
                <a:uFill>
                  <a:solidFill>
                    <a:srgbClr val="EEEEEE"/>
                  </a:solidFill>
                </a:uFill>
                <a:latin typeface="Times"/>
                <a:ea typeface="Times"/>
                <a:cs typeface="Times"/>
                <a:sym typeface="Times"/>
              </a:defRPr>
            </a:lvl1pPr>
          </a:lstStyle>
          <a:p>
            <a:pPr/>
            <a:r>
              <a:t>Antartica 2001</a:t>
            </a:r>
          </a:p>
        </p:txBody>
      </p:sp>
      <p:sp>
        <p:nvSpPr>
          <p:cNvPr id="692" name="http://www.polarhistorie.no/hendelser/1209014134.59/tidslinjehendelse_view?geografi=&amp;hovedemne=&amp;underemne=&amp;hovedepoke=&amp;underepoke=&amp;…"/>
          <p:cNvSpPr/>
          <p:nvPr/>
        </p:nvSpPr>
        <p:spPr>
          <a:xfrm>
            <a:off x="139700" y="4953000"/>
            <a:ext cx="4343400" cy="187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defRPr sz="1800">
                <a:solidFill>
                  <a:srgbClr val="FFFFFF"/>
                </a:solidFill>
                <a:uFill>
                  <a:solidFill>
                    <a:srgbClr val="FFFFFF"/>
                  </a:solidFill>
                </a:uFill>
                <a:latin typeface="+mj-lt"/>
                <a:ea typeface="+mj-ea"/>
                <a:cs typeface="+mj-cs"/>
                <a:sym typeface="Arial"/>
              </a:defRPr>
            </a:pPr>
          </a:p>
          <a:p>
            <a:pPr marL="40639" marR="40639" defTabSz="914400">
              <a:defRPr sz="1800">
                <a:solidFill>
                  <a:srgbClr val="FFFFFF"/>
                </a:solidFill>
                <a:uFill>
                  <a:solidFill>
                    <a:srgbClr val="FFFFFF"/>
                  </a:solidFill>
                </a:uFill>
                <a:latin typeface="+mj-lt"/>
                <a:ea typeface="+mj-ea"/>
                <a:cs typeface="+mj-cs"/>
                <a:sym typeface="Arial"/>
              </a:defRPr>
            </a:pPr>
            <a:r>
              <a:rPr sz="1200"/>
              <a:t>http://</a:t>
            </a:r>
            <a:r>
              <a:rPr sz="1200" u="sng">
                <a:hlinkClick r:id="rId3" invalidUrl="" action="" tgtFrame="" tooltip="" history="1" highlightClick="0" endSnd="0"/>
              </a:rPr>
              <a:t>www.polarhistorie.no/hendelser/1209014134.59/tidslinjehendelse_view?geografi=&amp;hovedemne=&amp;underemne=&amp;hovedepoke=&amp;underepoke=&amp;</a:t>
            </a:r>
          </a:p>
          <a:p>
            <a:pPr marL="40639" marR="40639" defTabSz="914400">
              <a:defRPr sz="1800">
                <a:solidFill>
                  <a:srgbClr val="FFFFFF"/>
                </a:solidFill>
                <a:uFill>
                  <a:solidFill>
                    <a:srgbClr val="FFFFFF"/>
                  </a:solidFill>
                </a:uFill>
                <a:latin typeface="+mj-lt"/>
                <a:ea typeface="+mj-ea"/>
                <a:cs typeface="+mj-cs"/>
                <a:sym typeface="Arial"/>
              </a:defRPr>
            </a:pPr>
          </a:p>
          <a:p>
            <a:pPr marL="40639" marR="40639" defTabSz="914400">
              <a:defRPr>
                <a:solidFill>
                  <a:srgbClr val="FFFFFF"/>
                </a:solidFill>
                <a:uFill>
                  <a:solidFill>
                    <a:srgbClr val="FFFFFF"/>
                  </a:solidFill>
                </a:uFill>
                <a:latin typeface="+mj-lt"/>
                <a:ea typeface="+mj-ea"/>
                <a:cs typeface="+mj-cs"/>
                <a:sym typeface="Arial"/>
              </a:defRPr>
            </a:pPr>
            <a:r>
              <a:t>and</a:t>
            </a:r>
          </a:p>
          <a:p>
            <a:pPr marL="40639" marR="40639" defTabSz="914400">
              <a:defRPr>
                <a:solidFill>
                  <a:srgbClr val="FFFFFF"/>
                </a:solidFill>
                <a:uFill>
                  <a:solidFill>
                    <a:srgbClr val="FFFFFF"/>
                  </a:solidFill>
                </a:uFill>
                <a:latin typeface="+mj-lt"/>
                <a:ea typeface="+mj-ea"/>
                <a:cs typeface="+mj-cs"/>
                <a:sym typeface="Arial"/>
              </a:defRPr>
            </a:pPr>
          </a:p>
          <a:p>
            <a:pPr marL="40639" marR="40639" defTabSz="914400">
              <a:defRPr>
                <a:solidFill>
                  <a:srgbClr val="FFFFFF"/>
                </a:solidFill>
                <a:uFill>
                  <a:solidFill>
                    <a:srgbClr val="FFFFFF"/>
                  </a:solidFill>
                </a:uFill>
                <a:latin typeface="+mj-lt"/>
                <a:ea typeface="+mj-ea"/>
                <a:cs typeface="+mj-cs"/>
                <a:sym typeface="Arial"/>
              </a:defRPr>
            </a:pPr>
            <a:r>
              <a:t>http://www.adlibris.com/no/product.aspx?isbn=8292309020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94" name="image.jpg" descr="image.jpg"/>
          <p:cNvPicPr>
            <a:picLocks noChangeAspect="0"/>
          </p:cNvPicPr>
          <p:nvPr/>
        </p:nvPicPr>
        <p:blipFill>
          <a:blip r:embed="rId2">
            <a:extLst/>
          </a:blip>
          <a:stretch>
            <a:fillRect/>
          </a:stretch>
        </p:blipFill>
        <p:spPr>
          <a:xfrm>
            <a:off x="0" y="11112"/>
            <a:ext cx="9144000" cy="6997701"/>
          </a:xfrm>
          <a:prstGeom prst="rect">
            <a:avLst/>
          </a:prstGeom>
          <a:ln w="12700">
            <a:miter lim="400000"/>
          </a:ln>
        </p:spPr>
      </p:pic>
      <p:sp>
        <p:nvSpPr>
          <p:cNvPr id="695" name="Rektangel"/>
          <p:cNvSpPr/>
          <p:nvPr/>
        </p:nvSpPr>
        <p:spPr>
          <a:xfrm>
            <a:off x="0" y="3751053"/>
            <a:ext cx="9131300" cy="3322847"/>
          </a:xfrm>
          <a:prstGeom prst="rect">
            <a:avLst/>
          </a:prstGeom>
          <a:solidFill>
            <a:srgbClr val="FFFFFF"/>
          </a:solidFill>
          <a:ln w="12700">
            <a:solidFill>
              <a:srgbClr val="000000"/>
            </a:solidFill>
          </a:ln>
        </p:spPr>
        <p:txBody>
          <a:bodyPr lIns="50800" tIns="50800" rIns="50800" bIns="50800" anchor="ctr"/>
          <a:lstStyle/>
          <a:p>
            <a:pPr marL="40639" marR="40639" defTabSz="914400">
              <a:defRPr sz="2400">
                <a:uFill>
                  <a:solidFill>
                    <a:srgbClr val="000000"/>
                  </a:solidFill>
                </a:uFill>
                <a:latin typeface="+mj-lt"/>
                <a:ea typeface="+mj-ea"/>
                <a:cs typeface="+mj-cs"/>
                <a:sym typeface="Arial"/>
              </a:defRPr>
            </a:pPr>
          </a:p>
        </p:txBody>
      </p:sp>
      <p:pic>
        <p:nvPicPr>
          <p:cNvPr id="696" name="Skjermbilde 2016-04-12 kl. 12.40.23.jpg" descr="Skjermbilde 2016-04-12 kl. 12.40.23.jpg"/>
          <p:cNvPicPr>
            <a:picLocks noChangeAspect="1"/>
          </p:cNvPicPr>
          <p:nvPr/>
        </p:nvPicPr>
        <p:blipFill>
          <a:blip r:embed="rId3">
            <a:extLst/>
          </a:blip>
          <a:stretch>
            <a:fillRect/>
          </a:stretch>
        </p:blipFill>
        <p:spPr>
          <a:xfrm>
            <a:off x="444500" y="4335253"/>
            <a:ext cx="1380193" cy="2154447"/>
          </a:xfrm>
          <a:prstGeom prst="rect">
            <a:avLst/>
          </a:prstGeom>
          <a:ln w="12700"/>
        </p:spPr>
      </p:pic>
      <p:pic>
        <p:nvPicPr>
          <p:cNvPr id="697" name="image.jpg" descr="image.jpg"/>
          <p:cNvPicPr>
            <a:picLocks noChangeAspect="0"/>
          </p:cNvPicPr>
          <p:nvPr/>
        </p:nvPicPr>
        <p:blipFill>
          <a:blip r:embed="rId4">
            <a:extLst/>
          </a:blip>
          <a:stretch>
            <a:fillRect/>
          </a:stretch>
        </p:blipFill>
        <p:spPr>
          <a:xfrm>
            <a:off x="2730500" y="4338428"/>
            <a:ext cx="2819301" cy="2148097"/>
          </a:xfrm>
          <a:prstGeom prst="rect">
            <a:avLst/>
          </a:prstGeom>
          <a:ln w="12700">
            <a:miter lim="400000"/>
          </a:ln>
        </p:spPr>
      </p:pic>
      <p:pic>
        <p:nvPicPr>
          <p:cNvPr id="698" name="image.pdf" descr="image.pdf"/>
          <p:cNvPicPr>
            <a:picLocks noChangeAspect="0"/>
          </p:cNvPicPr>
          <p:nvPr/>
        </p:nvPicPr>
        <p:blipFill>
          <a:blip r:embed="rId5">
            <a:extLst/>
          </a:blip>
          <a:stretch>
            <a:fillRect/>
          </a:stretch>
        </p:blipFill>
        <p:spPr>
          <a:xfrm>
            <a:off x="6007100" y="4335253"/>
            <a:ext cx="2819301" cy="2154447"/>
          </a:xfrm>
          <a:prstGeom prst="rect">
            <a:avLst/>
          </a:prstGeom>
          <a:ln w="12700">
            <a:miter lim="400000"/>
          </a:ln>
        </p:spPr>
      </p:pic>
      <p:sp>
        <p:nvSpPr>
          <p:cNvPr id="699" name="Collection"/>
          <p:cNvSpPr txBox="1"/>
          <p:nvPr/>
        </p:nvSpPr>
        <p:spPr>
          <a:xfrm>
            <a:off x="266700" y="3771900"/>
            <a:ext cx="1493352"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j-lt"/>
                <a:ea typeface="+mj-ea"/>
                <a:cs typeface="+mj-cs"/>
                <a:sym typeface="Arial"/>
              </a:defRPr>
            </a:lvl1pPr>
          </a:lstStyle>
          <a:p>
            <a:pPr/>
            <a:r>
              <a:t>Collection</a:t>
            </a:r>
          </a:p>
        </p:txBody>
      </p:sp>
      <p:sp>
        <p:nvSpPr>
          <p:cNvPr id="700" name="Linje"/>
          <p:cNvSpPr/>
          <p:nvPr/>
        </p:nvSpPr>
        <p:spPr>
          <a:xfrm flipH="1">
            <a:off x="1930400" y="3990041"/>
            <a:ext cx="753120" cy="11761"/>
          </a:xfrm>
          <a:prstGeom prst="line">
            <a:avLst/>
          </a:prstGeom>
          <a:ln w="88900">
            <a:solidFill>
              <a:srgbClr val="E32400"/>
            </a:solidFill>
            <a:headEnd type="stealth"/>
          </a:ln>
        </p:spPr>
        <p:txBody>
          <a:bodyPr lIns="0" tIns="0" rIns="0" bIns="0"/>
          <a:lstStyle/>
          <a:p>
            <a:pPr/>
          </a:p>
        </p:txBody>
      </p:sp>
      <p:sp>
        <p:nvSpPr>
          <p:cNvPr id="701" name="Secondary composting"/>
          <p:cNvSpPr txBox="1"/>
          <p:nvPr/>
        </p:nvSpPr>
        <p:spPr>
          <a:xfrm>
            <a:off x="2705100" y="3771900"/>
            <a:ext cx="325547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j-lt"/>
                <a:ea typeface="+mj-ea"/>
                <a:cs typeface="+mj-cs"/>
                <a:sym typeface="Arial"/>
              </a:defRPr>
            </a:lvl1pPr>
          </a:lstStyle>
          <a:p>
            <a:pPr/>
            <a:r>
              <a:t>Secondary composting</a:t>
            </a:r>
          </a:p>
        </p:txBody>
      </p:sp>
      <p:sp>
        <p:nvSpPr>
          <p:cNvPr id="702" name="Linje"/>
          <p:cNvSpPr/>
          <p:nvPr/>
        </p:nvSpPr>
        <p:spPr>
          <a:xfrm flipH="1">
            <a:off x="5982850" y="3990041"/>
            <a:ext cx="753121" cy="11761"/>
          </a:xfrm>
          <a:prstGeom prst="line">
            <a:avLst/>
          </a:prstGeom>
          <a:ln w="88900">
            <a:solidFill>
              <a:srgbClr val="E32400"/>
            </a:solidFill>
            <a:headEnd type="stealth"/>
          </a:ln>
        </p:spPr>
        <p:txBody>
          <a:bodyPr lIns="0" tIns="0" rIns="0" bIns="0"/>
          <a:lstStyle/>
          <a:p>
            <a:pPr/>
          </a:p>
        </p:txBody>
      </p:sp>
      <p:sp>
        <p:nvSpPr>
          <p:cNvPr id="703" name="End product"/>
          <p:cNvSpPr txBox="1"/>
          <p:nvPr/>
        </p:nvSpPr>
        <p:spPr>
          <a:xfrm>
            <a:off x="6905625" y="3683000"/>
            <a:ext cx="1798598"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2400">
                <a:uFill>
                  <a:solidFill>
                    <a:srgbClr val="000000"/>
                  </a:solidFill>
                </a:uFill>
                <a:latin typeface="+mj-lt"/>
                <a:ea typeface="+mj-ea"/>
                <a:cs typeface="+mj-cs"/>
                <a:sym typeface="Arial"/>
              </a:defRPr>
            </a:lvl1pPr>
          </a:lstStyle>
          <a:p>
            <a:pPr/>
            <a:r>
              <a:t>End product</a:t>
            </a:r>
          </a:p>
        </p:txBody>
      </p:sp>
      <p:sp>
        <p:nvSpPr>
          <p:cNvPr id="704" name="Troll research station - Antartica…"/>
          <p:cNvSpPr/>
          <p:nvPr/>
        </p:nvSpPr>
        <p:spPr>
          <a:xfrm>
            <a:off x="127000" y="279400"/>
            <a:ext cx="6092205" cy="10922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39687" marR="40639" defTabSz="914400">
              <a:buClr>
                <a:srgbClr val="EEEEEE"/>
              </a:buClr>
              <a:buFont typeface="Times"/>
              <a:defRPr sz="3600">
                <a:solidFill>
                  <a:srgbClr val="EEEEEE"/>
                </a:solidFill>
                <a:uFill>
                  <a:solidFill>
                    <a:srgbClr val="EEEEEE"/>
                  </a:solidFill>
                </a:uFill>
                <a:latin typeface="Times"/>
                <a:ea typeface="Times"/>
                <a:cs typeface="Times"/>
                <a:sym typeface="Times"/>
              </a:defRPr>
            </a:pPr>
            <a:r>
              <a:t>Troll research station - Antartica</a:t>
            </a:r>
          </a:p>
          <a:p>
            <a:pPr marL="39687" marR="40639" defTabSz="914400">
              <a:buClr>
                <a:srgbClr val="EEEEEE"/>
              </a:buClr>
              <a:buFont typeface="Times"/>
              <a:defRPr sz="3600">
                <a:solidFill>
                  <a:srgbClr val="EEEEEE"/>
                </a:solidFill>
                <a:uFill>
                  <a:solidFill>
                    <a:srgbClr val="EEEEEE"/>
                  </a:solidFill>
                </a:uFill>
                <a:latin typeface="Times"/>
                <a:ea typeface="Times"/>
                <a:cs typeface="Times"/>
                <a:sym typeface="Times"/>
              </a:defRPr>
            </a:pPr>
            <a:r>
              <a:t>Composting of excreta</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