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0"/>
  </p:notesMasterIdLst>
  <p:sldIdLst>
    <p:sldId id="258" r:id="rId3"/>
    <p:sldId id="259" r:id="rId4"/>
    <p:sldId id="260" r:id="rId5"/>
    <p:sldId id="261" r:id="rId6"/>
    <p:sldId id="28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91" r:id="rId17"/>
    <p:sldId id="277" r:id="rId18"/>
    <p:sldId id="289" r:id="rId19"/>
    <p:sldId id="278" r:id="rId20"/>
    <p:sldId id="292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350BF-AB5F-4375-8589-3B1C5343D8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91034-A4E4-421E-812B-EB1D1ADA94B5}">
      <dgm:prSet phldrT="[Text]" custT="1"/>
      <dgm:spPr/>
      <dgm:t>
        <a:bodyPr/>
        <a:lstStyle/>
        <a:p>
          <a:r>
            <a:rPr lang="nb-NO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</a:t>
          </a:r>
          <a:r>
            <a:rPr lang="nb-NO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</a:t>
          </a:r>
          <a:r>
            <a:rPr lang="nb-NO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nb-NO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wastewater </a:t>
          </a:r>
          <a:r>
            <a:rPr lang="nb-NO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treatment</a:t>
          </a:r>
          <a:r>
            <a:rPr lang="nb-NO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972F2-4BF4-44E0-A258-696C8DB2CE67}" type="parTrans" cxnId="{CC3D22AC-F26A-40A4-A542-97DB90FAEDF9}">
      <dgm:prSet/>
      <dgm:spPr/>
      <dgm:t>
        <a:bodyPr/>
        <a:lstStyle/>
        <a:p>
          <a:endParaRPr lang="en-US"/>
        </a:p>
      </dgm:t>
    </dgm:pt>
    <dgm:pt modelId="{5F12C949-E07F-4C2D-82FC-4DB992CC79FE}" type="sibTrans" cxnId="{CC3D22AC-F26A-40A4-A542-97DB90FAEDF9}">
      <dgm:prSet/>
      <dgm:spPr/>
      <dgm:t>
        <a:bodyPr/>
        <a:lstStyle/>
        <a:p>
          <a:endParaRPr lang="en-US"/>
        </a:p>
      </dgm:t>
    </dgm:pt>
    <dgm:pt modelId="{9847EDA9-DACA-4B4E-BBDC-51A555F1CAAD}">
      <dgm:prSet phldrT="[Text]" custT="1"/>
      <dgm:spPr/>
      <dgm:t>
        <a:bodyPr/>
        <a:lstStyle/>
        <a:p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Protecting</a:t>
          </a:r>
          <a:r>
            <a:rPr lang="nb-N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</a:t>
          </a:r>
          <a:r>
            <a:rPr lang="nb-N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health</a:t>
          </a:r>
          <a:r>
            <a:rPr lang="nb-N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environment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9A8ECF-C1D0-4AD9-842E-5CE78671D307}" type="parTrans" cxnId="{960B1BEC-2B3D-4DE7-A8CE-A115665AD7A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8114E65-8D94-45F9-9BB4-43E43E919578}" type="sibTrans" cxnId="{960B1BEC-2B3D-4DE7-A8CE-A115665AD7A1}">
      <dgm:prSet/>
      <dgm:spPr/>
      <dgm:t>
        <a:bodyPr/>
        <a:lstStyle/>
        <a:p>
          <a:endParaRPr lang="en-US"/>
        </a:p>
      </dgm:t>
    </dgm:pt>
    <dgm:pt modelId="{9F2C4004-53C4-4C21-A2D1-5FC885F0E24A}">
      <dgm:prSet phldrT="[Text]" custT="1"/>
      <dgm:spPr/>
      <dgm:t>
        <a:bodyPr/>
        <a:lstStyle/>
        <a:p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Protecting</a:t>
          </a:r>
          <a:r>
            <a:rPr lang="nb-N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surface</a:t>
          </a:r>
          <a:r>
            <a:rPr lang="nb-N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groundwater</a:t>
          </a:r>
          <a:r>
            <a:rPr lang="nb-N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resources</a:t>
          </a:r>
          <a:r>
            <a:rPr lang="nb-NO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from </a:t>
          </a:r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pollution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ED7D5-9FB1-4E06-A431-378674AD6505}" type="parTrans" cxnId="{70B27C12-CF8C-4B59-AEF6-DF6B3FE4A1B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308C95C-5CF8-4237-B55B-A996BDEFEE37}" type="sibTrans" cxnId="{70B27C12-CF8C-4B59-AEF6-DF6B3FE4A1B2}">
      <dgm:prSet/>
      <dgm:spPr/>
      <dgm:t>
        <a:bodyPr/>
        <a:lstStyle/>
        <a:p>
          <a:endParaRPr lang="en-US"/>
        </a:p>
      </dgm:t>
    </dgm:pt>
    <dgm:pt modelId="{F951E8BE-6393-4CD2-9A89-02551CD0AC9E}">
      <dgm:prSet phldrT="[Text]" custT="1"/>
      <dgm:spPr/>
      <dgm:t>
        <a:bodyPr/>
        <a:lstStyle/>
        <a:p>
          <a:r>
            <a:rPr lang="nb-NO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Improvement</a:t>
          </a:r>
          <a:r>
            <a:rPr lang="nb-NO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nb-NO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aestheic</a:t>
          </a:r>
          <a:r>
            <a:rPr lang="nb-NO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nb-NO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nb-NO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nb-NO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environment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8F98F-D3D5-480E-A314-77E006D71C19}" type="parTrans" cxnId="{2D976031-2E24-4994-8829-CADA6CFAED0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691D25F-126D-454E-A5E5-26F91292F425}" type="sibTrans" cxnId="{2D976031-2E24-4994-8829-CADA6CFAED02}">
      <dgm:prSet/>
      <dgm:spPr/>
      <dgm:t>
        <a:bodyPr/>
        <a:lstStyle/>
        <a:p>
          <a:endParaRPr lang="en-US"/>
        </a:p>
      </dgm:t>
    </dgm:pt>
    <dgm:pt modelId="{F9092362-94D5-41A9-B2E5-EBB396B6F7C0}" type="pres">
      <dgm:prSet presAssocID="{E0C350BF-AB5F-4375-8589-3B1C5343D8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83C72E-0511-476B-9D4D-AEBFD5691B8B}" type="pres">
      <dgm:prSet presAssocID="{49191034-A4E4-421E-812B-EB1D1ADA94B5}" presName="hierRoot1" presStyleCnt="0">
        <dgm:presLayoutVars>
          <dgm:hierBranch val="init"/>
        </dgm:presLayoutVars>
      </dgm:prSet>
      <dgm:spPr/>
    </dgm:pt>
    <dgm:pt modelId="{18F85648-F7F0-4754-A922-4949630411FE}" type="pres">
      <dgm:prSet presAssocID="{49191034-A4E4-421E-812B-EB1D1ADA94B5}" presName="rootComposite1" presStyleCnt="0"/>
      <dgm:spPr/>
    </dgm:pt>
    <dgm:pt modelId="{E3488CEB-D544-4CCC-8520-D1662651A0D6}" type="pres">
      <dgm:prSet presAssocID="{49191034-A4E4-421E-812B-EB1D1ADA94B5}" presName="rootText1" presStyleLbl="node0" presStyleIdx="0" presStyleCnt="1" custScaleX="190099" custScaleY="225162" custLinFactNeighborX="3259" custLinFactNeighborY="-82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B318D5-7B0D-4B42-8110-EDDC09997D0F}" type="pres">
      <dgm:prSet presAssocID="{49191034-A4E4-421E-812B-EB1D1ADA94B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12C7ED-7551-469F-8F93-E6D869668C79}" type="pres">
      <dgm:prSet presAssocID="{49191034-A4E4-421E-812B-EB1D1ADA94B5}" presName="hierChild2" presStyleCnt="0"/>
      <dgm:spPr/>
    </dgm:pt>
    <dgm:pt modelId="{FF8707C5-213B-4371-81C5-A5198AD8EF15}" type="pres">
      <dgm:prSet presAssocID="{4F9A8ECF-C1D0-4AD9-842E-5CE78671D30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7843DEF-6B66-43AB-9129-64883E3E0331}" type="pres">
      <dgm:prSet presAssocID="{9847EDA9-DACA-4B4E-BBDC-51A555F1CAAD}" presName="hierRoot2" presStyleCnt="0">
        <dgm:presLayoutVars>
          <dgm:hierBranch val="init"/>
        </dgm:presLayoutVars>
      </dgm:prSet>
      <dgm:spPr/>
    </dgm:pt>
    <dgm:pt modelId="{BD4FB72E-0E6C-4AA9-A30B-E7069B1ED052}" type="pres">
      <dgm:prSet presAssocID="{9847EDA9-DACA-4B4E-BBDC-51A555F1CAAD}" presName="rootComposite" presStyleCnt="0"/>
      <dgm:spPr/>
    </dgm:pt>
    <dgm:pt modelId="{91BFD6DC-1082-4BA5-9AA3-4BE4107BF750}" type="pres">
      <dgm:prSet presAssocID="{9847EDA9-DACA-4B4E-BBDC-51A555F1CAAD}" presName="rootText" presStyleLbl="node2" presStyleIdx="0" presStyleCnt="3" custScaleX="122932" custScaleY="158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48ED9B-5966-4193-AF22-0B3AD23AD457}" type="pres">
      <dgm:prSet presAssocID="{9847EDA9-DACA-4B4E-BBDC-51A555F1CAAD}" presName="rootConnector" presStyleLbl="node2" presStyleIdx="0" presStyleCnt="3"/>
      <dgm:spPr/>
      <dgm:t>
        <a:bodyPr/>
        <a:lstStyle/>
        <a:p>
          <a:endParaRPr lang="en-US"/>
        </a:p>
      </dgm:t>
    </dgm:pt>
    <dgm:pt modelId="{D47A330C-A778-447B-B5D0-340F9F1C8DAC}" type="pres">
      <dgm:prSet presAssocID="{9847EDA9-DACA-4B4E-BBDC-51A555F1CAAD}" presName="hierChild4" presStyleCnt="0"/>
      <dgm:spPr/>
    </dgm:pt>
    <dgm:pt modelId="{F2459FE4-C2CC-41A3-BC15-39CFB78CEE63}" type="pres">
      <dgm:prSet presAssocID="{9847EDA9-DACA-4B4E-BBDC-51A555F1CAAD}" presName="hierChild5" presStyleCnt="0"/>
      <dgm:spPr/>
    </dgm:pt>
    <dgm:pt modelId="{7B4F1866-2150-4920-8F66-C959EFADA150}" type="pres">
      <dgm:prSet presAssocID="{4C8ED7D5-9FB1-4E06-A431-378674AD650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7167D91-3204-4D71-B036-FB432466067D}" type="pres">
      <dgm:prSet presAssocID="{9F2C4004-53C4-4C21-A2D1-5FC885F0E24A}" presName="hierRoot2" presStyleCnt="0">
        <dgm:presLayoutVars>
          <dgm:hierBranch val="init"/>
        </dgm:presLayoutVars>
      </dgm:prSet>
      <dgm:spPr/>
    </dgm:pt>
    <dgm:pt modelId="{EEB821A8-5102-4E0A-915D-0E33F1001713}" type="pres">
      <dgm:prSet presAssocID="{9F2C4004-53C4-4C21-A2D1-5FC885F0E24A}" presName="rootComposite" presStyleCnt="0"/>
      <dgm:spPr/>
    </dgm:pt>
    <dgm:pt modelId="{47047E5C-33BB-43E9-813C-B330D427F4B5}" type="pres">
      <dgm:prSet presAssocID="{9F2C4004-53C4-4C21-A2D1-5FC885F0E24A}" presName="rootText" presStyleLbl="node2" presStyleIdx="1" presStyleCnt="3" custScaleX="127652" custScaleY="2168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3B7E09-9DD7-43E3-A970-7012268BED87}" type="pres">
      <dgm:prSet presAssocID="{9F2C4004-53C4-4C21-A2D1-5FC885F0E24A}" presName="rootConnector" presStyleLbl="node2" presStyleIdx="1" presStyleCnt="3"/>
      <dgm:spPr/>
      <dgm:t>
        <a:bodyPr/>
        <a:lstStyle/>
        <a:p>
          <a:endParaRPr lang="en-US"/>
        </a:p>
      </dgm:t>
    </dgm:pt>
    <dgm:pt modelId="{0CA30D93-AE5F-4920-865B-A20E79947076}" type="pres">
      <dgm:prSet presAssocID="{9F2C4004-53C4-4C21-A2D1-5FC885F0E24A}" presName="hierChild4" presStyleCnt="0"/>
      <dgm:spPr/>
    </dgm:pt>
    <dgm:pt modelId="{1E74C1D7-0D0D-4DF0-A411-BBBAB5547CD2}" type="pres">
      <dgm:prSet presAssocID="{9F2C4004-53C4-4C21-A2D1-5FC885F0E24A}" presName="hierChild5" presStyleCnt="0"/>
      <dgm:spPr/>
    </dgm:pt>
    <dgm:pt modelId="{C9162F07-9955-428D-BD6D-9C9B0AA91CF2}" type="pres">
      <dgm:prSet presAssocID="{5908F98F-D3D5-480E-A314-77E006D71C1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AE64AA5-67C3-4A42-AAB7-2BF4ED29949B}" type="pres">
      <dgm:prSet presAssocID="{F951E8BE-6393-4CD2-9A89-02551CD0AC9E}" presName="hierRoot2" presStyleCnt="0">
        <dgm:presLayoutVars>
          <dgm:hierBranch val="init"/>
        </dgm:presLayoutVars>
      </dgm:prSet>
      <dgm:spPr/>
    </dgm:pt>
    <dgm:pt modelId="{5C7880CE-C9E8-4DE6-A141-3FC97E0E4F77}" type="pres">
      <dgm:prSet presAssocID="{F951E8BE-6393-4CD2-9A89-02551CD0AC9E}" presName="rootComposite" presStyleCnt="0"/>
      <dgm:spPr/>
    </dgm:pt>
    <dgm:pt modelId="{ABF9A0D8-1D6E-4CD4-9A13-5498CB058D50}" type="pres">
      <dgm:prSet presAssocID="{F951E8BE-6393-4CD2-9A89-02551CD0AC9E}" presName="rootText" presStyleLbl="node2" presStyleIdx="2" presStyleCnt="3" custScaleX="123338" custScaleY="154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FB7C63-9EC5-4A05-A3E1-C52B4DC4BB61}" type="pres">
      <dgm:prSet presAssocID="{F951E8BE-6393-4CD2-9A89-02551CD0AC9E}" presName="rootConnector" presStyleLbl="node2" presStyleIdx="2" presStyleCnt="3"/>
      <dgm:spPr/>
      <dgm:t>
        <a:bodyPr/>
        <a:lstStyle/>
        <a:p>
          <a:endParaRPr lang="en-US"/>
        </a:p>
      </dgm:t>
    </dgm:pt>
    <dgm:pt modelId="{8212AFFD-554A-44F8-98B5-F83A0F75599A}" type="pres">
      <dgm:prSet presAssocID="{F951E8BE-6393-4CD2-9A89-02551CD0AC9E}" presName="hierChild4" presStyleCnt="0"/>
      <dgm:spPr/>
    </dgm:pt>
    <dgm:pt modelId="{E0FC7016-EBA9-4BE7-882F-A9FB662DB2DF}" type="pres">
      <dgm:prSet presAssocID="{F951E8BE-6393-4CD2-9A89-02551CD0AC9E}" presName="hierChild5" presStyleCnt="0"/>
      <dgm:spPr/>
    </dgm:pt>
    <dgm:pt modelId="{E7981B69-A889-4CEF-AFEA-DDD333FBD6AF}" type="pres">
      <dgm:prSet presAssocID="{49191034-A4E4-421E-812B-EB1D1ADA94B5}" presName="hierChild3" presStyleCnt="0"/>
      <dgm:spPr/>
    </dgm:pt>
  </dgm:ptLst>
  <dgm:cxnLst>
    <dgm:cxn modelId="{C92C2F2A-2B39-4AC0-BE68-47902A389688}" type="presOf" srcId="{9847EDA9-DACA-4B4E-BBDC-51A555F1CAAD}" destId="{91BFD6DC-1082-4BA5-9AA3-4BE4107BF750}" srcOrd="0" destOrd="0" presId="urn:microsoft.com/office/officeart/2005/8/layout/orgChart1"/>
    <dgm:cxn modelId="{1A147515-BDF5-4366-849C-F557C071582F}" type="presOf" srcId="{49191034-A4E4-421E-812B-EB1D1ADA94B5}" destId="{44B318D5-7B0D-4B42-8110-EDDC09997D0F}" srcOrd="1" destOrd="0" presId="urn:microsoft.com/office/officeart/2005/8/layout/orgChart1"/>
    <dgm:cxn modelId="{CC3D22AC-F26A-40A4-A542-97DB90FAEDF9}" srcId="{E0C350BF-AB5F-4375-8589-3B1C5343D837}" destId="{49191034-A4E4-421E-812B-EB1D1ADA94B5}" srcOrd="0" destOrd="0" parTransId="{C0E972F2-4BF4-44E0-A258-696C8DB2CE67}" sibTransId="{5F12C949-E07F-4C2D-82FC-4DB992CC79FE}"/>
    <dgm:cxn modelId="{141A55A7-14A3-4E1E-8703-15AF332FF56A}" type="presOf" srcId="{F951E8BE-6393-4CD2-9A89-02551CD0AC9E}" destId="{ABF9A0D8-1D6E-4CD4-9A13-5498CB058D50}" srcOrd="0" destOrd="0" presId="urn:microsoft.com/office/officeart/2005/8/layout/orgChart1"/>
    <dgm:cxn modelId="{585DD2EB-90C0-4DD3-A726-43EE7F893AF2}" type="presOf" srcId="{E0C350BF-AB5F-4375-8589-3B1C5343D837}" destId="{F9092362-94D5-41A9-B2E5-EBB396B6F7C0}" srcOrd="0" destOrd="0" presId="urn:microsoft.com/office/officeart/2005/8/layout/orgChart1"/>
    <dgm:cxn modelId="{70B27C12-CF8C-4B59-AEF6-DF6B3FE4A1B2}" srcId="{49191034-A4E4-421E-812B-EB1D1ADA94B5}" destId="{9F2C4004-53C4-4C21-A2D1-5FC885F0E24A}" srcOrd="1" destOrd="0" parTransId="{4C8ED7D5-9FB1-4E06-A431-378674AD6505}" sibTransId="{8308C95C-5CF8-4237-B55B-A996BDEFEE37}"/>
    <dgm:cxn modelId="{73D4C05E-BF88-4985-99E7-4F2D34726225}" type="presOf" srcId="{9847EDA9-DACA-4B4E-BBDC-51A555F1CAAD}" destId="{AD48ED9B-5966-4193-AF22-0B3AD23AD457}" srcOrd="1" destOrd="0" presId="urn:microsoft.com/office/officeart/2005/8/layout/orgChart1"/>
    <dgm:cxn modelId="{623F74FD-35A3-4E54-8B95-CCF580551DA0}" type="presOf" srcId="{F951E8BE-6393-4CD2-9A89-02551CD0AC9E}" destId="{17FB7C63-9EC5-4A05-A3E1-C52B4DC4BB61}" srcOrd="1" destOrd="0" presId="urn:microsoft.com/office/officeart/2005/8/layout/orgChart1"/>
    <dgm:cxn modelId="{4E40833B-6A28-4F86-940D-D474465B543D}" type="presOf" srcId="{9F2C4004-53C4-4C21-A2D1-5FC885F0E24A}" destId="{7E3B7E09-9DD7-43E3-A970-7012268BED87}" srcOrd="1" destOrd="0" presId="urn:microsoft.com/office/officeart/2005/8/layout/orgChart1"/>
    <dgm:cxn modelId="{5704F546-1D63-4E87-9312-CFB9BE7C11E2}" type="presOf" srcId="{9F2C4004-53C4-4C21-A2D1-5FC885F0E24A}" destId="{47047E5C-33BB-43E9-813C-B330D427F4B5}" srcOrd="0" destOrd="0" presId="urn:microsoft.com/office/officeart/2005/8/layout/orgChart1"/>
    <dgm:cxn modelId="{960B1BEC-2B3D-4DE7-A8CE-A115665AD7A1}" srcId="{49191034-A4E4-421E-812B-EB1D1ADA94B5}" destId="{9847EDA9-DACA-4B4E-BBDC-51A555F1CAAD}" srcOrd="0" destOrd="0" parTransId="{4F9A8ECF-C1D0-4AD9-842E-5CE78671D307}" sibTransId="{78114E65-8D94-45F9-9BB4-43E43E919578}"/>
    <dgm:cxn modelId="{6E938125-04E4-4101-ACCE-9B53701EBBC2}" type="presOf" srcId="{4F9A8ECF-C1D0-4AD9-842E-5CE78671D307}" destId="{FF8707C5-213B-4371-81C5-A5198AD8EF15}" srcOrd="0" destOrd="0" presId="urn:microsoft.com/office/officeart/2005/8/layout/orgChart1"/>
    <dgm:cxn modelId="{5A50E66E-9135-4A9C-A724-227FC16C88E5}" type="presOf" srcId="{5908F98F-D3D5-480E-A314-77E006D71C19}" destId="{C9162F07-9955-428D-BD6D-9C9B0AA91CF2}" srcOrd="0" destOrd="0" presId="urn:microsoft.com/office/officeart/2005/8/layout/orgChart1"/>
    <dgm:cxn modelId="{2F01CAD6-D4B7-469B-906C-DC72560A19EE}" type="presOf" srcId="{4C8ED7D5-9FB1-4E06-A431-378674AD6505}" destId="{7B4F1866-2150-4920-8F66-C959EFADA150}" srcOrd="0" destOrd="0" presId="urn:microsoft.com/office/officeart/2005/8/layout/orgChart1"/>
    <dgm:cxn modelId="{23A81903-8B4B-4567-B50B-7E384EF56571}" type="presOf" srcId="{49191034-A4E4-421E-812B-EB1D1ADA94B5}" destId="{E3488CEB-D544-4CCC-8520-D1662651A0D6}" srcOrd="0" destOrd="0" presId="urn:microsoft.com/office/officeart/2005/8/layout/orgChart1"/>
    <dgm:cxn modelId="{2D976031-2E24-4994-8829-CADA6CFAED02}" srcId="{49191034-A4E4-421E-812B-EB1D1ADA94B5}" destId="{F951E8BE-6393-4CD2-9A89-02551CD0AC9E}" srcOrd="2" destOrd="0" parTransId="{5908F98F-D3D5-480E-A314-77E006D71C19}" sibTransId="{9691D25F-126D-454E-A5E5-26F91292F425}"/>
    <dgm:cxn modelId="{891C377C-CF03-4926-A648-BA35F59113E5}" type="presParOf" srcId="{F9092362-94D5-41A9-B2E5-EBB396B6F7C0}" destId="{D683C72E-0511-476B-9D4D-AEBFD5691B8B}" srcOrd="0" destOrd="0" presId="urn:microsoft.com/office/officeart/2005/8/layout/orgChart1"/>
    <dgm:cxn modelId="{91CFE670-68BB-4A4A-8484-3E04E1C53D35}" type="presParOf" srcId="{D683C72E-0511-476B-9D4D-AEBFD5691B8B}" destId="{18F85648-F7F0-4754-A922-4949630411FE}" srcOrd="0" destOrd="0" presId="urn:microsoft.com/office/officeart/2005/8/layout/orgChart1"/>
    <dgm:cxn modelId="{324DFDF1-E9DE-4BD4-8EBD-14E351A3A33A}" type="presParOf" srcId="{18F85648-F7F0-4754-A922-4949630411FE}" destId="{E3488CEB-D544-4CCC-8520-D1662651A0D6}" srcOrd="0" destOrd="0" presId="urn:microsoft.com/office/officeart/2005/8/layout/orgChart1"/>
    <dgm:cxn modelId="{4B4BB467-7332-4ABA-A9C8-E07ADF8DCBBD}" type="presParOf" srcId="{18F85648-F7F0-4754-A922-4949630411FE}" destId="{44B318D5-7B0D-4B42-8110-EDDC09997D0F}" srcOrd="1" destOrd="0" presId="urn:microsoft.com/office/officeart/2005/8/layout/orgChart1"/>
    <dgm:cxn modelId="{99F7A080-70B5-4F5D-931B-2D2314A407EE}" type="presParOf" srcId="{D683C72E-0511-476B-9D4D-AEBFD5691B8B}" destId="{CE12C7ED-7551-469F-8F93-E6D869668C79}" srcOrd="1" destOrd="0" presId="urn:microsoft.com/office/officeart/2005/8/layout/orgChart1"/>
    <dgm:cxn modelId="{69D4FBA8-528D-4AF3-9551-DE819AB9BF29}" type="presParOf" srcId="{CE12C7ED-7551-469F-8F93-E6D869668C79}" destId="{FF8707C5-213B-4371-81C5-A5198AD8EF15}" srcOrd="0" destOrd="0" presId="urn:microsoft.com/office/officeart/2005/8/layout/orgChart1"/>
    <dgm:cxn modelId="{4446F0E2-305A-44B0-B834-09D2BF63DCDD}" type="presParOf" srcId="{CE12C7ED-7551-469F-8F93-E6D869668C79}" destId="{C7843DEF-6B66-43AB-9129-64883E3E0331}" srcOrd="1" destOrd="0" presId="urn:microsoft.com/office/officeart/2005/8/layout/orgChart1"/>
    <dgm:cxn modelId="{D4A96A90-DF05-4BD7-BC19-75979F0D8BB9}" type="presParOf" srcId="{C7843DEF-6B66-43AB-9129-64883E3E0331}" destId="{BD4FB72E-0E6C-4AA9-A30B-E7069B1ED052}" srcOrd="0" destOrd="0" presId="urn:microsoft.com/office/officeart/2005/8/layout/orgChart1"/>
    <dgm:cxn modelId="{36990927-DE78-433E-9534-6C78349B46FB}" type="presParOf" srcId="{BD4FB72E-0E6C-4AA9-A30B-E7069B1ED052}" destId="{91BFD6DC-1082-4BA5-9AA3-4BE4107BF750}" srcOrd="0" destOrd="0" presId="urn:microsoft.com/office/officeart/2005/8/layout/orgChart1"/>
    <dgm:cxn modelId="{C16E3847-D9AE-4235-B0CB-55962B948459}" type="presParOf" srcId="{BD4FB72E-0E6C-4AA9-A30B-E7069B1ED052}" destId="{AD48ED9B-5966-4193-AF22-0B3AD23AD457}" srcOrd="1" destOrd="0" presId="urn:microsoft.com/office/officeart/2005/8/layout/orgChart1"/>
    <dgm:cxn modelId="{D3850B6F-3741-4AE0-8B57-84B601F12487}" type="presParOf" srcId="{C7843DEF-6B66-43AB-9129-64883E3E0331}" destId="{D47A330C-A778-447B-B5D0-340F9F1C8DAC}" srcOrd="1" destOrd="0" presId="urn:microsoft.com/office/officeart/2005/8/layout/orgChart1"/>
    <dgm:cxn modelId="{5BEC5D54-B80F-4D4C-9CE2-5C589CA81B9D}" type="presParOf" srcId="{C7843DEF-6B66-43AB-9129-64883E3E0331}" destId="{F2459FE4-C2CC-41A3-BC15-39CFB78CEE63}" srcOrd="2" destOrd="0" presId="urn:microsoft.com/office/officeart/2005/8/layout/orgChart1"/>
    <dgm:cxn modelId="{E096BE18-4772-404E-B0A6-2F6441D0F81E}" type="presParOf" srcId="{CE12C7ED-7551-469F-8F93-E6D869668C79}" destId="{7B4F1866-2150-4920-8F66-C959EFADA150}" srcOrd="2" destOrd="0" presId="urn:microsoft.com/office/officeart/2005/8/layout/orgChart1"/>
    <dgm:cxn modelId="{F5CA0CF1-62A1-4A07-A64E-DD85DF9DC706}" type="presParOf" srcId="{CE12C7ED-7551-469F-8F93-E6D869668C79}" destId="{F7167D91-3204-4D71-B036-FB432466067D}" srcOrd="3" destOrd="0" presId="urn:microsoft.com/office/officeart/2005/8/layout/orgChart1"/>
    <dgm:cxn modelId="{AB6EDC8B-F7AB-41DC-8E80-E92AD5BF587F}" type="presParOf" srcId="{F7167D91-3204-4D71-B036-FB432466067D}" destId="{EEB821A8-5102-4E0A-915D-0E33F1001713}" srcOrd="0" destOrd="0" presId="urn:microsoft.com/office/officeart/2005/8/layout/orgChart1"/>
    <dgm:cxn modelId="{13943F40-8BEC-48F6-BED9-BFD7F737F6E6}" type="presParOf" srcId="{EEB821A8-5102-4E0A-915D-0E33F1001713}" destId="{47047E5C-33BB-43E9-813C-B330D427F4B5}" srcOrd="0" destOrd="0" presId="urn:microsoft.com/office/officeart/2005/8/layout/orgChart1"/>
    <dgm:cxn modelId="{37D0BEE3-657D-4B6E-80CB-FB79EA8ACF45}" type="presParOf" srcId="{EEB821A8-5102-4E0A-915D-0E33F1001713}" destId="{7E3B7E09-9DD7-43E3-A970-7012268BED87}" srcOrd="1" destOrd="0" presId="urn:microsoft.com/office/officeart/2005/8/layout/orgChart1"/>
    <dgm:cxn modelId="{182A2A59-F72F-4572-99F0-F9EF3DADE2A1}" type="presParOf" srcId="{F7167D91-3204-4D71-B036-FB432466067D}" destId="{0CA30D93-AE5F-4920-865B-A20E79947076}" srcOrd="1" destOrd="0" presId="urn:microsoft.com/office/officeart/2005/8/layout/orgChart1"/>
    <dgm:cxn modelId="{21D2B43B-D90D-4F49-9D2C-4A5574420A33}" type="presParOf" srcId="{F7167D91-3204-4D71-B036-FB432466067D}" destId="{1E74C1D7-0D0D-4DF0-A411-BBBAB5547CD2}" srcOrd="2" destOrd="0" presId="urn:microsoft.com/office/officeart/2005/8/layout/orgChart1"/>
    <dgm:cxn modelId="{87A6A5A2-4DC1-4F87-89BA-6E900679FD07}" type="presParOf" srcId="{CE12C7ED-7551-469F-8F93-E6D869668C79}" destId="{C9162F07-9955-428D-BD6D-9C9B0AA91CF2}" srcOrd="4" destOrd="0" presId="urn:microsoft.com/office/officeart/2005/8/layout/orgChart1"/>
    <dgm:cxn modelId="{9CC55C65-7838-44A9-AD25-347A06AC9490}" type="presParOf" srcId="{CE12C7ED-7551-469F-8F93-E6D869668C79}" destId="{2AE64AA5-67C3-4A42-AAB7-2BF4ED29949B}" srcOrd="5" destOrd="0" presId="urn:microsoft.com/office/officeart/2005/8/layout/orgChart1"/>
    <dgm:cxn modelId="{A3C622C6-FAFF-45C0-8314-A154DFF90B66}" type="presParOf" srcId="{2AE64AA5-67C3-4A42-AAB7-2BF4ED29949B}" destId="{5C7880CE-C9E8-4DE6-A141-3FC97E0E4F77}" srcOrd="0" destOrd="0" presId="urn:microsoft.com/office/officeart/2005/8/layout/orgChart1"/>
    <dgm:cxn modelId="{6BF8D9D7-44A7-483C-8CAA-4F12D613BEF1}" type="presParOf" srcId="{5C7880CE-C9E8-4DE6-A141-3FC97E0E4F77}" destId="{ABF9A0D8-1D6E-4CD4-9A13-5498CB058D50}" srcOrd="0" destOrd="0" presId="urn:microsoft.com/office/officeart/2005/8/layout/orgChart1"/>
    <dgm:cxn modelId="{2F4E9987-D1F4-47D3-AF0F-80FEDC335346}" type="presParOf" srcId="{5C7880CE-C9E8-4DE6-A141-3FC97E0E4F77}" destId="{17FB7C63-9EC5-4A05-A3E1-C52B4DC4BB61}" srcOrd="1" destOrd="0" presId="urn:microsoft.com/office/officeart/2005/8/layout/orgChart1"/>
    <dgm:cxn modelId="{35685805-A5DC-42DE-A9F6-EBB7CFEBD2D2}" type="presParOf" srcId="{2AE64AA5-67C3-4A42-AAB7-2BF4ED29949B}" destId="{8212AFFD-554A-44F8-98B5-F83A0F75599A}" srcOrd="1" destOrd="0" presId="urn:microsoft.com/office/officeart/2005/8/layout/orgChart1"/>
    <dgm:cxn modelId="{4B4058D2-A54A-4026-92AC-30F3715D4C8E}" type="presParOf" srcId="{2AE64AA5-67C3-4A42-AAB7-2BF4ED29949B}" destId="{E0FC7016-EBA9-4BE7-882F-A9FB662DB2DF}" srcOrd="2" destOrd="0" presId="urn:microsoft.com/office/officeart/2005/8/layout/orgChart1"/>
    <dgm:cxn modelId="{1E827FAE-956E-4A13-8235-1303C9DBFFE9}" type="presParOf" srcId="{D683C72E-0511-476B-9D4D-AEBFD5691B8B}" destId="{E7981B69-A889-4CEF-AFEA-DDD333FBD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62F07-9955-428D-BD6D-9C9B0AA91CF2}">
      <dsp:nvSpPr>
        <dsp:cNvPr id="0" name=""/>
        <dsp:cNvSpPr/>
      </dsp:nvSpPr>
      <dsp:spPr>
        <a:xfrm>
          <a:off x="2750671" y="1703339"/>
          <a:ext cx="1860731" cy="81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592"/>
              </a:lnTo>
              <a:lnTo>
                <a:pt x="1860731" y="673592"/>
              </a:lnTo>
              <a:lnTo>
                <a:pt x="1860731" y="81018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F1866-2150-4920-8F66-C959EFADA150}">
      <dsp:nvSpPr>
        <dsp:cNvPr id="0" name=""/>
        <dsp:cNvSpPr/>
      </dsp:nvSpPr>
      <dsp:spPr>
        <a:xfrm>
          <a:off x="2659914" y="1703339"/>
          <a:ext cx="91440" cy="810187"/>
        </a:xfrm>
        <a:custGeom>
          <a:avLst/>
          <a:gdLst/>
          <a:ahLst/>
          <a:cxnLst/>
          <a:rect l="0" t="0" r="0" b="0"/>
          <a:pathLst>
            <a:path>
              <a:moveTo>
                <a:pt x="90757" y="0"/>
              </a:moveTo>
              <a:lnTo>
                <a:pt x="90757" y="673592"/>
              </a:lnTo>
              <a:lnTo>
                <a:pt x="45720" y="673592"/>
              </a:lnTo>
              <a:lnTo>
                <a:pt x="45720" y="81018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707C5-213B-4371-81C5-A5198AD8EF15}">
      <dsp:nvSpPr>
        <dsp:cNvPr id="0" name=""/>
        <dsp:cNvSpPr/>
      </dsp:nvSpPr>
      <dsp:spPr>
        <a:xfrm>
          <a:off x="802505" y="1703339"/>
          <a:ext cx="1948166" cy="810187"/>
        </a:xfrm>
        <a:custGeom>
          <a:avLst/>
          <a:gdLst/>
          <a:ahLst/>
          <a:cxnLst/>
          <a:rect l="0" t="0" r="0" b="0"/>
          <a:pathLst>
            <a:path>
              <a:moveTo>
                <a:pt x="1948166" y="0"/>
              </a:moveTo>
              <a:lnTo>
                <a:pt x="1948166" y="673592"/>
              </a:lnTo>
              <a:lnTo>
                <a:pt x="0" y="673592"/>
              </a:lnTo>
              <a:lnTo>
                <a:pt x="0" y="81018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88CEB-D544-4CCC-8520-D1662651A0D6}">
      <dsp:nvSpPr>
        <dsp:cNvPr id="0" name=""/>
        <dsp:cNvSpPr/>
      </dsp:nvSpPr>
      <dsp:spPr>
        <a:xfrm>
          <a:off x="1514162" y="238761"/>
          <a:ext cx="2473018" cy="1464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General </a:t>
          </a:r>
          <a:r>
            <a:rPr lang="nb-NO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objective</a:t>
          </a:r>
          <a:r>
            <a:rPr lang="nb-NO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nb-NO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wastewater </a:t>
          </a:r>
          <a:r>
            <a:rPr lang="nb-NO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treatment</a:t>
          </a:r>
          <a:r>
            <a:rPr lang="nb-NO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4162" y="238761"/>
        <a:ext cx="2473018" cy="1464578"/>
      </dsp:txXfrm>
    </dsp:sp>
    <dsp:sp modelId="{91BFD6DC-1082-4BA5-9AA3-4BE4107BF750}">
      <dsp:nvSpPr>
        <dsp:cNvPr id="0" name=""/>
        <dsp:cNvSpPr/>
      </dsp:nvSpPr>
      <dsp:spPr>
        <a:xfrm>
          <a:off x="2887" y="2513527"/>
          <a:ext cx="1599235" cy="1032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Protecting</a:t>
          </a:r>
          <a:r>
            <a:rPr lang="nb-NO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</a:t>
          </a:r>
          <a:r>
            <a:rPr lang="nb-NO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health</a:t>
          </a:r>
          <a:r>
            <a:rPr lang="nb-NO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environment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7" y="2513527"/>
        <a:ext cx="1599235" cy="1032012"/>
      </dsp:txXfrm>
    </dsp:sp>
    <dsp:sp modelId="{47047E5C-33BB-43E9-813C-B330D427F4B5}">
      <dsp:nvSpPr>
        <dsp:cNvPr id="0" name=""/>
        <dsp:cNvSpPr/>
      </dsp:nvSpPr>
      <dsp:spPr>
        <a:xfrm>
          <a:off x="1875314" y="2513527"/>
          <a:ext cx="1660638" cy="1410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Protecting</a:t>
          </a:r>
          <a:r>
            <a:rPr lang="nb-NO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surface</a:t>
          </a:r>
          <a:r>
            <a:rPr lang="nb-NO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groundwater</a:t>
          </a:r>
          <a:r>
            <a:rPr lang="nb-NO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resources</a:t>
          </a:r>
          <a:r>
            <a:rPr lang="nb-NO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from </a:t>
          </a: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pollution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314" y="2513527"/>
        <a:ext cx="1660638" cy="1410772"/>
      </dsp:txXfrm>
    </dsp:sp>
    <dsp:sp modelId="{ABF9A0D8-1D6E-4CD4-9A13-5498CB058D50}">
      <dsp:nvSpPr>
        <dsp:cNvPr id="0" name=""/>
        <dsp:cNvSpPr/>
      </dsp:nvSpPr>
      <dsp:spPr>
        <a:xfrm>
          <a:off x="3809144" y="2513527"/>
          <a:ext cx="1604517" cy="10036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Improvement</a:t>
          </a:r>
          <a:r>
            <a:rPr lang="nb-NO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nb-NO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aestheic</a:t>
          </a:r>
          <a:r>
            <a:rPr lang="nb-NO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nb-NO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</a:t>
          </a:r>
          <a:r>
            <a:rPr lang="nb-NO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nb-NO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b-NO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environment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9144" y="2513527"/>
        <a:ext cx="1604517" cy="1003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FC719-70B6-4B20-8B95-9D750521EEE8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40E8-7F71-4751-9C62-B21E1B2F5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7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07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4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DC31F-B454-483F-83F3-317CE69395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3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5D3021-4EDE-4E10-87BF-638DEC124CD6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17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methanol plant input is explained in the notes for the next slide</a:t>
            </a:r>
          </a:p>
          <a:p>
            <a:endParaRPr lang="en-US" dirty="0" smtClean="0"/>
          </a:p>
          <a:p>
            <a:r>
              <a:rPr lang="en-US" dirty="0" smtClean="0"/>
              <a:t>The distribution and SD columns are used for uncertainty analyses to show the errors associated with each LCI. Our version cannot do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DC31F-B454-483F-83F3-317CE69395D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46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05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9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Wastewater is a </a:t>
            </a:r>
            <a:r>
              <a:rPr lang="nb-NO" dirty="0" err="1" smtClean="0"/>
              <a:t>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8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6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8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C27C5-F80F-41AC-B09C-CE2F20C5E5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3E6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4" y="5661025"/>
            <a:ext cx="1358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05175"/>
            <a:ext cx="8534400" cy="533400"/>
          </a:xfrm>
        </p:spPr>
        <p:txBody>
          <a:bodyPr/>
          <a:lstStyle>
            <a:lvl1pPr marL="0" indent="0" algn="ctr">
              <a:buFont typeface="Webdings" pitchFamily="-11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nb-NO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1371601"/>
            <a:ext cx="80264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smtClean="0"/>
              <a:t>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15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8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9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6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E6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4" y="5661025"/>
            <a:ext cx="1358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05175"/>
            <a:ext cx="8534400" cy="533400"/>
          </a:xfrm>
        </p:spPr>
        <p:txBody>
          <a:bodyPr/>
          <a:lstStyle>
            <a:lvl1pPr marL="0" indent="0" algn="ctr">
              <a:buFont typeface="Webdings" pitchFamily="-11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subtitle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nb-NO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1371601"/>
            <a:ext cx="80264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smtClean="0"/>
              <a:t>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782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 rot="5400000">
            <a:off x="-1706033" y="2446338"/>
            <a:ext cx="5041900" cy="381000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Faculty of Environmental Sciences and Natural Resources Management</a:t>
            </a:r>
          </a:p>
        </p:txBody>
      </p:sp>
    </p:spTree>
    <p:extLst>
      <p:ext uri="{BB962C8B-B14F-4D97-AF65-F5344CB8AC3E}">
        <p14:creationId xmlns:p14="http://schemas.microsoft.com/office/powerpoint/2010/main" val="411512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 rot="5400000">
            <a:off x="-1740958" y="2481263"/>
            <a:ext cx="5111750" cy="381000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Faculty of Environmental Sciences and Natural Resources Management</a:t>
            </a:r>
          </a:p>
        </p:txBody>
      </p:sp>
    </p:spTree>
    <p:extLst>
      <p:ext uri="{BB962C8B-B14F-4D97-AF65-F5344CB8AC3E}">
        <p14:creationId xmlns:p14="http://schemas.microsoft.com/office/powerpoint/2010/main" val="7939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 rot="5400000">
            <a:off x="-1706033" y="2446338"/>
            <a:ext cx="5041900" cy="381000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Faculty of Environmental Sciences and Natural Resources Management</a:t>
            </a:r>
          </a:p>
        </p:txBody>
      </p:sp>
    </p:spTree>
    <p:extLst>
      <p:ext uri="{BB962C8B-B14F-4D97-AF65-F5344CB8AC3E}">
        <p14:creationId xmlns:p14="http://schemas.microsoft.com/office/powerpoint/2010/main" val="275294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190501"/>
            <a:ext cx="9474200" cy="942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27767" y="1316038"/>
            <a:ext cx="4624917" cy="48006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5885" y="1316038"/>
            <a:ext cx="4624916" cy="48006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 rot="5400000">
            <a:off x="-1654517" y="2446338"/>
            <a:ext cx="5041900" cy="381000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Faculty of Environmental Sciences and Natural Resources Management</a:t>
            </a:r>
          </a:p>
        </p:txBody>
      </p:sp>
    </p:spTree>
    <p:extLst>
      <p:ext uri="{BB962C8B-B14F-4D97-AF65-F5344CB8AC3E}">
        <p14:creationId xmlns:p14="http://schemas.microsoft.com/office/powerpoint/2010/main" val="397433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7767" y="1316038"/>
            <a:ext cx="462491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5885" y="1316038"/>
            <a:ext cx="4624916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 rot="5400000">
            <a:off x="-1564365" y="2433482"/>
            <a:ext cx="5041900" cy="381000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Faculty of Environmental Sciences and Natural Resources Management</a:t>
            </a:r>
          </a:p>
        </p:txBody>
      </p:sp>
    </p:spTree>
    <p:extLst>
      <p:ext uri="{BB962C8B-B14F-4D97-AF65-F5344CB8AC3E}">
        <p14:creationId xmlns:p14="http://schemas.microsoft.com/office/powerpoint/2010/main" val="347785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 rot="5400000">
            <a:off x="-1590123" y="2459217"/>
            <a:ext cx="5041900" cy="381000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Faculty of Environmental Sciences and Natural Resources Management</a:t>
            </a:r>
          </a:p>
        </p:txBody>
      </p:sp>
    </p:spTree>
    <p:extLst>
      <p:ext uri="{BB962C8B-B14F-4D97-AF65-F5344CB8AC3E}">
        <p14:creationId xmlns:p14="http://schemas.microsoft.com/office/powerpoint/2010/main" val="22527915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4763"/>
            <a:ext cx="1200151" cy="6858000"/>
          </a:xfrm>
          <a:prstGeom prst="rect">
            <a:avLst/>
          </a:prstGeom>
          <a:solidFill>
            <a:srgbClr val="3E6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27768" y="1316038"/>
            <a:ext cx="94530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5800" y="190501"/>
            <a:ext cx="9474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 rot="5400000">
            <a:off x="-1679574" y="1958716"/>
            <a:ext cx="3721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NORWEGIAN UNIVERSITY OF LIFE SCIENCES (NMBU)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384800" y="6527800"/>
            <a:ext cx="254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www.nmbu.no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5" y="6062663"/>
            <a:ext cx="92498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>
          <a:xfrm rot="5400000">
            <a:off x="-1831446" y="2476501"/>
            <a:ext cx="5102225" cy="381000"/>
          </a:xfrm>
          <a:prstGeom prst="rect">
            <a:avLst/>
          </a:prstGeom>
          <a:ln/>
        </p:spPr>
        <p:txBody>
          <a:bodyPr/>
          <a:lstStyle>
            <a:lvl1pPr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  <a:latin typeface="Arial" panose="020B0604020202020204" pitchFamily="34" charset="0"/>
              </a:rPr>
              <a:t>Faculty of Environmental Sciences and Natural Resources Management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Tahoma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Tahoma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Tahoma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Tahoma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Tahoma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Tahoma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Tahoma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E61B3"/>
          </a:solidFill>
          <a:latin typeface="Tahoma" pitchFamily="-112" charset="0"/>
          <a:ea typeface="Arial" pitchFamily="-112" charset="0"/>
          <a:cs typeface="Arial" pitchFamily="-112" charset="0"/>
        </a:defRPr>
      </a:lvl9pPr>
    </p:titleStyle>
    <p:bodyStyle>
      <a:lvl1pPr marL="287338" indent="-287338" algn="l" rtl="0" eaLnBrk="0" fontAlgn="base" hangingPunct="0">
        <a:lnSpc>
          <a:spcPct val="105000"/>
        </a:lnSpc>
        <a:spcBef>
          <a:spcPct val="20000"/>
        </a:spcBef>
        <a:spcAft>
          <a:spcPct val="20000"/>
        </a:spcAft>
        <a:buClr>
          <a:srgbClr val="3E61B3"/>
        </a:buClr>
        <a:buSzPct val="90000"/>
        <a:buFont typeface="Webdings" panose="05030102010509060703" pitchFamily="18" charset="2"/>
        <a:buChar char="="/>
        <a:defRPr sz="2400">
          <a:solidFill>
            <a:srgbClr val="404040"/>
          </a:solidFill>
          <a:latin typeface="+mn-lt"/>
          <a:ea typeface="+mn-ea"/>
          <a:cs typeface="+mn-cs"/>
        </a:defRPr>
      </a:lvl1pPr>
      <a:lvl2pPr marL="592138" indent="-254000" algn="l" rtl="0" eaLnBrk="0" fontAlgn="base" hangingPunct="0">
        <a:lnSpc>
          <a:spcPct val="105000"/>
        </a:lnSpc>
        <a:spcBef>
          <a:spcPct val="20000"/>
        </a:spcBef>
        <a:spcAft>
          <a:spcPct val="20000"/>
        </a:spcAft>
        <a:buChar char="–"/>
        <a:defRPr sz="2000">
          <a:solidFill>
            <a:srgbClr val="404040"/>
          </a:solidFill>
          <a:latin typeface="+mn-lt"/>
          <a:ea typeface="+mn-ea"/>
          <a:cs typeface="+mn-cs"/>
        </a:defRPr>
      </a:lvl2pPr>
      <a:lvl3pPr marL="1011238" indent="-228600" algn="l" rtl="0" eaLnBrk="0" fontAlgn="base" hangingPunct="0">
        <a:lnSpc>
          <a:spcPct val="105000"/>
        </a:lnSpc>
        <a:spcBef>
          <a:spcPct val="20000"/>
        </a:spcBef>
        <a:spcAft>
          <a:spcPct val="20000"/>
        </a:spcAft>
        <a:buChar char="•"/>
        <a:defRPr sz="2400">
          <a:solidFill>
            <a:srgbClr val="404040"/>
          </a:solidFill>
          <a:latin typeface="+mn-lt"/>
          <a:ea typeface="+mn-ea"/>
          <a:cs typeface="+mn-cs"/>
        </a:defRPr>
      </a:lvl3pPr>
      <a:lvl4pPr marL="1430338" indent="-228600" algn="l" rtl="0" eaLnBrk="0" fontAlgn="base" hangingPunct="0">
        <a:lnSpc>
          <a:spcPct val="105000"/>
        </a:lnSpc>
        <a:spcBef>
          <a:spcPct val="20000"/>
        </a:spcBef>
        <a:spcAft>
          <a:spcPct val="20000"/>
        </a:spcAft>
        <a:buChar char="–"/>
        <a:defRPr sz="1600">
          <a:solidFill>
            <a:srgbClr val="404040"/>
          </a:solidFill>
          <a:latin typeface="+mn-lt"/>
          <a:ea typeface="+mn-ea"/>
          <a:cs typeface="+mn-cs"/>
        </a:defRPr>
      </a:lvl4pPr>
      <a:lvl5pPr marL="1849438" indent="-228600" algn="l" rtl="0" eaLnBrk="0" fontAlgn="base" hangingPunct="0">
        <a:lnSpc>
          <a:spcPct val="105000"/>
        </a:lnSpc>
        <a:spcBef>
          <a:spcPct val="20000"/>
        </a:spcBef>
        <a:spcAft>
          <a:spcPct val="20000"/>
        </a:spcAft>
        <a:buChar char="»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306638" indent="-228600" algn="l" rtl="0" fontAlgn="base">
        <a:lnSpc>
          <a:spcPct val="105000"/>
        </a:lnSpc>
        <a:spcBef>
          <a:spcPct val="20000"/>
        </a:spcBef>
        <a:spcAft>
          <a:spcPct val="20000"/>
        </a:spcAft>
        <a:buChar char="»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763838" indent="-228600" algn="l" rtl="0" fontAlgn="base">
        <a:lnSpc>
          <a:spcPct val="105000"/>
        </a:lnSpc>
        <a:spcBef>
          <a:spcPct val="20000"/>
        </a:spcBef>
        <a:spcAft>
          <a:spcPct val="20000"/>
        </a:spcAft>
        <a:buChar char="»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221038" indent="-228600" algn="l" rtl="0" fontAlgn="base">
        <a:lnSpc>
          <a:spcPct val="105000"/>
        </a:lnSpc>
        <a:spcBef>
          <a:spcPct val="20000"/>
        </a:spcBef>
        <a:spcAft>
          <a:spcPct val="20000"/>
        </a:spcAft>
        <a:buChar char="»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678238" indent="-228600" algn="l" rtl="0" fontAlgn="base">
        <a:lnSpc>
          <a:spcPct val="105000"/>
        </a:lnSpc>
        <a:spcBef>
          <a:spcPct val="20000"/>
        </a:spcBef>
        <a:spcAft>
          <a:spcPct val="20000"/>
        </a:spcAft>
        <a:buChar char="»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B4815-5198-4267-AF1F-851C9BB03FAE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CC7D-2A0C-4899-B6EA-2910E66B3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800" y="597878"/>
            <a:ext cx="8026400" cy="1876425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Tools for Environmental Impact Assessment of Wastewater Treatment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138" y="3270738"/>
            <a:ext cx="8764954" cy="1230924"/>
          </a:xfrm>
        </p:spPr>
        <p:txBody>
          <a:bodyPr>
            <a:normAutofit lnSpcReduction="10000"/>
          </a:bodyPr>
          <a:lstStyle/>
          <a:p>
            <a:r>
              <a:rPr lang="nb-NO" sz="2800" dirty="0" smtClean="0">
                <a:solidFill>
                  <a:schemeClr val="accent1"/>
                </a:solidFill>
              </a:rPr>
              <a:t>Manoj K. Pandey</a:t>
            </a:r>
          </a:p>
          <a:p>
            <a:r>
              <a:rPr lang="nb-NO" sz="2800" dirty="0" smtClean="0">
                <a:solidFill>
                  <a:schemeClr val="accent1"/>
                </a:solidFill>
              </a:rPr>
              <a:t>NMBU</a:t>
            </a:r>
          </a:p>
          <a:p>
            <a:endParaRPr lang="nb-NO" sz="2800" dirty="0" smtClean="0">
              <a:solidFill>
                <a:schemeClr val="accent1"/>
              </a:solidFill>
            </a:endParaRPr>
          </a:p>
          <a:p>
            <a:endParaRPr lang="nb-NO" sz="2800" dirty="0" smtClean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52574" y="1238250"/>
            <a:ext cx="15716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nb-NO" dirty="0" smtClean="0">
                <a:solidFill>
                  <a:schemeClr val="tx1"/>
                </a:solidFill>
              </a:rPr>
              <a:t>Goal and </a:t>
            </a:r>
            <a:r>
              <a:rPr lang="nb-NO" dirty="0" err="1" smtClean="0">
                <a:solidFill>
                  <a:schemeClr val="tx1"/>
                </a:solidFill>
              </a:rPr>
              <a:t>scope</a:t>
            </a:r>
            <a:r>
              <a:rPr lang="nb-NO" dirty="0" smtClean="0">
                <a:solidFill>
                  <a:schemeClr val="tx1"/>
                </a:solidFill>
              </a:rPr>
              <a:t> defination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2574" y="29718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Inventory </a:t>
            </a:r>
            <a:r>
              <a:rPr lang="nb-NO" dirty="0" err="1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2574" y="46101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Impact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3325" y="800100"/>
            <a:ext cx="1857375" cy="508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Interpretation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199" y="14382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24199" y="17716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099" y="3295650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86099" y="3629025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199" y="49434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24199" y="52768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24625" y="1828800"/>
            <a:ext cx="2539164" cy="1466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Objectives of study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 Functional unit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 System boundaries  </a:t>
            </a:r>
          </a:p>
          <a:p>
            <a:pPr>
              <a:lnSpc>
                <a:spcPct val="110000"/>
              </a:lnSpc>
              <a:buFontTx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4294967295"/>
          </p:nvPr>
        </p:nvSpPr>
        <p:spPr>
          <a:xfrm>
            <a:off x="1197000" y="5989585"/>
            <a:ext cx="11112232" cy="582784"/>
          </a:xfrm>
        </p:spPr>
        <p:txBody>
          <a:bodyPr/>
          <a:lstStyle/>
          <a:p>
            <a:pPr algn="l"/>
            <a:r>
              <a:rPr lang="nb-NO" dirty="0" err="1" smtClean="0">
                <a:solidFill>
                  <a:schemeClr val="tx1"/>
                </a:solidFill>
              </a:rPr>
              <a:t>Modified</a:t>
            </a:r>
            <a:r>
              <a:rPr lang="nb-NO" dirty="0" smtClean="0">
                <a:solidFill>
                  <a:schemeClr val="tx1"/>
                </a:solidFill>
              </a:rPr>
              <a:t> from: ISO 14040: </a:t>
            </a:r>
            <a:r>
              <a:rPr lang="nb-NO" dirty="0" err="1" smtClean="0">
                <a:solidFill>
                  <a:schemeClr val="tx1"/>
                </a:solidFill>
              </a:rPr>
              <a:t>Environmental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managment</a:t>
            </a:r>
            <a:r>
              <a:rPr lang="nb-NO" dirty="0" smtClean="0">
                <a:solidFill>
                  <a:schemeClr val="tx1"/>
                </a:solidFill>
              </a:rPr>
              <a:t> – </a:t>
            </a:r>
            <a:r>
              <a:rPr lang="nb-NO" dirty="0" err="1" smtClean="0">
                <a:solidFill>
                  <a:schemeClr val="tx1"/>
                </a:solidFill>
              </a:rPr>
              <a:t>life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cycle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 err="1" smtClean="0">
                <a:solidFill>
                  <a:schemeClr val="tx1"/>
                </a:solidFill>
              </a:rPr>
              <a:t>principles</a:t>
            </a:r>
            <a:r>
              <a:rPr lang="nb-NO" dirty="0" smtClean="0">
                <a:solidFill>
                  <a:schemeClr val="tx1"/>
                </a:solidFill>
              </a:rPr>
              <a:t> and </a:t>
            </a:r>
            <a:r>
              <a:rPr lang="nb-NO" dirty="0" err="1" smtClean="0">
                <a:solidFill>
                  <a:schemeClr val="tx1"/>
                </a:solidFill>
              </a:rPr>
              <a:t>framework</a:t>
            </a:r>
            <a:r>
              <a:rPr lang="nb-NO" dirty="0" smtClean="0">
                <a:solidFill>
                  <a:schemeClr val="tx1"/>
                </a:solidFill>
              </a:rPr>
              <a:t>. </a:t>
            </a:r>
            <a:r>
              <a:rPr lang="nb-NO" dirty="0" err="1" smtClean="0">
                <a:solidFill>
                  <a:schemeClr val="tx1"/>
                </a:solidFill>
              </a:rPr>
              <a:t>Geneva</a:t>
            </a:r>
            <a:r>
              <a:rPr lang="nb-NO" dirty="0" smtClean="0">
                <a:solidFill>
                  <a:schemeClr val="tx1"/>
                </a:solidFill>
              </a:rPr>
              <a:t>: International Standard Organizations, 1997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04800" y="6353175"/>
            <a:ext cx="1169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93369" y="690694"/>
            <a:ext cx="2630906" cy="1919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30991" y="1438275"/>
            <a:ext cx="2993634" cy="9788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0325" y="133350"/>
            <a:ext cx="5305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E61B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nb-NO" dirty="0"/>
              <a:t>LCA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52574" y="1238250"/>
            <a:ext cx="15716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nb-NO" dirty="0" smtClean="0">
                <a:solidFill>
                  <a:schemeClr val="tx1"/>
                </a:solidFill>
              </a:rPr>
              <a:t>Goal and </a:t>
            </a:r>
            <a:r>
              <a:rPr lang="nb-NO" dirty="0" err="1" smtClean="0">
                <a:solidFill>
                  <a:schemeClr val="tx1"/>
                </a:solidFill>
              </a:rPr>
              <a:t>scope</a:t>
            </a:r>
            <a:r>
              <a:rPr lang="nb-NO" dirty="0" smtClean="0">
                <a:solidFill>
                  <a:schemeClr val="tx1"/>
                </a:solidFill>
              </a:rPr>
              <a:t> defination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2574" y="29718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Inventory </a:t>
            </a:r>
            <a:r>
              <a:rPr lang="nb-NO" dirty="0" err="1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2574" y="46101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Impact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3325" y="800100"/>
            <a:ext cx="1857375" cy="508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Interpretation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199" y="14382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24199" y="17716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099" y="3295650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86099" y="3629025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199" y="49434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24199" y="52768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24625" y="1828800"/>
            <a:ext cx="3962400" cy="302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Data for 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material and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energy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consumption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during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construction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operation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WWTP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nb-NO" dirty="0" smtClean="0">
                <a:solidFill>
                  <a:schemeClr val="tx1"/>
                </a:solidFill>
                <a:latin typeface="+mj-lt"/>
              </a:rPr>
              <a:t>Data for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environmental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emission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during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construction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operation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nb-NO" i="1" dirty="0" err="1" smtClean="0">
                <a:solidFill>
                  <a:schemeClr val="tx1"/>
                </a:solidFill>
                <a:latin typeface="+mj-lt"/>
              </a:rPr>
              <a:t>demolition</a:t>
            </a:r>
            <a:r>
              <a:rPr lang="nb-NO" i="1" dirty="0" smtClean="0">
                <a:solidFill>
                  <a:schemeClr val="tx1"/>
                </a:solidFill>
                <a:latin typeface="+mj-lt"/>
              </a:rPr>
              <a:t> ????</a:t>
            </a:r>
            <a:endParaRPr lang="nb-NO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4294967295"/>
          </p:nvPr>
        </p:nvSpPr>
        <p:spPr>
          <a:xfrm>
            <a:off x="1255396" y="6059536"/>
            <a:ext cx="10746104" cy="519481"/>
          </a:xfrm>
        </p:spPr>
        <p:txBody>
          <a:bodyPr/>
          <a:lstStyle/>
          <a:p>
            <a:pPr algn="l"/>
            <a:r>
              <a:rPr lang="nb-NO" dirty="0" err="1" smtClean="0">
                <a:solidFill>
                  <a:schemeClr val="tx1"/>
                </a:solidFill>
              </a:rPr>
              <a:t>Modified</a:t>
            </a:r>
            <a:r>
              <a:rPr lang="nb-NO" dirty="0" smtClean="0">
                <a:solidFill>
                  <a:schemeClr val="tx1"/>
                </a:solidFill>
              </a:rPr>
              <a:t> from: ISO 14040: </a:t>
            </a:r>
            <a:r>
              <a:rPr lang="nb-NO" dirty="0" err="1" smtClean="0">
                <a:solidFill>
                  <a:schemeClr val="tx1"/>
                </a:solidFill>
              </a:rPr>
              <a:t>Environmental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managment</a:t>
            </a:r>
            <a:r>
              <a:rPr lang="nb-NO" dirty="0" smtClean="0">
                <a:solidFill>
                  <a:schemeClr val="tx1"/>
                </a:solidFill>
              </a:rPr>
              <a:t> – </a:t>
            </a:r>
            <a:r>
              <a:rPr lang="nb-NO" dirty="0" err="1" smtClean="0">
                <a:solidFill>
                  <a:schemeClr val="tx1"/>
                </a:solidFill>
              </a:rPr>
              <a:t>life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cycle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 err="1" smtClean="0">
                <a:solidFill>
                  <a:schemeClr val="tx1"/>
                </a:solidFill>
              </a:rPr>
              <a:t>principles</a:t>
            </a:r>
            <a:r>
              <a:rPr lang="nb-NO" dirty="0" smtClean="0">
                <a:solidFill>
                  <a:schemeClr val="tx1"/>
                </a:solidFill>
              </a:rPr>
              <a:t> and </a:t>
            </a:r>
            <a:r>
              <a:rPr lang="nb-NO" dirty="0" err="1" smtClean="0">
                <a:solidFill>
                  <a:schemeClr val="tx1"/>
                </a:solidFill>
              </a:rPr>
              <a:t>framework</a:t>
            </a:r>
            <a:r>
              <a:rPr lang="nb-NO" dirty="0" smtClean="0">
                <a:solidFill>
                  <a:schemeClr val="tx1"/>
                </a:solidFill>
              </a:rPr>
              <a:t>. </a:t>
            </a:r>
            <a:r>
              <a:rPr lang="nb-NO" dirty="0" err="1" smtClean="0">
                <a:solidFill>
                  <a:schemeClr val="tx1"/>
                </a:solidFill>
              </a:rPr>
              <a:t>Geneva</a:t>
            </a:r>
            <a:r>
              <a:rPr lang="nb-NO" dirty="0" smtClean="0">
                <a:solidFill>
                  <a:schemeClr val="tx1"/>
                </a:solidFill>
              </a:rPr>
              <a:t>: International Standard Organizations, 1997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04800" y="6353175"/>
            <a:ext cx="1169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03884" y="2537195"/>
            <a:ext cx="2630906" cy="1919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95662" y="2291766"/>
            <a:ext cx="3128963" cy="68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00325" y="133350"/>
            <a:ext cx="5305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E61B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nb-NO" dirty="0"/>
              <a:t>LCA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52574" y="1238250"/>
            <a:ext cx="15716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nb-NO" dirty="0" smtClean="0">
                <a:solidFill>
                  <a:schemeClr val="tx1"/>
                </a:solidFill>
              </a:rPr>
              <a:t>Goal and </a:t>
            </a:r>
            <a:r>
              <a:rPr lang="nb-NO" dirty="0" err="1" smtClean="0">
                <a:solidFill>
                  <a:schemeClr val="tx1"/>
                </a:solidFill>
              </a:rPr>
              <a:t>scope</a:t>
            </a:r>
            <a:r>
              <a:rPr lang="nb-NO" dirty="0" smtClean="0">
                <a:solidFill>
                  <a:schemeClr val="tx1"/>
                </a:solidFill>
              </a:rPr>
              <a:t> defination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2574" y="29718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Inventory </a:t>
            </a:r>
            <a:r>
              <a:rPr lang="nb-NO" dirty="0" err="1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2574" y="46101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Impact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3325" y="800100"/>
            <a:ext cx="1857375" cy="508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Interpretation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199" y="14382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24199" y="17716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099" y="3295650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86099" y="3629025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199" y="49434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24199" y="52768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24625" y="1828800"/>
            <a:ext cx="3962400" cy="302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Impact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characterization</a:t>
            </a:r>
            <a:endParaRPr lang="nb-NO" altLang="en-US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nb-NO" dirty="0" err="1" smtClean="0">
                <a:solidFill>
                  <a:schemeClr val="tx1"/>
                </a:solidFill>
                <a:latin typeface="+mj-lt"/>
              </a:rPr>
              <a:t>Impact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normalization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weighing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optional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nb-NO" dirty="0" err="1" smtClean="0">
                <a:solidFill>
                  <a:schemeClr val="tx1"/>
                </a:solidFill>
                <a:latin typeface="+mj-lt"/>
              </a:rPr>
              <a:t>Impact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evaluation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optional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4294967295"/>
          </p:nvPr>
        </p:nvSpPr>
        <p:spPr>
          <a:xfrm>
            <a:off x="1209670" y="6137025"/>
            <a:ext cx="11094871" cy="365125"/>
          </a:xfrm>
        </p:spPr>
        <p:txBody>
          <a:bodyPr/>
          <a:lstStyle/>
          <a:p>
            <a:pPr algn="l"/>
            <a:r>
              <a:rPr lang="nb-NO" dirty="0" err="1" smtClean="0">
                <a:solidFill>
                  <a:schemeClr val="tx1"/>
                </a:solidFill>
              </a:rPr>
              <a:t>Modified</a:t>
            </a:r>
            <a:r>
              <a:rPr lang="nb-NO" dirty="0" smtClean="0">
                <a:solidFill>
                  <a:schemeClr val="tx1"/>
                </a:solidFill>
              </a:rPr>
              <a:t> from: ISO 14040: </a:t>
            </a:r>
            <a:r>
              <a:rPr lang="nb-NO" dirty="0" err="1" smtClean="0">
                <a:solidFill>
                  <a:schemeClr val="tx1"/>
                </a:solidFill>
              </a:rPr>
              <a:t>Environmental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managment</a:t>
            </a:r>
            <a:r>
              <a:rPr lang="nb-NO" dirty="0" smtClean="0">
                <a:solidFill>
                  <a:schemeClr val="tx1"/>
                </a:solidFill>
              </a:rPr>
              <a:t> – </a:t>
            </a:r>
            <a:r>
              <a:rPr lang="nb-NO" dirty="0" err="1" smtClean="0">
                <a:solidFill>
                  <a:schemeClr val="tx1"/>
                </a:solidFill>
              </a:rPr>
              <a:t>life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cycle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 err="1" smtClean="0">
                <a:solidFill>
                  <a:schemeClr val="tx1"/>
                </a:solidFill>
              </a:rPr>
              <a:t>principles</a:t>
            </a:r>
            <a:r>
              <a:rPr lang="nb-NO" dirty="0" smtClean="0">
                <a:solidFill>
                  <a:schemeClr val="tx1"/>
                </a:solidFill>
              </a:rPr>
              <a:t> and </a:t>
            </a:r>
            <a:r>
              <a:rPr lang="nb-NO" dirty="0" err="1" smtClean="0">
                <a:solidFill>
                  <a:schemeClr val="tx1"/>
                </a:solidFill>
              </a:rPr>
              <a:t>framework</a:t>
            </a:r>
            <a:r>
              <a:rPr lang="nb-NO" dirty="0" smtClean="0">
                <a:solidFill>
                  <a:schemeClr val="tx1"/>
                </a:solidFill>
              </a:rPr>
              <a:t>. </a:t>
            </a:r>
            <a:r>
              <a:rPr lang="nb-NO" dirty="0" err="1" smtClean="0">
                <a:solidFill>
                  <a:schemeClr val="tx1"/>
                </a:solidFill>
              </a:rPr>
              <a:t>Geneva</a:t>
            </a:r>
            <a:r>
              <a:rPr lang="nb-NO" dirty="0" smtClean="0">
                <a:solidFill>
                  <a:schemeClr val="tx1"/>
                </a:solidFill>
              </a:rPr>
              <a:t>: International Standard Organizations, 1997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95300" y="6014788"/>
            <a:ext cx="1169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97129" y="4095751"/>
            <a:ext cx="2630906" cy="1919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52812" y="3924913"/>
            <a:ext cx="3128963" cy="68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00325" y="133350"/>
            <a:ext cx="5305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E61B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nb-NO" dirty="0"/>
              <a:t>LCA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182" y="242280"/>
            <a:ext cx="10515600" cy="1230056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LCA </a:t>
            </a:r>
            <a:r>
              <a:rPr lang="nb-NO" sz="4000" dirty="0" err="1" smtClean="0"/>
              <a:t>of</a:t>
            </a:r>
            <a:r>
              <a:rPr lang="nb-NO" sz="4000" dirty="0" smtClean="0"/>
              <a:t> WWT </a:t>
            </a:r>
            <a:r>
              <a:rPr lang="nb-NO" sz="4000" dirty="0" err="1" smtClean="0"/>
              <a:t>options</a:t>
            </a:r>
            <a:r>
              <a:rPr lang="nb-NO" sz="4000" dirty="0" smtClean="0"/>
              <a:t> for </a:t>
            </a:r>
            <a:r>
              <a:rPr lang="nb-NO" sz="4000" dirty="0" err="1" smtClean="0"/>
              <a:t>small</a:t>
            </a:r>
            <a:r>
              <a:rPr lang="nb-NO" sz="4000" dirty="0" smtClean="0"/>
              <a:t> and </a:t>
            </a:r>
            <a:r>
              <a:rPr lang="nb-NO" sz="4000" dirty="0" err="1" smtClean="0"/>
              <a:t>decentralized</a:t>
            </a:r>
            <a:r>
              <a:rPr lang="nb-NO" sz="4000" dirty="0" smtClean="0"/>
              <a:t> </a:t>
            </a:r>
            <a:r>
              <a:rPr lang="nb-NO" sz="4000" dirty="0" err="1" smtClean="0"/>
              <a:t>community</a:t>
            </a:r>
            <a:r>
              <a:rPr lang="nb-NO" sz="4000" dirty="0" smtClean="0"/>
              <a:t> (</a:t>
            </a:r>
            <a:r>
              <a:rPr lang="nb-NO" sz="4000" dirty="0" err="1" smtClean="0"/>
              <a:t>example</a:t>
            </a:r>
            <a:r>
              <a:rPr lang="nb-NO" sz="4000" dirty="0" smtClean="0"/>
              <a:t>)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9512" y="5316769"/>
            <a:ext cx="6216001" cy="66096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1064875" cy="365125"/>
          </a:xfrm>
        </p:spPr>
        <p:txBody>
          <a:bodyPr/>
          <a:lstStyle/>
          <a:p>
            <a:pPr algn="l"/>
            <a:r>
              <a:rPr lang="en-US" sz="900" dirty="0"/>
              <a:t>Machado, A. P., et al. (2006). Life cycle assessment of wastewater treatment options for small and decentralized communities. 10th International conference on wetland systems for water pollution control. Lisbon, Portugal.</a:t>
            </a:r>
          </a:p>
          <a:p>
            <a:pPr algn="l"/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182" y="1585483"/>
            <a:ext cx="4739701" cy="130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382" y="3775785"/>
            <a:ext cx="5050501" cy="9914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85513" y="1585483"/>
            <a:ext cx="4524375" cy="139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dirty="0" smtClean="0">
                <a:solidFill>
                  <a:schemeClr val="tx1"/>
                </a:solidFill>
              </a:rPr>
              <a:t>Wastewater </a:t>
            </a:r>
            <a:r>
              <a:rPr lang="nb-NO" dirty="0" err="1" smtClean="0">
                <a:solidFill>
                  <a:schemeClr val="tx1"/>
                </a:solidFill>
              </a:rPr>
              <a:t>infiltration</a:t>
            </a:r>
            <a:r>
              <a:rPr lang="nb-NO" dirty="0" smtClean="0">
                <a:solidFill>
                  <a:schemeClr val="tx1"/>
                </a:solidFill>
              </a:rPr>
              <a:t> in 2000 m</a:t>
            </a:r>
            <a:r>
              <a:rPr lang="nb-NO" baseline="30000" dirty="0" smtClean="0">
                <a:solidFill>
                  <a:schemeClr val="tx1"/>
                </a:solidFill>
              </a:rPr>
              <a:t>2</a:t>
            </a:r>
            <a:r>
              <a:rPr lang="nb-NO" dirty="0" smtClean="0">
                <a:solidFill>
                  <a:schemeClr val="tx1"/>
                </a:solidFill>
              </a:rPr>
              <a:t>  </a:t>
            </a:r>
            <a:r>
              <a:rPr lang="nb-NO" dirty="0" err="1" smtClean="0">
                <a:solidFill>
                  <a:schemeClr val="tx1"/>
                </a:solidFill>
              </a:rPr>
              <a:t>planted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with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i="1" dirty="0" smtClean="0">
                <a:solidFill>
                  <a:schemeClr val="tx1"/>
                </a:solidFill>
              </a:rPr>
              <a:t>Populas </a:t>
            </a:r>
            <a:r>
              <a:rPr lang="nb-NO" i="1" dirty="0" err="1" smtClean="0">
                <a:solidFill>
                  <a:schemeClr val="tx1"/>
                </a:solidFill>
              </a:rPr>
              <a:t>euroamericana</a:t>
            </a:r>
            <a:r>
              <a:rPr lang="nb-NO" i="1" dirty="0" smtClean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(40)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- Wood </a:t>
            </a:r>
            <a:r>
              <a:rPr lang="nb-NO" dirty="0" err="1" smtClean="0">
                <a:solidFill>
                  <a:schemeClr val="tx1"/>
                </a:solidFill>
              </a:rPr>
              <a:t>cut</a:t>
            </a: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 err="1" smtClean="0">
                <a:solidFill>
                  <a:schemeClr val="tx1"/>
                </a:solidFill>
              </a:rPr>
              <a:t>every</a:t>
            </a:r>
            <a:r>
              <a:rPr lang="nb-NO" dirty="0" smtClean="0">
                <a:solidFill>
                  <a:schemeClr val="tx1"/>
                </a:solidFill>
              </a:rPr>
              <a:t> 5 </a:t>
            </a:r>
            <a:r>
              <a:rPr lang="nb-NO" dirty="0" err="1" smtClean="0">
                <a:solidFill>
                  <a:schemeClr val="tx1"/>
                </a:solidFill>
              </a:rPr>
              <a:t>years</a:t>
            </a:r>
            <a:r>
              <a:rPr lang="nb-NO" dirty="0" smtClean="0">
                <a:solidFill>
                  <a:schemeClr val="tx1"/>
                </a:solidFill>
              </a:rPr>
              <a:t>; Used to </a:t>
            </a:r>
            <a:r>
              <a:rPr lang="nb-NO" dirty="0" err="1" smtClean="0">
                <a:solidFill>
                  <a:schemeClr val="tx1"/>
                </a:solidFill>
              </a:rPr>
              <a:t>produce</a:t>
            </a:r>
            <a:r>
              <a:rPr lang="nb-NO" dirty="0" smtClean="0">
                <a:solidFill>
                  <a:schemeClr val="tx1"/>
                </a:solidFill>
              </a:rPr>
              <a:t> pulp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6322" y="3027052"/>
            <a:ext cx="403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</a:t>
            </a:r>
            <a:r>
              <a:rPr lang="nb-NO" dirty="0" err="1" smtClean="0"/>
              <a:t>Willow</a:t>
            </a:r>
            <a:r>
              <a:rPr lang="nb-NO" dirty="0" smtClean="0"/>
              <a:t> system / </a:t>
            </a:r>
            <a:r>
              <a:rPr lang="nb-NO" dirty="0" err="1"/>
              <a:t>s</a:t>
            </a:r>
            <a:r>
              <a:rPr lang="nb-NO" dirty="0" err="1" smtClean="0"/>
              <a:t>low</a:t>
            </a:r>
            <a:r>
              <a:rPr lang="nb-NO" dirty="0" smtClean="0"/>
              <a:t> rate </a:t>
            </a:r>
            <a:r>
              <a:rPr lang="nb-NO" dirty="0" err="1" smtClean="0"/>
              <a:t>infiltration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8036" y="4833107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Activated</a:t>
            </a:r>
            <a:r>
              <a:rPr lang="nb-NO" dirty="0" smtClean="0"/>
              <a:t> </a:t>
            </a:r>
            <a:r>
              <a:rPr lang="nb-NO" dirty="0" err="1" smtClean="0"/>
              <a:t>sludge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22587" y="612354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Constructed</a:t>
            </a:r>
            <a:r>
              <a:rPr lang="nb-NO" dirty="0" smtClean="0"/>
              <a:t> </a:t>
            </a:r>
            <a:r>
              <a:rPr lang="nb-NO" dirty="0" err="1" smtClean="0"/>
              <a:t>wetland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185513" y="3242587"/>
            <a:ext cx="4524375" cy="1050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dirty="0" err="1" smtClean="0">
                <a:solidFill>
                  <a:schemeClr val="tx1"/>
                </a:solidFill>
              </a:rPr>
              <a:t>Activate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sludge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made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of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stainless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steel</a:t>
            </a:r>
            <a:r>
              <a:rPr lang="nb-NO" dirty="0" smtClean="0">
                <a:solidFill>
                  <a:schemeClr val="tx1"/>
                </a:solidFill>
              </a:rPr>
              <a:t> tanks </a:t>
            </a:r>
            <a:r>
              <a:rPr lang="nb-NO" dirty="0" err="1" smtClean="0">
                <a:solidFill>
                  <a:schemeClr val="tx1"/>
                </a:solidFill>
              </a:rPr>
              <a:t>with</a:t>
            </a:r>
            <a:r>
              <a:rPr lang="nb-NO" dirty="0" smtClean="0">
                <a:solidFill>
                  <a:schemeClr val="tx1"/>
                </a:solidFill>
              </a:rPr>
              <a:t> 2 </a:t>
            </a:r>
            <a:r>
              <a:rPr lang="nb-NO" dirty="0" err="1" smtClean="0">
                <a:solidFill>
                  <a:schemeClr val="tx1"/>
                </a:solidFill>
              </a:rPr>
              <a:t>aerators</a:t>
            </a:r>
            <a:r>
              <a:rPr lang="nb-NO" dirty="0" smtClean="0">
                <a:solidFill>
                  <a:schemeClr val="tx1"/>
                </a:solidFill>
              </a:rPr>
              <a:t>, </a:t>
            </a:r>
            <a:r>
              <a:rPr lang="nb-NO" dirty="0" err="1" smtClean="0">
                <a:solidFill>
                  <a:schemeClr val="tx1"/>
                </a:solidFill>
              </a:rPr>
              <a:t>sludge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treated</a:t>
            </a:r>
            <a:r>
              <a:rPr lang="nb-NO" dirty="0" smtClean="0">
                <a:solidFill>
                  <a:schemeClr val="tx1"/>
                </a:solidFill>
              </a:rPr>
              <a:t> and used for </a:t>
            </a:r>
            <a:r>
              <a:rPr lang="nb-NO" dirty="0" err="1" smtClean="0">
                <a:solidFill>
                  <a:schemeClr val="tx1"/>
                </a:solidFill>
              </a:rPr>
              <a:t>soil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amendments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85513" y="4746384"/>
            <a:ext cx="4524375" cy="1311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b-NO" dirty="0" smtClean="0">
                <a:solidFill>
                  <a:schemeClr val="tx1"/>
                </a:solidFill>
              </a:rPr>
              <a:t>HF bed- 277 m</a:t>
            </a:r>
            <a:r>
              <a:rPr lang="nb-NO" baseline="30000" dirty="0" smtClean="0">
                <a:solidFill>
                  <a:schemeClr val="tx1"/>
                </a:solidFill>
              </a:rPr>
              <a:t>2</a:t>
            </a:r>
            <a:r>
              <a:rPr lang="nb-NO" dirty="0" smtClean="0">
                <a:solidFill>
                  <a:schemeClr val="tx1"/>
                </a:solidFill>
              </a:rPr>
              <a:t>; VF bed- 317 m</a:t>
            </a:r>
            <a:r>
              <a:rPr lang="nb-NO" baseline="30000" dirty="0" smtClean="0">
                <a:solidFill>
                  <a:schemeClr val="tx1"/>
                </a:solidFill>
              </a:rPr>
              <a:t>2</a:t>
            </a:r>
            <a:r>
              <a:rPr lang="nb-NO" dirty="0" smtClean="0">
                <a:solidFill>
                  <a:schemeClr val="tx1"/>
                </a:solidFill>
              </a:rPr>
              <a:t> ; </a:t>
            </a:r>
            <a:r>
              <a:rPr lang="nb-NO" dirty="0" err="1" smtClean="0">
                <a:solidFill>
                  <a:schemeClr val="tx1"/>
                </a:solidFill>
              </a:rPr>
              <a:t>Planted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with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Phragmites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australis</a:t>
            </a:r>
            <a:r>
              <a:rPr lang="nb-NO" dirty="0">
                <a:solidFill>
                  <a:schemeClr val="tx1"/>
                </a:solidFill>
              </a:rPr>
              <a:t>;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g</a:t>
            </a:r>
            <a:r>
              <a:rPr lang="nb-NO" dirty="0" err="1" smtClean="0">
                <a:solidFill>
                  <a:schemeClr val="tx1"/>
                </a:solidFill>
              </a:rPr>
              <a:t>eotextiles</a:t>
            </a:r>
            <a:r>
              <a:rPr lang="nb-NO" dirty="0" smtClean="0">
                <a:solidFill>
                  <a:schemeClr val="tx1"/>
                </a:solidFill>
              </a:rPr>
              <a:t> as liner;  </a:t>
            </a:r>
            <a:r>
              <a:rPr lang="nb-NO" dirty="0" err="1">
                <a:solidFill>
                  <a:schemeClr val="tx1"/>
                </a:solidFill>
              </a:rPr>
              <a:t>g</a:t>
            </a:r>
            <a:r>
              <a:rPr lang="nb-NO" dirty="0" err="1" smtClean="0">
                <a:solidFill>
                  <a:schemeClr val="tx1"/>
                </a:solidFill>
              </a:rPr>
              <a:t>ravel</a:t>
            </a:r>
            <a:r>
              <a:rPr lang="nb-NO" dirty="0" smtClean="0">
                <a:solidFill>
                  <a:schemeClr val="tx1"/>
                </a:solidFill>
              </a:rPr>
              <a:t> bed for </a:t>
            </a:r>
            <a:r>
              <a:rPr lang="nb-NO" dirty="0" err="1" smtClean="0">
                <a:solidFill>
                  <a:schemeClr val="tx1"/>
                </a:solidFill>
              </a:rPr>
              <a:t>the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biomass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growth</a:t>
            </a:r>
            <a:r>
              <a:rPr lang="nb-NO" dirty="0" smtClean="0">
                <a:solidFill>
                  <a:schemeClr val="tx1"/>
                </a:solidFill>
              </a:rPr>
              <a:t>; </a:t>
            </a:r>
            <a:r>
              <a:rPr lang="nb-NO" dirty="0" err="1" smtClean="0">
                <a:solidFill>
                  <a:schemeClr val="tx1"/>
                </a:solidFill>
              </a:rPr>
              <a:t>Imhoff</a:t>
            </a:r>
            <a:r>
              <a:rPr lang="nb-NO" dirty="0" smtClean="0">
                <a:solidFill>
                  <a:schemeClr val="tx1"/>
                </a:solidFill>
              </a:rPr>
              <a:t> tank  </a:t>
            </a:r>
            <a:r>
              <a:rPr lang="nb-NO" dirty="0" err="1" smtClean="0">
                <a:solidFill>
                  <a:schemeClr val="tx1"/>
                </a:solidFill>
              </a:rPr>
              <a:t>of</a:t>
            </a:r>
            <a:r>
              <a:rPr lang="nb-NO" dirty="0" smtClean="0">
                <a:solidFill>
                  <a:schemeClr val="tx1"/>
                </a:solidFill>
              </a:rPr>
              <a:t> PVC and </a:t>
            </a:r>
            <a:r>
              <a:rPr lang="nb-NO" dirty="0" err="1" smtClean="0">
                <a:solidFill>
                  <a:schemeClr val="tx1"/>
                </a:solidFill>
              </a:rPr>
              <a:t>concrete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32" y="239777"/>
            <a:ext cx="10515600" cy="1230056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LCA </a:t>
            </a:r>
            <a:r>
              <a:rPr lang="nb-NO" sz="4000" dirty="0" err="1" smtClean="0"/>
              <a:t>of</a:t>
            </a:r>
            <a:r>
              <a:rPr lang="nb-NO" sz="4000" dirty="0" smtClean="0"/>
              <a:t> WWT </a:t>
            </a:r>
            <a:r>
              <a:rPr lang="nb-NO" sz="4000" dirty="0" err="1" smtClean="0"/>
              <a:t>options</a:t>
            </a:r>
            <a:r>
              <a:rPr lang="nb-NO" sz="4000" dirty="0" smtClean="0"/>
              <a:t> for </a:t>
            </a:r>
            <a:r>
              <a:rPr lang="nb-NO" sz="4000" dirty="0" err="1" smtClean="0"/>
              <a:t>small</a:t>
            </a:r>
            <a:r>
              <a:rPr lang="nb-NO" sz="4000" dirty="0" smtClean="0"/>
              <a:t> and </a:t>
            </a:r>
            <a:r>
              <a:rPr lang="nb-NO" sz="4000" dirty="0" err="1" smtClean="0"/>
              <a:t>decentralized</a:t>
            </a:r>
            <a:r>
              <a:rPr lang="nb-NO" sz="4000" dirty="0" smtClean="0"/>
              <a:t> </a:t>
            </a:r>
            <a:r>
              <a:rPr lang="nb-NO" sz="4000" dirty="0" err="1" smtClean="0"/>
              <a:t>community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3609" y="5564410"/>
            <a:ext cx="6216001" cy="66096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1064875" cy="365125"/>
          </a:xfrm>
        </p:spPr>
        <p:txBody>
          <a:bodyPr/>
          <a:lstStyle/>
          <a:p>
            <a:pPr algn="l"/>
            <a:r>
              <a:rPr lang="en-US" sz="900" dirty="0"/>
              <a:t>Machado, A. P., et al. (2006). Life cycle assessment of wastewater treatment options for small and decentralized communities. 10th International conference on wetland systems for water pollution control. Lisbon, Portugal.</a:t>
            </a:r>
          </a:p>
          <a:p>
            <a:pPr algn="l"/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370" y="1676992"/>
            <a:ext cx="4739701" cy="130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570" y="3702295"/>
            <a:ext cx="5050501" cy="991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3825" y="1603585"/>
            <a:ext cx="44481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Goal</a:t>
            </a:r>
            <a:r>
              <a:rPr lang="nb-NO" dirty="0" smtClean="0">
                <a:solidFill>
                  <a:srgbClr val="FF0000"/>
                </a:solidFill>
              </a:rPr>
              <a:t>: </a:t>
            </a:r>
            <a:r>
              <a:rPr lang="nb-NO" dirty="0" smtClean="0"/>
              <a:t>to </a:t>
            </a: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natural</a:t>
            </a:r>
            <a:r>
              <a:rPr lang="nb-NO" dirty="0" smtClean="0"/>
              <a:t>  systems (</a:t>
            </a:r>
            <a:r>
              <a:rPr lang="nb-NO" dirty="0" err="1" smtClean="0"/>
              <a:t>constructed</a:t>
            </a:r>
            <a:r>
              <a:rPr lang="nb-NO" dirty="0" smtClean="0"/>
              <a:t> </a:t>
            </a:r>
            <a:r>
              <a:rPr lang="nb-NO" dirty="0" err="1" smtClean="0"/>
              <a:t>wetland</a:t>
            </a:r>
            <a:r>
              <a:rPr lang="nb-NO" dirty="0" smtClean="0"/>
              <a:t> and </a:t>
            </a:r>
            <a:r>
              <a:rPr lang="nb-NO" dirty="0" err="1" smtClean="0"/>
              <a:t>willow</a:t>
            </a:r>
            <a:r>
              <a:rPr lang="nb-NO" dirty="0" smtClean="0"/>
              <a:t>/</a:t>
            </a:r>
            <a:r>
              <a:rPr lang="nb-NO" dirty="0" err="1" smtClean="0"/>
              <a:t>soil</a:t>
            </a:r>
            <a:r>
              <a:rPr lang="nb-NO" dirty="0" smtClean="0"/>
              <a:t> </a:t>
            </a:r>
            <a:r>
              <a:rPr lang="nb-NO" dirty="0" err="1" smtClean="0"/>
              <a:t>infiltration</a:t>
            </a:r>
            <a:r>
              <a:rPr lang="nb-NO" dirty="0" smtClean="0"/>
              <a:t>) </a:t>
            </a:r>
            <a:r>
              <a:rPr lang="nb-NO" dirty="0" err="1" smtClean="0"/>
              <a:t>with</a:t>
            </a:r>
            <a:r>
              <a:rPr lang="nb-NO" dirty="0" smtClean="0"/>
              <a:t>  a </a:t>
            </a:r>
            <a:r>
              <a:rPr lang="nb-NO" dirty="0" err="1" smtClean="0"/>
              <a:t>conventional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b="1" dirty="0" err="1" smtClean="0">
                <a:solidFill>
                  <a:srgbClr val="FF0000"/>
                </a:solidFill>
              </a:rPr>
              <a:t>Functional</a:t>
            </a:r>
            <a:r>
              <a:rPr lang="nb-NO" b="1" dirty="0" smtClean="0">
                <a:solidFill>
                  <a:srgbClr val="FF0000"/>
                </a:solidFill>
              </a:rPr>
              <a:t> unit</a:t>
            </a:r>
            <a:r>
              <a:rPr lang="nb-NO" dirty="0" smtClean="0"/>
              <a:t>: 1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equivalent</a:t>
            </a:r>
            <a:endParaRPr lang="nb-NO" dirty="0" smtClean="0"/>
          </a:p>
          <a:p>
            <a:endParaRPr lang="nb-NO" dirty="0" smtClean="0"/>
          </a:p>
          <a:p>
            <a:r>
              <a:rPr lang="nb-NO" b="1" dirty="0" smtClean="0">
                <a:solidFill>
                  <a:srgbClr val="FF0000"/>
                </a:solidFill>
              </a:rPr>
              <a:t>Design </a:t>
            </a:r>
            <a:r>
              <a:rPr lang="nb-NO" b="1" dirty="0" err="1" smtClean="0">
                <a:solidFill>
                  <a:srgbClr val="FF0000"/>
                </a:solidFill>
              </a:rPr>
              <a:t>life</a:t>
            </a:r>
            <a:r>
              <a:rPr lang="nb-NO" dirty="0" smtClean="0"/>
              <a:t>: 10 </a:t>
            </a:r>
            <a:r>
              <a:rPr lang="nb-NO" dirty="0" err="1" smtClean="0"/>
              <a:t>years</a:t>
            </a:r>
            <a:endParaRPr lang="nb-NO" dirty="0" smtClean="0"/>
          </a:p>
          <a:p>
            <a:endParaRPr lang="nb-NO" dirty="0" smtClean="0"/>
          </a:p>
          <a:p>
            <a:r>
              <a:rPr lang="nb-NO" b="1" dirty="0" smtClean="0">
                <a:solidFill>
                  <a:srgbClr val="FF0000"/>
                </a:solidFill>
              </a:rPr>
              <a:t>System </a:t>
            </a:r>
            <a:r>
              <a:rPr lang="nb-NO" b="1" dirty="0" err="1" smtClean="0">
                <a:solidFill>
                  <a:srgbClr val="FF0000"/>
                </a:solidFill>
              </a:rPr>
              <a:t>Boundry</a:t>
            </a:r>
            <a:r>
              <a:rPr lang="nb-NO" dirty="0" smtClean="0"/>
              <a:t>: As </a:t>
            </a:r>
            <a:r>
              <a:rPr lang="nb-NO" dirty="0" err="1" smtClean="0"/>
              <a:t>shown</a:t>
            </a:r>
            <a:r>
              <a:rPr lang="nb-NO" dirty="0" smtClean="0"/>
              <a:t> in </a:t>
            </a:r>
            <a:r>
              <a:rPr lang="nb-NO" dirty="0" err="1" smtClean="0"/>
              <a:t>figure</a:t>
            </a:r>
            <a:r>
              <a:rPr lang="nb-NO" dirty="0" smtClean="0"/>
              <a:t> -</a:t>
            </a:r>
          </a:p>
          <a:p>
            <a:endParaRPr lang="nb-NO" dirty="0" smtClean="0"/>
          </a:p>
          <a:p>
            <a:r>
              <a:rPr lang="nb-NO" b="1" dirty="0" smtClean="0">
                <a:solidFill>
                  <a:srgbClr val="FF0000"/>
                </a:solidFill>
              </a:rPr>
              <a:t>Scope</a:t>
            </a:r>
            <a:r>
              <a:rPr lang="nb-NO" dirty="0" smtClean="0"/>
              <a:t>: Construction, </a:t>
            </a:r>
            <a:r>
              <a:rPr lang="nb-NO" dirty="0" err="1"/>
              <a:t>o</a:t>
            </a:r>
            <a:r>
              <a:rPr lang="nb-NO" dirty="0" err="1" smtClean="0"/>
              <a:t>peration</a:t>
            </a:r>
            <a:r>
              <a:rPr lang="nb-NO" dirty="0" smtClean="0"/>
              <a:t>, </a:t>
            </a:r>
            <a:r>
              <a:rPr lang="nb-NO" dirty="0" err="1" smtClean="0"/>
              <a:t>dismantling</a:t>
            </a:r>
            <a:endParaRPr lang="nb-NO" dirty="0" smtClean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8794" y="5262992"/>
            <a:ext cx="6216002" cy="107558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11286" y="3399600"/>
            <a:ext cx="5260067" cy="15849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5790" y="1529592"/>
            <a:ext cx="5260067" cy="158491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46496" y="2854987"/>
            <a:ext cx="3524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655008" y="3201537"/>
            <a:ext cx="1580849" cy="1097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52574" y="1238250"/>
            <a:ext cx="15716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nb-NO" dirty="0" smtClean="0">
                <a:solidFill>
                  <a:schemeClr val="tx1"/>
                </a:solidFill>
              </a:rPr>
              <a:t>Goal and </a:t>
            </a:r>
            <a:r>
              <a:rPr lang="nb-NO" dirty="0" err="1" smtClean="0">
                <a:solidFill>
                  <a:schemeClr val="tx1"/>
                </a:solidFill>
              </a:rPr>
              <a:t>scope</a:t>
            </a:r>
            <a:r>
              <a:rPr lang="nb-NO" dirty="0" smtClean="0">
                <a:solidFill>
                  <a:schemeClr val="tx1"/>
                </a:solidFill>
              </a:rPr>
              <a:t> defination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2574" y="29718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Inventory </a:t>
            </a:r>
            <a:r>
              <a:rPr lang="nb-NO" dirty="0" err="1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2574" y="46101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Impact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3325" y="800100"/>
            <a:ext cx="1857375" cy="508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Interpretation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199" y="14382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24199" y="17716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099" y="3295650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86099" y="3629025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199" y="49434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24199" y="52768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24625" y="1828800"/>
            <a:ext cx="3962400" cy="302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Data for 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material and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energy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consumption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during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construction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operation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WWTP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nb-NO" dirty="0" smtClean="0">
                <a:solidFill>
                  <a:schemeClr val="tx1"/>
                </a:solidFill>
                <a:latin typeface="+mj-lt"/>
              </a:rPr>
              <a:t>Data for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environmental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emission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during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construction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operation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nb-NO" i="1" dirty="0" err="1" smtClean="0">
                <a:solidFill>
                  <a:schemeClr val="tx1"/>
                </a:solidFill>
                <a:latin typeface="+mj-lt"/>
              </a:rPr>
              <a:t>demolition</a:t>
            </a:r>
            <a:r>
              <a:rPr lang="nb-NO" i="1" dirty="0" smtClean="0">
                <a:solidFill>
                  <a:schemeClr val="tx1"/>
                </a:solidFill>
                <a:latin typeface="+mj-lt"/>
              </a:rPr>
              <a:t> ????</a:t>
            </a:r>
            <a:endParaRPr lang="nb-NO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4294967295"/>
          </p:nvPr>
        </p:nvSpPr>
        <p:spPr>
          <a:xfrm>
            <a:off x="1255396" y="6059536"/>
            <a:ext cx="10746104" cy="519481"/>
          </a:xfrm>
        </p:spPr>
        <p:txBody>
          <a:bodyPr/>
          <a:lstStyle/>
          <a:p>
            <a:pPr algn="l"/>
            <a:r>
              <a:rPr lang="nb-NO" dirty="0" err="1" smtClean="0">
                <a:solidFill>
                  <a:schemeClr val="tx1"/>
                </a:solidFill>
              </a:rPr>
              <a:t>Modified</a:t>
            </a:r>
            <a:r>
              <a:rPr lang="nb-NO" dirty="0" smtClean="0">
                <a:solidFill>
                  <a:schemeClr val="tx1"/>
                </a:solidFill>
              </a:rPr>
              <a:t> from: ISO 14040: </a:t>
            </a:r>
            <a:r>
              <a:rPr lang="nb-NO" dirty="0" err="1" smtClean="0">
                <a:solidFill>
                  <a:schemeClr val="tx1"/>
                </a:solidFill>
              </a:rPr>
              <a:t>Environmental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managment</a:t>
            </a:r>
            <a:r>
              <a:rPr lang="nb-NO" dirty="0" smtClean="0">
                <a:solidFill>
                  <a:schemeClr val="tx1"/>
                </a:solidFill>
              </a:rPr>
              <a:t> – </a:t>
            </a:r>
            <a:r>
              <a:rPr lang="nb-NO" dirty="0" err="1" smtClean="0">
                <a:solidFill>
                  <a:schemeClr val="tx1"/>
                </a:solidFill>
              </a:rPr>
              <a:t>life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cycle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 err="1" smtClean="0">
                <a:solidFill>
                  <a:schemeClr val="tx1"/>
                </a:solidFill>
              </a:rPr>
              <a:t>principles</a:t>
            </a:r>
            <a:r>
              <a:rPr lang="nb-NO" dirty="0" smtClean="0">
                <a:solidFill>
                  <a:schemeClr val="tx1"/>
                </a:solidFill>
              </a:rPr>
              <a:t> and </a:t>
            </a:r>
            <a:r>
              <a:rPr lang="nb-NO" dirty="0" err="1" smtClean="0">
                <a:solidFill>
                  <a:schemeClr val="tx1"/>
                </a:solidFill>
              </a:rPr>
              <a:t>framework</a:t>
            </a:r>
            <a:r>
              <a:rPr lang="nb-NO" dirty="0" smtClean="0">
                <a:solidFill>
                  <a:schemeClr val="tx1"/>
                </a:solidFill>
              </a:rPr>
              <a:t>. </a:t>
            </a:r>
            <a:r>
              <a:rPr lang="nb-NO" dirty="0" err="1" smtClean="0">
                <a:solidFill>
                  <a:schemeClr val="tx1"/>
                </a:solidFill>
              </a:rPr>
              <a:t>Geneva</a:t>
            </a:r>
            <a:r>
              <a:rPr lang="nb-NO" dirty="0" smtClean="0">
                <a:solidFill>
                  <a:schemeClr val="tx1"/>
                </a:solidFill>
              </a:rPr>
              <a:t>: International Standard Organizations, 1997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04800" y="6353175"/>
            <a:ext cx="1169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03884" y="2537195"/>
            <a:ext cx="2630906" cy="1919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95662" y="2291766"/>
            <a:ext cx="3128963" cy="68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00325" y="133350"/>
            <a:ext cx="5305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E61B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nb-NO" dirty="0"/>
              <a:t>LCA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645528"/>
          </a:xfrm>
        </p:spPr>
        <p:txBody>
          <a:bodyPr>
            <a:normAutofit/>
          </a:bodyPr>
          <a:lstStyle/>
          <a:p>
            <a:r>
              <a:rPr lang="nb-NO" sz="3200" dirty="0" smtClean="0"/>
              <a:t>Inventory </a:t>
            </a:r>
            <a:r>
              <a:rPr lang="nb-NO" sz="3200" dirty="0" err="1" smtClean="0"/>
              <a:t>table</a:t>
            </a:r>
            <a:r>
              <a:rPr lang="nb-NO" sz="3200" dirty="0" smtClean="0"/>
              <a:t> (1 </a:t>
            </a:r>
            <a:r>
              <a:rPr lang="nb-NO" sz="3200" dirty="0" err="1" smtClean="0"/>
              <a:t>p.e</a:t>
            </a:r>
            <a:r>
              <a:rPr lang="nb-NO" sz="3200" dirty="0" smtClean="0"/>
              <a:t>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900658"/>
              </p:ext>
            </p:extLst>
          </p:nvPr>
        </p:nvGraphicFramePr>
        <p:xfrm>
          <a:off x="1288243" y="754230"/>
          <a:ext cx="105156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Inventory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Constructed</a:t>
                      </a:r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wetland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Slow</a:t>
                      </a:r>
                      <a:r>
                        <a:rPr lang="nb-NO" baseline="0" dirty="0" smtClean="0">
                          <a:solidFill>
                            <a:schemeClr val="tx1"/>
                          </a:solidFill>
                        </a:rPr>
                        <a:t> rate </a:t>
                      </a:r>
                      <a:r>
                        <a:rPr lang="nb-NO" baseline="0" dirty="0" err="1" smtClean="0">
                          <a:solidFill>
                            <a:schemeClr val="tx1"/>
                          </a:solidFill>
                        </a:rPr>
                        <a:t>infiltration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Activated</a:t>
                      </a:r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sludge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Energy input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Fossil </a:t>
                      </a:r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fuel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952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Electricity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kWh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Material input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Gravel</a:t>
                      </a:r>
                      <a:endParaRPr lang="nb-N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Steel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kg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24.2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Emissions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i="1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nb-NO" b="1" i="1" baseline="0" dirty="0" smtClean="0">
                          <a:solidFill>
                            <a:schemeClr val="tx1"/>
                          </a:solidFill>
                        </a:rPr>
                        <a:t> air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nb-NO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kg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-141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-956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Sulphur</a:t>
                      </a:r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oxides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785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i="1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nb-NO" b="1" i="1" baseline="0" dirty="0" smtClean="0">
                          <a:solidFill>
                            <a:schemeClr val="tx1"/>
                          </a:solidFill>
                        </a:rPr>
                        <a:t> water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solidFill>
                            <a:schemeClr val="tx1"/>
                          </a:solidFill>
                        </a:rPr>
                        <a:t>Phosphorus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i="1" dirty="0" err="1" smtClean="0">
                          <a:solidFill>
                            <a:schemeClr val="tx1"/>
                          </a:solidFill>
                        </a:rPr>
                        <a:t>Sludge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i="1" dirty="0" smtClean="0">
                          <a:solidFill>
                            <a:schemeClr val="tx1"/>
                          </a:solidFill>
                        </a:rPr>
                        <a:t>Total 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28.5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8.22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Faculty of Environmental Sciences and Natural Resources Management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01056" y="0"/>
            <a:ext cx="10515600" cy="97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nb-NO" dirty="0"/>
              <a:t>Life </a:t>
            </a:r>
            <a:r>
              <a:rPr lang="nb-NO" dirty="0" err="1"/>
              <a:t>Cycle</a:t>
            </a:r>
            <a:r>
              <a:rPr lang="nb-NO" dirty="0"/>
              <a:t> </a:t>
            </a:r>
            <a:r>
              <a:rPr lang="nb-NO" dirty="0" err="1"/>
              <a:t>Assessment</a:t>
            </a:r>
            <a:r>
              <a:rPr lang="nb-NO" dirty="0"/>
              <a:t> </a:t>
            </a:r>
            <a:r>
              <a:rPr lang="nb-NO" dirty="0" err="1"/>
              <a:t>software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27768" y="1316038"/>
            <a:ext cx="9453033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rgbClr val="3E61B3"/>
              </a:buClr>
              <a:buSzPct val="90000"/>
              <a:buFont typeface="Webdings" panose="05030102010509060703" pitchFamily="18" charset="2"/>
              <a:buChar char="="/>
              <a:defRPr sz="2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92138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11238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30338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49438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306638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6pPr>
            <a:lvl7pPr marL="2763838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7pPr>
            <a:lvl8pPr marL="3221038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8pPr>
            <a:lvl9pPr marL="3678238" indent="-228600" algn="l" rtl="0" fontAlgn="base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har char="»"/>
              <a:defRPr sz="14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kern="0" dirty="0" smtClean="0"/>
              <a:t>Gabi</a:t>
            </a:r>
          </a:p>
          <a:p>
            <a:pPr>
              <a:defRPr/>
            </a:pPr>
            <a:r>
              <a:rPr lang="en-GB" kern="0" dirty="0" smtClean="0"/>
              <a:t>Open LCA – Free open source software</a:t>
            </a:r>
          </a:p>
          <a:p>
            <a:pPr>
              <a:defRPr/>
            </a:pPr>
            <a:r>
              <a:rPr lang="en-GB" kern="0" dirty="0" err="1" smtClean="0"/>
              <a:t>SimaPro</a:t>
            </a:r>
            <a:endParaRPr lang="en-GB" kern="0" dirty="0" smtClean="0"/>
          </a:p>
          <a:p>
            <a:pPr>
              <a:defRPr/>
            </a:pPr>
            <a:endParaRPr lang="en-GB" kern="0" dirty="0"/>
          </a:p>
          <a:p>
            <a:pPr marL="854075" indent="-854075">
              <a:defRPr/>
            </a:pPr>
            <a:endParaRPr lang="en-GB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2787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00300" y="163195"/>
            <a:ext cx="5952745" cy="3657600"/>
          </a:xfrm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2743200" y="4191000"/>
            <a:ext cx="7714488" cy="1996440"/>
          </a:xfrm>
        </p:spPr>
        <p:txBody>
          <a:bodyPr/>
          <a:lstStyle/>
          <a:p>
            <a:r>
              <a:rPr lang="en-US" dirty="0" smtClean="0"/>
              <a:t>This is the opening screen of SimaPro</a:t>
            </a:r>
          </a:p>
          <a:p>
            <a:r>
              <a:rPr lang="en-US" dirty="0" smtClean="0"/>
              <a:t>Click         to proceed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5C590E-5A65-42D2-B1AA-1790C926067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85658" t="90104" r="2714" b="3473"/>
          <a:stretch>
            <a:fillRect/>
          </a:stretch>
        </p:blipFill>
        <p:spPr>
          <a:xfrm>
            <a:off x="4038600" y="4876800"/>
            <a:ext cx="6921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52574" y="1238250"/>
            <a:ext cx="15716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nb-NO" dirty="0" smtClean="0">
                <a:solidFill>
                  <a:schemeClr val="tx1"/>
                </a:solidFill>
              </a:rPr>
              <a:t>Goal and </a:t>
            </a:r>
            <a:r>
              <a:rPr lang="nb-NO" dirty="0" err="1" smtClean="0">
                <a:solidFill>
                  <a:schemeClr val="tx1"/>
                </a:solidFill>
              </a:rPr>
              <a:t>scope</a:t>
            </a:r>
            <a:r>
              <a:rPr lang="nb-NO" dirty="0" smtClean="0">
                <a:solidFill>
                  <a:schemeClr val="tx1"/>
                </a:solidFill>
              </a:rPr>
              <a:t> defination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2574" y="29718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Inventory </a:t>
            </a:r>
            <a:r>
              <a:rPr lang="nb-NO" dirty="0" err="1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52574" y="4610100"/>
            <a:ext cx="15716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Impact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43325" y="800100"/>
            <a:ext cx="1857375" cy="508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Interpretation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199" y="14382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24199" y="17716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099" y="3295650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86099" y="3629025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199" y="4943475"/>
            <a:ext cx="657226" cy="95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24199" y="5276850"/>
            <a:ext cx="61912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524625" y="1828800"/>
            <a:ext cx="3962400" cy="302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Impact</a:t>
            </a:r>
            <a:r>
              <a:rPr lang="nb-NO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altLang="en-US" dirty="0" err="1" smtClean="0">
                <a:solidFill>
                  <a:schemeClr val="tx1"/>
                </a:solidFill>
                <a:latin typeface="+mj-lt"/>
              </a:rPr>
              <a:t>characterization</a:t>
            </a:r>
            <a:endParaRPr lang="nb-NO" altLang="en-US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nb-NO" dirty="0" err="1" smtClean="0">
                <a:solidFill>
                  <a:schemeClr val="tx1"/>
                </a:solidFill>
                <a:latin typeface="+mj-lt"/>
              </a:rPr>
              <a:t>Impact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normalization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weighing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optional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nb-NO" dirty="0" err="1" smtClean="0">
                <a:solidFill>
                  <a:schemeClr val="tx1"/>
                </a:solidFill>
                <a:latin typeface="+mj-lt"/>
              </a:rPr>
              <a:t>Impact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evaluation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nb-NO" dirty="0" err="1" smtClean="0">
                <a:solidFill>
                  <a:schemeClr val="tx1"/>
                </a:solidFill>
                <a:latin typeface="+mj-lt"/>
              </a:rPr>
              <a:t>optional</a:t>
            </a:r>
            <a:r>
              <a:rPr lang="nb-NO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4294967295"/>
          </p:nvPr>
        </p:nvSpPr>
        <p:spPr>
          <a:xfrm>
            <a:off x="1209670" y="6137025"/>
            <a:ext cx="11094871" cy="365125"/>
          </a:xfrm>
        </p:spPr>
        <p:txBody>
          <a:bodyPr/>
          <a:lstStyle/>
          <a:p>
            <a:pPr algn="l"/>
            <a:r>
              <a:rPr lang="nb-NO" dirty="0" err="1" smtClean="0">
                <a:solidFill>
                  <a:schemeClr val="tx1"/>
                </a:solidFill>
              </a:rPr>
              <a:t>Modified</a:t>
            </a:r>
            <a:r>
              <a:rPr lang="nb-NO" dirty="0" smtClean="0">
                <a:solidFill>
                  <a:schemeClr val="tx1"/>
                </a:solidFill>
              </a:rPr>
              <a:t> from: ISO 14040: </a:t>
            </a:r>
            <a:r>
              <a:rPr lang="nb-NO" dirty="0" err="1" smtClean="0">
                <a:solidFill>
                  <a:schemeClr val="tx1"/>
                </a:solidFill>
              </a:rPr>
              <a:t>Environmental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managment</a:t>
            </a:r>
            <a:r>
              <a:rPr lang="nb-NO" dirty="0" smtClean="0">
                <a:solidFill>
                  <a:schemeClr val="tx1"/>
                </a:solidFill>
              </a:rPr>
              <a:t> – </a:t>
            </a:r>
            <a:r>
              <a:rPr lang="nb-NO" dirty="0" err="1" smtClean="0">
                <a:solidFill>
                  <a:schemeClr val="tx1"/>
                </a:solidFill>
              </a:rPr>
              <a:t>life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cycle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assessment</a:t>
            </a: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 err="1" smtClean="0">
                <a:solidFill>
                  <a:schemeClr val="tx1"/>
                </a:solidFill>
              </a:rPr>
              <a:t>principles</a:t>
            </a:r>
            <a:r>
              <a:rPr lang="nb-NO" dirty="0" smtClean="0">
                <a:solidFill>
                  <a:schemeClr val="tx1"/>
                </a:solidFill>
              </a:rPr>
              <a:t> and </a:t>
            </a:r>
            <a:r>
              <a:rPr lang="nb-NO" dirty="0" err="1" smtClean="0">
                <a:solidFill>
                  <a:schemeClr val="tx1"/>
                </a:solidFill>
              </a:rPr>
              <a:t>framework</a:t>
            </a:r>
            <a:r>
              <a:rPr lang="nb-NO" dirty="0" smtClean="0">
                <a:solidFill>
                  <a:schemeClr val="tx1"/>
                </a:solidFill>
              </a:rPr>
              <a:t>. </a:t>
            </a:r>
            <a:r>
              <a:rPr lang="nb-NO" dirty="0" err="1" smtClean="0">
                <a:solidFill>
                  <a:schemeClr val="tx1"/>
                </a:solidFill>
              </a:rPr>
              <a:t>Geneva</a:t>
            </a:r>
            <a:r>
              <a:rPr lang="nb-NO" dirty="0" smtClean="0">
                <a:solidFill>
                  <a:schemeClr val="tx1"/>
                </a:solidFill>
              </a:rPr>
              <a:t>: International Standard Organizations, 1997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95300" y="6014788"/>
            <a:ext cx="11696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97129" y="4095751"/>
            <a:ext cx="2630906" cy="1919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52812" y="3924913"/>
            <a:ext cx="3128963" cy="68955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00325" y="133350"/>
            <a:ext cx="5305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E61B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nb-NO" dirty="0"/>
              <a:t>LCA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0596959"/>
              </p:ext>
            </p:extLst>
          </p:nvPr>
        </p:nvGraphicFramePr>
        <p:xfrm>
          <a:off x="4743450" y="1438275"/>
          <a:ext cx="5416550" cy="470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3981450"/>
            <a:ext cx="16668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390775" y="1449187"/>
            <a:ext cx="714375" cy="746062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24" y="2366962"/>
            <a:ext cx="821752" cy="54345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390774" y="3082127"/>
            <a:ext cx="95250" cy="823123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9" y="394769"/>
            <a:ext cx="1171575" cy="1054418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 rot="5400000">
            <a:off x="-1706033" y="2446338"/>
            <a:ext cx="5041900" cy="381000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1400" dirty="0"/>
              <a:t>Faculty of Environmental Sciences and Natural Resources Management</a:t>
            </a:r>
          </a:p>
        </p:txBody>
      </p:sp>
    </p:spTree>
    <p:extLst>
      <p:ext uri="{BB962C8B-B14F-4D97-AF65-F5344CB8AC3E}">
        <p14:creationId xmlns:p14="http://schemas.microsoft.com/office/powerpoint/2010/main" val="12598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09814" y="428625"/>
          <a:ext cx="8358187" cy="6217306"/>
        </p:xfrm>
        <a:graphic>
          <a:graphicData uri="http://schemas.openxmlformats.org/drawingml/2006/table">
            <a:tbl>
              <a:tblPr/>
              <a:tblGrid>
                <a:gridCol w="141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Impact Category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Examples of LCI Data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(i.e. classification)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Indicator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Description of Characterization Factor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Global Warming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Carbon Dioxide (CO2)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Nitrogen Dioxide (NO2)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Methane (CH4)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Chlorofluorocarbons (CFCs)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Global Warming Potential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LCI data to carbon dioxide (CO2) equivalents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Ozone Depletion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Chlorofluorocarbons (CFCs)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Hydrochlorofluorocarbons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(HCFCs)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Halons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Methyl Bromide (CH3Br)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Ozone Depleting Potential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LCI data to trichlorofluoromethane (CFC-11) equivalents.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Acidification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Sulfur Oxides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SOx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Nitrogen Oxides 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NOx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Hydrochloric Acid (HCL) 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Acidification Potential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LCI data to hydrogen (H+) ion equivalents as SO2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eqv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Eutrophication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Phosphate (PO4)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Nitrogen Dioxide (NO2)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Nitrates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Ammonia (NH4)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Eutrophication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Potential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LCI data to phosphate (PO4) equivalents.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0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Photochemical Smog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Non-methane hydrocarbon (NMHC)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Photochemical Oxident Creation Potential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LCI data to ethane (C2H6) equivalents.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028825" y="3181350"/>
            <a:ext cx="173355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4162425"/>
            <a:ext cx="173355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45945" y="896230"/>
            <a:ext cx="173355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66939" y="214313"/>
          <a:ext cx="8501061" cy="6215060"/>
        </p:xfrm>
        <a:graphic>
          <a:graphicData uri="http://schemas.openxmlformats.org/drawingml/2006/table">
            <a:tbl>
              <a:tblPr/>
              <a:tblGrid>
                <a:gridCol w="141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Impact Category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Examples of LCI Data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(i.e. classification)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Indicator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Description of Characterization Factor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Terrestrial Toxicity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Toxic chemicals with a reported lethal concentration to rodents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LC50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LC50 data to equivalents; uses multi-media modeling, exposure pathways.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Aquatic Toxicity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Toxic chemicals with a reported lethal concentration to fish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LC50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LC50 data to equivalents; uses multi-media modeling, exposure pathways.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Resource Depletion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Quantity of minerals used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Quantity of fossil fuels used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Resource Depletion Potential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LCI data to a ratio of quantity of resource used versus quantity of resource left in reserve.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Land Use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Quantity disposed of in a landfill or other land modifications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Land Availability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mass of solid waste into volume using an estimated density.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4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Water Use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Water used or consumed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Water Shortage Potential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Converts LCI data to a ratio of quantity of water used versus quantity of resource left in reserve.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9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/>
          <a:srcRect t="2405" b="3006"/>
          <a:stretch>
            <a:fillRect/>
          </a:stretch>
        </p:blipFill>
        <p:spPr bwMode="auto">
          <a:xfrm>
            <a:off x="1524000" y="0"/>
            <a:ext cx="9298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20200" y="2057401"/>
            <a:ext cx="1447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inputs from nature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0200" y="3505201"/>
            <a:ext cx="1447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inputs from the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technosphere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(manufacturing processes and resources)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0200" y="5105401"/>
            <a:ext cx="14478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inputs from the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technosphere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(manufacturing heat and electricity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0200" y="6019801"/>
            <a:ext cx="1447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Direct emissions to the environment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762001"/>
            <a:ext cx="502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Process information and the amount produced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82800" y="337457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43" y="1195754"/>
            <a:ext cx="6614422" cy="3778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13" y="280326"/>
            <a:ext cx="10515600" cy="726481"/>
          </a:xfrm>
        </p:spPr>
        <p:txBody>
          <a:bodyPr/>
          <a:lstStyle/>
          <a:p>
            <a:r>
              <a:rPr lang="nb-NO" dirty="0" err="1" smtClean="0"/>
              <a:t>Impact</a:t>
            </a:r>
            <a:r>
              <a:rPr lang="nb-NO" dirty="0" smtClean="0"/>
              <a:t> </a:t>
            </a:r>
            <a:r>
              <a:rPr lang="nb-NO" dirty="0" err="1" smtClean="0"/>
              <a:t>assessment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69043" y="3960775"/>
            <a:ext cx="4206300" cy="44726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11064875" cy="365125"/>
          </a:xfrm>
        </p:spPr>
        <p:txBody>
          <a:bodyPr/>
          <a:lstStyle/>
          <a:p>
            <a:pPr algn="l"/>
            <a:r>
              <a:rPr lang="en-US" sz="900" dirty="0"/>
              <a:t>Machado, A. P., et al. (2006). Life cycle assessment of wastewater treatment options for small and decentralized communities. 10th International conference on wetland systems for water pollution control. Lisbon, Portugal.</a:t>
            </a:r>
          </a:p>
          <a:p>
            <a:pPr algn="l"/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279" y="1403099"/>
            <a:ext cx="2513858" cy="690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790" y="2679649"/>
            <a:ext cx="3180347" cy="6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Critical </a:t>
            </a:r>
            <a:r>
              <a:rPr lang="nb-NO" dirty="0" err="1" smtClean="0"/>
              <a:t>issues</a:t>
            </a:r>
            <a:r>
              <a:rPr lang="nb-NO" dirty="0" smtClean="0"/>
              <a:t> in </a:t>
            </a:r>
            <a:r>
              <a:rPr lang="nb-NO" dirty="0" err="1" smtClean="0"/>
              <a:t>application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dirty="0" err="1" smtClean="0"/>
              <a:t>Functional</a:t>
            </a:r>
            <a:r>
              <a:rPr lang="nb-NO" sz="1800" b="1" dirty="0" smtClean="0"/>
              <a:t> unit</a:t>
            </a:r>
          </a:p>
          <a:p>
            <a:pPr lvl="1"/>
            <a:r>
              <a:rPr lang="nb-NO" sz="1800" dirty="0"/>
              <a:t>Commonly used </a:t>
            </a:r>
            <a:r>
              <a:rPr lang="nb-NO" sz="1800" dirty="0" err="1"/>
              <a:t>functional</a:t>
            </a:r>
            <a:r>
              <a:rPr lang="nb-NO" sz="1800" dirty="0"/>
              <a:t> unit is m</a:t>
            </a:r>
            <a:r>
              <a:rPr lang="nb-NO" sz="1800" baseline="30000" dirty="0"/>
              <a:t>3</a:t>
            </a:r>
            <a:r>
              <a:rPr lang="nb-NO" sz="1800" dirty="0"/>
              <a:t> or ML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treated</a:t>
            </a:r>
            <a:r>
              <a:rPr lang="nb-NO" sz="1800" dirty="0"/>
              <a:t> water - </a:t>
            </a:r>
            <a:r>
              <a:rPr lang="nb-NO" sz="1800" dirty="0" err="1"/>
              <a:t>could</a:t>
            </a:r>
            <a:r>
              <a:rPr lang="nb-NO" sz="1800" dirty="0"/>
              <a:t> be </a:t>
            </a:r>
            <a:r>
              <a:rPr lang="nb-NO" sz="1800" dirty="0" err="1"/>
              <a:t>misleading</a:t>
            </a:r>
            <a:r>
              <a:rPr lang="nb-NO" sz="1800" dirty="0"/>
              <a:t> </a:t>
            </a:r>
            <a:r>
              <a:rPr lang="nb-NO" sz="1800" dirty="0" smtClean="0"/>
              <a:t>[1]</a:t>
            </a:r>
          </a:p>
          <a:p>
            <a:pPr lvl="1"/>
            <a:r>
              <a:rPr lang="nb-NO" sz="1800" dirty="0"/>
              <a:t>Unit </a:t>
            </a:r>
            <a:r>
              <a:rPr lang="nb-NO" sz="1800" dirty="0" err="1"/>
              <a:t>population</a:t>
            </a:r>
            <a:r>
              <a:rPr lang="nb-NO" sz="1800" dirty="0"/>
              <a:t> </a:t>
            </a:r>
            <a:r>
              <a:rPr lang="nb-NO" sz="1800" dirty="0" err="1"/>
              <a:t>equivalent</a:t>
            </a:r>
            <a:r>
              <a:rPr lang="nb-NO" sz="1800" dirty="0"/>
              <a:t> (</a:t>
            </a:r>
            <a:r>
              <a:rPr lang="nb-NO" sz="1800" dirty="0" err="1"/>
              <a:t>p.e</a:t>
            </a:r>
            <a:r>
              <a:rPr lang="nb-NO" sz="1800" dirty="0"/>
              <a:t>)-</a:t>
            </a:r>
            <a:r>
              <a:rPr lang="nb-NO" sz="1800" dirty="0" err="1"/>
              <a:t>includes</a:t>
            </a:r>
            <a:r>
              <a:rPr lang="nb-NO" sz="1800" dirty="0"/>
              <a:t> </a:t>
            </a:r>
            <a:r>
              <a:rPr lang="nb-NO" sz="1800" dirty="0" err="1"/>
              <a:t>both</a:t>
            </a:r>
            <a:r>
              <a:rPr lang="nb-NO" sz="1800" dirty="0"/>
              <a:t> </a:t>
            </a:r>
            <a:r>
              <a:rPr lang="nb-NO" sz="1800" dirty="0" err="1"/>
              <a:t>quantity</a:t>
            </a:r>
            <a:r>
              <a:rPr lang="nb-NO" sz="1800" dirty="0"/>
              <a:t> and </a:t>
            </a:r>
            <a:r>
              <a:rPr lang="nb-NO" sz="1800" dirty="0" err="1"/>
              <a:t>quality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wastwater</a:t>
            </a:r>
            <a:r>
              <a:rPr lang="nb-NO" sz="1800" dirty="0"/>
              <a:t> (1 </a:t>
            </a:r>
            <a:r>
              <a:rPr lang="nb-NO" sz="1800" dirty="0" err="1"/>
              <a:t>p.e</a:t>
            </a:r>
            <a:r>
              <a:rPr lang="nb-NO" sz="1800" dirty="0"/>
              <a:t> = 60 g BOD/</a:t>
            </a:r>
            <a:r>
              <a:rPr lang="nb-NO" sz="1800" dirty="0" err="1"/>
              <a:t>day</a:t>
            </a:r>
            <a:r>
              <a:rPr lang="nb-NO" sz="1800" dirty="0"/>
              <a:t>) </a:t>
            </a:r>
          </a:p>
          <a:p>
            <a:pPr marL="0" indent="0">
              <a:buNone/>
            </a:pPr>
            <a:r>
              <a:rPr lang="nb-NO" sz="1800" b="1" dirty="0" smtClean="0"/>
              <a:t>System </a:t>
            </a:r>
            <a:r>
              <a:rPr lang="nb-NO" sz="1800" b="1" dirty="0" err="1" smtClean="0"/>
              <a:t>boundry</a:t>
            </a:r>
            <a:endParaRPr lang="nb-NO" sz="1800" b="1" dirty="0" smtClean="0"/>
          </a:p>
          <a:p>
            <a:pPr marL="285750" indent="-285750"/>
            <a:r>
              <a:rPr lang="nb-NO" sz="1800" dirty="0"/>
              <a:t>System </a:t>
            </a:r>
            <a:r>
              <a:rPr lang="nb-NO" sz="1800" dirty="0" err="1"/>
              <a:t>boundaries</a:t>
            </a:r>
            <a:r>
              <a:rPr lang="nb-NO" sz="1800" dirty="0"/>
              <a:t> have </a:t>
            </a:r>
            <a:r>
              <a:rPr lang="nb-NO" sz="1800" dirty="0" err="1"/>
              <a:t>significant</a:t>
            </a:r>
            <a:r>
              <a:rPr lang="nb-NO" sz="1800" dirty="0"/>
              <a:t> </a:t>
            </a:r>
            <a:r>
              <a:rPr lang="nb-NO" sz="1800" dirty="0" err="1"/>
              <a:t>impact</a:t>
            </a:r>
            <a:r>
              <a:rPr lang="nb-NO" sz="1800" dirty="0"/>
              <a:t> </a:t>
            </a:r>
            <a:r>
              <a:rPr lang="nb-NO" sz="1800" dirty="0" err="1"/>
              <a:t>on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outcome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LCA </a:t>
            </a:r>
            <a:r>
              <a:rPr lang="nb-NO" sz="1800" dirty="0" err="1"/>
              <a:t>result</a:t>
            </a:r>
            <a:r>
              <a:rPr lang="nb-NO" sz="1800" dirty="0"/>
              <a:t> </a:t>
            </a:r>
            <a:r>
              <a:rPr lang="nb-NO" sz="1800" dirty="0" smtClean="0"/>
              <a:t>[1]</a:t>
            </a:r>
            <a:endParaRPr lang="nb-NO" sz="1800" dirty="0"/>
          </a:p>
          <a:p>
            <a:pPr marL="285750" indent="-285750"/>
            <a:r>
              <a:rPr lang="nb-NO" sz="1800" dirty="0" err="1" smtClean="0"/>
              <a:t>Boundry</a:t>
            </a:r>
            <a:r>
              <a:rPr lang="nb-NO" sz="1800" dirty="0" smtClean="0"/>
              <a:t> </a:t>
            </a:r>
            <a:r>
              <a:rPr lang="nb-NO" sz="1800" dirty="0"/>
              <a:t>of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study</a:t>
            </a:r>
            <a:r>
              <a:rPr lang="nb-NO" sz="1800" dirty="0"/>
              <a:t> </a:t>
            </a:r>
            <a:r>
              <a:rPr lang="nb-NO" sz="1800" dirty="0" err="1"/>
              <a:t>should</a:t>
            </a:r>
            <a:r>
              <a:rPr lang="nb-NO" sz="1800" dirty="0"/>
              <a:t> be </a:t>
            </a:r>
            <a:r>
              <a:rPr lang="nb-NO" sz="1800" dirty="0" err="1"/>
              <a:t>extended</a:t>
            </a:r>
            <a:r>
              <a:rPr lang="nb-NO" sz="1800" dirty="0"/>
              <a:t> to </a:t>
            </a:r>
            <a:r>
              <a:rPr lang="nb-NO" sz="1800" dirty="0" err="1"/>
              <a:t>fertilizer</a:t>
            </a:r>
            <a:r>
              <a:rPr lang="nb-NO" sz="1800" dirty="0"/>
              <a:t> </a:t>
            </a:r>
            <a:r>
              <a:rPr lang="nb-NO" sz="1800" dirty="0" err="1"/>
              <a:t>production</a:t>
            </a:r>
            <a:r>
              <a:rPr lang="nb-NO" sz="1800" dirty="0"/>
              <a:t> and </a:t>
            </a:r>
            <a:r>
              <a:rPr lang="nb-NO" sz="1800" dirty="0" err="1"/>
              <a:t>agricultural</a:t>
            </a:r>
            <a:r>
              <a:rPr lang="nb-NO" sz="1800" dirty="0"/>
              <a:t> </a:t>
            </a:r>
            <a:r>
              <a:rPr lang="nb-NO" sz="1800" dirty="0" err="1"/>
              <a:t>application</a:t>
            </a:r>
            <a:r>
              <a:rPr lang="nb-NO" sz="1800" dirty="0"/>
              <a:t> – </a:t>
            </a:r>
            <a:r>
              <a:rPr lang="nb-NO" sz="1800" dirty="0" err="1"/>
              <a:t>especially</a:t>
            </a:r>
            <a:r>
              <a:rPr lang="nb-NO" sz="1800" dirty="0"/>
              <a:t> for </a:t>
            </a:r>
            <a:r>
              <a:rPr lang="nb-NO" sz="1800" dirty="0" err="1"/>
              <a:t>analysis</a:t>
            </a:r>
            <a:r>
              <a:rPr lang="nb-NO" sz="1800" dirty="0"/>
              <a:t> </a:t>
            </a:r>
            <a:r>
              <a:rPr lang="nb-NO" sz="1800" dirty="0" err="1"/>
              <a:t>source</a:t>
            </a:r>
            <a:r>
              <a:rPr lang="nb-NO" sz="1800" dirty="0"/>
              <a:t> </a:t>
            </a:r>
            <a:r>
              <a:rPr lang="nb-NO" sz="1800" dirty="0" err="1" smtClean="0"/>
              <a:t>separating</a:t>
            </a:r>
            <a:r>
              <a:rPr lang="nb-NO" sz="1800" dirty="0" smtClean="0"/>
              <a:t> </a:t>
            </a:r>
            <a:r>
              <a:rPr lang="nb-NO" sz="1800" dirty="0"/>
              <a:t>systems </a:t>
            </a:r>
            <a:r>
              <a:rPr lang="nb-NO" sz="1800" dirty="0" smtClean="0"/>
              <a:t>[2]</a:t>
            </a:r>
            <a:endParaRPr lang="nb-NO" sz="1800" dirty="0"/>
          </a:p>
          <a:p>
            <a:pPr marL="285750" indent="-285750"/>
            <a:r>
              <a:rPr lang="nb-NO" sz="1800" dirty="0" smtClean="0"/>
              <a:t>Most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studies have </a:t>
            </a:r>
            <a:r>
              <a:rPr lang="nb-NO" sz="1800" dirty="0" err="1"/>
              <a:t>excluded</a:t>
            </a:r>
            <a:r>
              <a:rPr lang="nb-NO" sz="1800" dirty="0"/>
              <a:t> </a:t>
            </a:r>
            <a:r>
              <a:rPr lang="nb-NO" sz="1800" dirty="0" err="1"/>
              <a:t>demolition</a:t>
            </a:r>
            <a:r>
              <a:rPr lang="nb-NO" sz="1800" dirty="0"/>
              <a:t> </a:t>
            </a:r>
            <a:r>
              <a:rPr lang="nb-NO" sz="1800" dirty="0" err="1"/>
              <a:t>phase</a:t>
            </a:r>
            <a:r>
              <a:rPr lang="nb-NO" sz="1800" dirty="0"/>
              <a:t> [3]</a:t>
            </a:r>
          </a:p>
          <a:p>
            <a:pPr marL="285750" indent="-285750"/>
            <a:r>
              <a:rPr lang="nb-NO" sz="1800" dirty="0" smtClean="0"/>
              <a:t>For </a:t>
            </a:r>
            <a:r>
              <a:rPr lang="nb-NO" sz="1800" dirty="0" err="1"/>
              <a:t>small</a:t>
            </a:r>
            <a:r>
              <a:rPr lang="nb-NO" sz="1800" dirty="0"/>
              <a:t> system </a:t>
            </a:r>
            <a:r>
              <a:rPr lang="nb-NO" sz="1800" dirty="0" err="1" smtClean="0"/>
              <a:t>construction</a:t>
            </a:r>
            <a:r>
              <a:rPr lang="nb-NO" sz="1800" dirty="0" smtClean="0"/>
              <a:t> </a:t>
            </a:r>
            <a:r>
              <a:rPr lang="nb-NO" sz="1800" dirty="0" err="1"/>
              <a:t>phase</a:t>
            </a:r>
            <a:r>
              <a:rPr lang="nb-NO" sz="1800" dirty="0"/>
              <a:t> </a:t>
            </a:r>
            <a:r>
              <a:rPr lang="nb-NO" sz="1800" dirty="0" err="1"/>
              <a:t>could</a:t>
            </a:r>
            <a:r>
              <a:rPr lang="nb-NO" sz="1800" dirty="0"/>
              <a:t> have </a:t>
            </a:r>
            <a:r>
              <a:rPr lang="nb-NO" sz="1800" dirty="0" err="1"/>
              <a:t>significant</a:t>
            </a:r>
            <a:r>
              <a:rPr lang="nb-NO" sz="1800" dirty="0"/>
              <a:t> </a:t>
            </a:r>
            <a:r>
              <a:rPr lang="nb-NO" sz="1800" dirty="0" err="1"/>
              <a:t>impact</a:t>
            </a:r>
            <a:r>
              <a:rPr lang="nb-NO" sz="1800" dirty="0"/>
              <a:t> </a:t>
            </a:r>
            <a:r>
              <a:rPr lang="nb-NO" sz="1800" dirty="0" err="1"/>
              <a:t>on</a:t>
            </a:r>
            <a:r>
              <a:rPr lang="nb-NO" sz="1800" dirty="0"/>
              <a:t> </a:t>
            </a:r>
            <a:r>
              <a:rPr lang="nb-NO" sz="1800" dirty="0" err="1"/>
              <a:t>some</a:t>
            </a:r>
            <a:r>
              <a:rPr lang="nb-NO" sz="1800" dirty="0"/>
              <a:t> </a:t>
            </a:r>
            <a:r>
              <a:rPr lang="nb-NO" sz="1800" dirty="0" err="1"/>
              <a:t>impact</a:t>
            </a:r>
            <a:r>
              <a:rPr lang="nb-NO" sz="1800" dirty="0"/>
              <a:t> </a:t>
            </a:r>
            <a:r>
              <a:rPr lang="nb-NO" sz="1800" dirty="0" err="1"/>
              <a:t>categories</a:t>
            </a:r>
            <a:r>
              <a:rPr lang="nb-NO" sz="1800" dirty="0"/>
              <a:t> </a:t>
            </a:r>
          </a:p>
          <a:p>
            <a:r>
              <a:rPr lang="nb-NO" sz="1800" dirty="0" smtClean="0"/>
              <a:t>Data </a:t>
            </a:r>
            <a:r>
              <a:rPr lang="nb-NO" sz="1800" dirty="0" err="1" smtClean="0"/>
              <a:t>uncertainty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05243" y="5751513"/>
            <a:ext cx="10083800" cy="365125"/>
          </a:xfrm>
        </p:spPr>
        <p:txBody>
          <a:bodyPr/>
          <a:lstStyle/>
          <a:p>
            <a:pPr algn="l"/>
            <a:r>
              <a:rPr lang="en-US" sz="900" dirty="0" smtClean="0">
                <a:solidFill>
                  <a:schemeClr val="tx1"/>
                </a:solidFill>
              </a:rPr>
              <a:t>[1] </a:t>
            </a:r>
            <a:r>
              <a:rPr lang="en-US" sz="900" dirty="0" err="1">
                <a:solidFill>
                  <a:schemeClr val="tx1"/>
                </a:solidFill>
              </a:rPr>
              <a:t>Corominas</a:t>
            </a:r>
            <a:r>
              <a:rPr lang="en-US" sz="900" dirty="0">
                <a:solidFill>
                  <a:schemeClr val="tx1"/>
                </a:solidFill>
              </a:rPr>
              <a:t>, L., Foley, J., Guest, J. S., </a:t>
            </a:r>
            <a:r>
              <a:rPr lang="en-US" sz="900" dirty="0" err="1">
                <a:solidFill>
                  <a:schemeClr val="tx1"/>
                </a:solidFill>
              </a:rPr>
              <a:t>Hospido</a:t>
            </a:r>
            <a:r>
              <a:rPr lang="en-US" sz="900" dirty="0">
                <a:solidFill>
                  <a:schemeClr val="tx1"/>
                </a:solidFill>
              </a:rPr>
              <a:t>, A., Larsen, H. F., </a:t>
            </a:r>
            <a:r>
              <a:rPr lang="en-US" sz="900" dirty="0" err="1">
                <a:solidFill>
                  <a:schemeClr val="tx1"/>
                </a:solidFill>
              </a:rPr>
              <a:t>Morera</a:t>
            </a:r>
            <a:r>
              <a:rPr lang="en-US" sz="900" dirty="0">
                <a:solidFill>
                  <a:schemeClr val="tx1"/>
                </a:solidFill>
              </a:rPr>
              <a:t>, S., &amp; Shaw, A. (2013). Life cycle assessment applied to wastewater treatment: state of the art. </a:t>
            </a:r>
            <a:r>
              <a:rPr lang="en-US" sz="900" i="1" dirty="0">
                <a:solidFill>
                  <a:schemeClr val="tx1"/>
                </a:solidFill>
              </a:rPr>
              <a:t>Water research</a:t>
            </a:r>
            <a:r>
              <a:rPr lang="en-US" sz="900" dirty="0">
                <a:solidFill>
                  <a:schemeClr val="tx1"/>
                </a:solidFill>
              </a:rPr>
              <a:t>, </a:t>
            </a:r>
            <a:r>
              <a:rPr lang="en-US" sz="900" i="1" dirty="0">
                <a:solidFill>
                  <a:schemeClr val="tx1"/>
                </a:solidFill>
              </a:rPr>
              <a:t>47</a:t>
            </a:r>
            <a:r>
              <a:rPr lang="en-US" sz="900" dirty="0">
                <a:solidFill>
                  <a:schemeClr val="tx1"/>
                </a:solidFill>
              </a:rPr>
              <a:t>(15), 5480-5492</a:t>
            </a:r>
            <a:r>
              <a:rPr lang="en-US" sz="9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900" dirty="0" smtClean="0">
                <a:solidFill>
                  <a:schemeClr val="tx1"/>
                </a:solidFill>
              </a:rPr>
              <a:t>[2] Lundin</a:t>
            </a:r>
            <a:r>
              <a:rPr lang="en-US" sz="900" dirty="0">
                <a:solidFill>
                  <a:schemeClr val="tx1"/>
                </a:solidFill>
              </a:rPr>
              <a:t>, M., </a:t>
            </a:r>
            <a:r>
              <a:rPr lang="en-US" sz="900" dirty="0" err="1">
                <a:solidFill>
                  <a:schemeClr val="tx1"/>
                </a:solidFill>
              </a:rPr>
              <a:t>Bengtsson</a:t>
            </a:r>
            <a:r>
              <a:rPr lang="en-US" sz="900" dirty="0">
                <a:solidFill>
                  <a:schemeClr val="tx1"/>
                </a:solidFill>
              </a:rPr>
              <a:t>, M. and </a:t>
            </a:r>
            <a:r>
              <a:rPr lang="en-US" sz="900" dirty="0" err="1">
                <a:solidFill>
                  <a:schemeClr val="tx1"/>
                </a:solidFill>
              </a:rPr>
              <a:t>Molander</a:t>
            </a:r>
            <a:r>
              <a:rPr lang="en-US" sz="900" dirty="0">
                <a:solidFill>
                  <a:schemeClr val="tx1"/>
                </a:solidFill>
              </a:rPr>
              <a:t>, S (2000). "Life cycle assessment of wastewater systems: influence of system boundaries and scale on calculated environmental loads." </a:t>
            </a:r>
            <a:r>
              <a:rPr lang="en-US" sz="900" u="sng" dirty="0">
                <a:solidFill>
                  <a:schemeClr val="tx1"/>
                </a:solidFill>
              </a:rPr>
              <a:t>Environmental Science and Technology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34</a:t>
            </a:r>
            <a:r>
              <a:rPr lang="en-US" sz="900" dirty="0">
                <a:solidFill>
                  <a:schemeClr val="tx1"/>
                </a:solidFill>
              </a:rPr>
              <a:t>(1): 180-186</a:t>
            </a:r>
            <a:r>
              <a:rPr lang="en-US" sz="9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900" dirty="0" smtClean="0">
                <a:solidFill>
                  <a:schemeClr val="tx1"/>
                </a:solidFill>
              </a:rPr>
              <a:t>[3] </a:t>
            </a:r>
            <a:r>
              <a:rPr lang="en-US" sz="900" dirty="0" err="1" smtClean="0">
                <a:solidFill>
                  <a:schemeClr val="tx1"/>
                </a:solidFill>
              </a:rPr>
              <a:t>Corominas</a:t>
            </a:r>
            <a:r>
              <a:rPr lang="en-US" sz="900" dirty="0">
                <a:solidFill>
                  <a:schemeClr val="tx1"/>
                </a:solidFill>
              </a:rPr>
              <a:t>, L., Foley, J., Guest, J. S., </a:t>
            </a:r>
            <a:r>
              <a:rPr lang="en-US" sz="900" dirty="0" err="1">
                <a:solidFill>
                  <a:schemeClr val="tx1"/>
                </a:solidFill>
              </a:rPr>
              <a:t>Hospido</a:t>
            </a:r>
            <a:r>
              <a:rPr lang="en-US" sz="900" dirty="0">
                <a:solidFill>
                  <a:schemeClr val="tx1"/>
                </a:solidFill>
              </a:rPr>
              <a:t>, A., Larsen, H. F., </a:t>
            </a:r>
            <a:r>
              <a:rPr lang="en-US" sz="900" dirty="0" err="1">
                <a:solidFill>
                  <a:schemeClr val="tx1"/>
                </a:solidFill>
              </a:rPr>
              <a:t>Morera</a:t>
            </a:r>
            <a:r>
              <a:rPr lang="en-US" sz="900" dirty="0">
                <a:solidFill>
                  <a:schemeClr val="tx1"/>
                </a:solidFill>
              </a:rPr>
              <a:t>, S., &amp; Shaw, A. (2013). Life cycle assessment applied to wastewater treatment: state of the art. </a:t>
            </a:r>
            <a:r>
              <a:rPr lang="en-US" sz="900" i="1" dirty="0">
                <a:solidFill>
                  <a:schemeClr val="tx1"/>
                </a:solidFill>
              </a:rPr>
              <a:t>Water research</a:t>
            </a:r>
            <a:r>
              <a:rPr lang="en-US" sz="900" dirty="0">
                <a:solidFill>
                  <a:schemeClr val="tx1"/>
                </a:solidFill>
              </a:rPr>
              <a:t>, </a:t>
            </a:r>
            <a:r>
              <a:rPr lang="en-US" sz="900" i="1" dirty="0">
                <a:solidFill>
                  <a:schemeClr val="tx1"/>
                </a:solidFill>
              </a:rPr>
              <a:t>47</a:t>
            </a:r>
            <a:r>
              <a:rPr lang="en-US" sz="900" dirty="0">
                <a:solidFill>
                  <a:schemeClr val="tx1"/>
                </a:solidFill>
              </a:rPr>
              <a:t>(15), 5480-5492.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b-NO" sz="4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r>
              <a:rPr lang="nb-NO" sz="4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4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LCA</a:t>
            </a:r>
            <a:endPara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takes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account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and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aspects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wastewater </a:t>
            </a:r>
            <a:r>
              <a:rPr lang="nb-NO" dirty="0" err="1" smtClean="0"/>
              <a:t>managment</a:t>
            </a:r>
            <a:endParaRPr lang="nb-NO" dirty="0" smtClean="0"/>
          </a:p>
          <a:p>
            <a:r>
              <a:rPr lang="nb-NO" dirty="0" smtClean="0"/>
              <a:t>LCA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vary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in </a:t>
            </a:r>
            <a:r>
              <a:rPr lang="nb-NO" dirty="0" err="1" smtClean="0"/>
              <a:t>boundry</a:t>
            </a:r>
            <a:r>
              <a:rPr lang="nb-NO" dirty="0" smtClean="0"/>
              <a:t> </a:t>
            </a:r>
            <a:r>
              <a:rPr lang="nb-NO" dirty="0" err="1" smtClean="0"/>
              <a:t>condition</a:t>
            </a:r>
            <a:r>
              <a:rPr lang="nb-NO" dirty="0" smtClean="0"/>
              <a:t> </a:t>
            </a:r>
            <a:r>
              <a:rPr lang="nb-NO" dirty="0" err="1" smtClean="0"/>
              <a:t>therefore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robust </a:t>
            </a:r>
            <a:r>
              <a:rPr lang="nb-NO" dirty="0" err="1" smtClean="0"/>
              <a:t>conclusion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made</a:t>
            </a:r>
            <a:endParaRPr lang="nb-NO" dirty="0" smtClean="0"/>
          </a:p>
          <a:p>
            <a:r>
              <a:rPr lang="nb-NO" dirty="0" smtClean="0"/>
              <a:t>Time </a:t>
            </a:r>
            <a:r>
              <a:rPr lang="nb-NO" dirty="0" err="1" smtClean="0"/>
              <a:t>consuming</a:t>
            </a:r>
            <a:r>
              <a:rPr lang="nb-NO" dirty="0" smtClean="0"/>
              <a:t>, </a:t>
            </a:r>
            <a:r>
              <a:rPr lang="nb-NO" dirty="0" err="1" smtClean="0"/>
              <a:t>require</a:t>
            </a:r>
            <a:r>
              <a:rPr lang="nb-NO" dirty="0" smtClean="0"/>
              <a:t> skill </a:t>
            </a:r>
            <a:r>
              <a:rPr lang="nb-NO" dirty="0" err="1" smtClean="0"/>
              <a:t>therefore</a:t>
            </a:r>
            <a:r>
              <a:rPr lang="nb-NO" dirty="0" smtClean="0"/>
              <a:t> </a:t>
            </a:r>
            <a:r>
              <a:rPr lang="nb-NO" dirty="0" err="1" smtClean="0"/>
              <a:t>cannot</a:t>
            </a:r>
            <a:r>
              <a:rPr lang="nb-NO" dirty="0" smtClean="0"/>
              <a:t> be </a:t>
            </a:r>
            <a:r>
              <a:rPr lang="nb-NO" dirty="0" err="1" smtClean="0"/>
              <a:t>easily</a:t>
            </a:r>
            <a:r>
              <a:rPr lang="nb-NO" dirty="0" smtClean="0"/>
              <a:t> used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 makers</a:t>
            </a:r>
          </a:p>
          <a:p>
            <a:r>
              <a:rPr lang="nb-NO" dirty="0" err="1" smtClean="0"/>
              <a:t>Lack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universal standards for </a:t>
            </a:r>
            <a:r>
              <a:rPr lang="nb-NO" dirty="0" err="1" smtClean="0"/>
              <a:t>assessment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wastewater </a:t>
            </a:r>
            <a:r>
              <a:rPr lang="nb-NO" dirty="0" err="1" smtClean="0"/>
              <a:t>treatment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b-NO" sz="4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err="1" smtClean="0"/>
              <a:t>What</a:t>
            </a:r>
            <a:r>
              <a:rPr lang="nb-NO" b="1" dirty="0" smtClean="0"/>
              <a:t> </a:t>
            </a:r>
            <a:r>
              <a:rPr lang="nb-NO" b="1" dirty="0" err="1" smtClean="0"/>
              <a:t>can</a:t>
            </a:r>
            <a:r>
              <a:rPr lang="nb-NO" b="1" dirty="0" smtClean="0"/>
              <a:t> LCA do? </a:t>
            </a:r>
          </a:p>
          <a:p>
            <a:r>
              <a:rPr lang="nb-NO" dirty="0" err="1" smtClean="0"/>
              <a:t>Avoid</a:t>
            </a:r>
            <a:r>
              <a:rPr lang="nb-NO" dirty="0" smtClean="0"/>
              <a:t> </a:t>
            </a:r>
            <a:r>
              <a:rPr lang="nb-NO" dirty="0" err="1" smtClean="0"/>
              <a:t>environmental</a:t>
            </a:r>
            <a:r>
              <a:rPr lang="nb-NO" dirty="0" smtClean="0"/>
              <a:t> problem </a:t>
            </a:r>
            <a:r>
              <a:rPr lang="nb-NO" dirty="0" err="1" smtClean="0"/>
              <a:t>shifting</a:t>
            </a:r>
            <a:r>
              <a:rPr lang="nb-NO" dirty="0" smtClean="0"/>
              <a:t> </a:t>
            </a:r>
          </a:p>
          <a:p>
            <a:r>
              <a:rPr lang="nb-NO" dirty="0" smtClean="0"/>
              <a:t>Is a powerfull </a:t>
            </a:r>
            <a:r>
              <a:rPr lang="nb-NO" dirty="0" err="1" smtClean="0"/>
              <a:t>tool</a:t>
            </a:r>
            <a:r>
              <a:rPr lang="nb-NO" dirty="0" smtClean="0"/>
              <a:t> to </a:t>
            </a:r>
            <a:r>
              <a:rPr lang="nb-NO" dirty="0" err="1" smtClean="0"/>
              <a:t>ensure</a:t>
            </a:r>
            <a:r>
              <a:rPr lang="nb-NO" dirty="0" smtClean="0"/>
              <a:t> </a:t>
            </a:r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sustainability</a:t>
            </a:r>
            <a:r>
              <a:rPr lang="nb-NO" dirty="0" smtClean="0"/>
              <a:t> of wastewater management</a:t>
            </a:r>
          </a:p>
          <a:p>
            <a:r>
              <a:rPr lang="nb-NO" dirty="0" err="1" smtClean="0"/>
              <a:t>Can</a:t>
            </a:r>
            <a:r>
              <a:rPr lang="nb-NO" dirty="0" smtClean="0"/>
              <a:t> be used to </a:t>
            </a:r>
            <a:r>
              <a:rPr lang="nb-NO" dirty="0" err="1" smtClean="0"/>
              <a:t>optimize</a:t>
            </a:r>
            <a:r>
              <a:rPr lang="nb-NO" dirty="0" smtClean="0"/>
              <a:t> system design</a:t>
            </a:r>
          </a:p>
          <a:p>
            <a:pPr marL="0" indent="0">
              <a:buNone/>
            </a:pPr>
            <a:r>
              <a:rPr lang="nb-NO" b="1" dirty="0" err="1" smtClean="0"/>
              <a:t>What</a:t>
            </a:r>
            <a:r>
              <a:rPr lang="nb-NO" b="1" dirty="0" smtClean="0"/>
              <a:t> it </a:t>
            </a:r>
            <a:r>
              <a:rPr lang="nb-NO" b="1" dirty="0" err="1" smtClean="0"/>
              <a:t>cannot</a:t>
            </a:r>
            <a:r>
              <a:rPr lang="nb-NO" b="1" dirty="0" smtClean="0"/>
              <a:t> do?</a:t>
            </a:r>
          </a:p>
          <a:p>
            <a:r>
              <a:rPr lang="nb-NO" dirty="0" smtClean="0"/>
              <a:t>Ensure </a:t>
            </a:r>
            <a:r>
              <a:rPr lang="nb-NO" dirty="0" err="1" smtClean="0"/>
              <a:t>economic</a:t>
            </a:r>
            <a:r>
              <a:rPr lang="nb-NO" dirty="0" smtClean="0"/>
              <a:t> and </a:t>
            </a:r>
            <a:r>
              <a:rPr lang="nb-NO" dirty="0" err="1" smtClean="0"/>
              <a:t>socio-cultural</a:t>
            </a:r>
            <a:r>
              <a:rPr lang="nb-NO" dirty="0" smtClean="0"/>
              <a:t> </a:t>
            </a:r>
            <a:r>
              <a:rPr lang="nb-NO" dirty="0" err="1" smtClean="0"/>
              <a:t>sustainabilliy</a:t>
            </a:r>
            <a:endParaRPr lang="nb-NO" dirty="0" smtClean="0"/>
          </a:p>
          <a:p>
            <a:pPr marL="0" indent="0">
              <a:buNone/>
            </a:pPr>
            <a:r>
              <a:rPr lang="nb-NO" b="1" dirty="0" err="1" smtClean="0"/>
              <a:t>What</a:t>
            </a:r>
            <a:r>
              <a:rPr lang="nb-NO" b="1" dirty="0" smtClean="0"/>
              <a:t> </a:t>
            </a:r>
            <a:r>
              <a:rPr lang="nb-NO" b="1" dirty="0" err="1" smtClean="0"/>
              <a:t>we</a:t>
            </a:r>
            <a:r>
              <a:rPr lang="nb-NO" b="1" dirty="0" smtClean="0"/>
              <a:t> </a:t>
            </a:r>
            <a:r>
              <a:rPr lang="nb-NO" b="1" dirty="0" err="1" smtClean="0"/>
              <a:t>can</a:t>
            </a:r>
            <a:r>
              <a:rPr lang="nb-NO" b="1" dirty="0" smtClean="0"/>
              <a:t> do?</a:t>
            </a:r>
          </a:p>
          <a:p>
            <a:r>
              <a:rPr lang="nb-NO" dirty="0" err="1" smtClean="0"/>
              <a:t>Combine</a:t>
            </a:r>
            <a:r>
              <a:rPr lang="nb-NO" dirty="0" smtClean="0"/>
              <a:t> LCA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r>
              <a:rPr lang="nb-NO" dirty="0" err="1" smtClean="0"/>
              <a:t>cycle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r>
              <a:rPr lang="nb-NO" dirty="0" smtClean="0"/>
              <a:t> </a:t>
            </a:r>
            <a:r>
              <a:rPr lang="nb-NO" dirty="0" err="1" smtClean="0"/>
              <a:t>analysis</a:t>
            </a:r>
            <a:endParaRPr lang="nb-NO" dirty="0" smtClean="0"/>
          </a:p>
          <a:p>
            <a:r>
              <a:rPr lang="nb-NO" dirty="0" smtClean="0"/>
              <a:t>Ensure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select</a:t>
            </a:r>
            <a:r>
              <a:rPr lang="nb-NO" dirty="0" smtClean="0"/>
              <a:t> is </a:t>
            </a:r>
            <a:r>
              <a:rPr lang="nb-NO" dirty="0" err="1" smtClean="0"/>
              <a:t>socio-culturally</a:t>
            </a:r>
            <a:r>
              <a:rPr lang="nb-NO" dirty="0" smtClean="0"/>
              <a:t> </a:t>
            </a:r>
            <a:r>
              <a:rPr lang="nb-NO" dirty="0" err="1" smtClean="0"/>
              <a:t>acceptable</a:t>
            </a:r>
            <a:endParaRPr lang="nb-NO" dirty="0" smtClean="0"/>
          </a:p>
          <a:p>
            <a:pPr marL="0" indent="0">
              <a:buNone/>
            </a:pPr>
            <a:r>
              <a:rPr lang="nb-NO" b="1" dirty="0" err="1" smtClean="0"/>
              <a:t>Keep</a:t>
            </a:r>
            <a:r>
              <a:rPr lang="nb-NO" b="1" dirty="0" smtClean="0"/>
              <a:t> in </a:t>
            </a:r>
            <a:r>
              <a:rPr lang="nb-NO" b="1" dirty="0" err="1" smtClean="0"/>
              <a:t>mind</a:t>
            </a:r>
            <a:r>
              <a:rPr lang="nb-NO" b="1" dirty="0" smtClean="0"/>
              <a:t>!</a:t>
            </a:r>
          </a:p>
          <a:p>
            <a:r>
              <a:rPr lang="nb-NO" dirty="0" err="1" smtClean="0"/>
              <a:t>Uncertainity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data used for LCA</a:t>
            </a:r>
          </a:p>
          <a:p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2586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70" y="688534"/>
            <a:ext cx="9906657" cy="62089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7999" y="1195754"/>
            <a:ext cx="7530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Lo </a:t>
            </a:r>
            <a:r>
              <a:rPr lang="en-US" sz="3600" dirty="0" err="1" smtClean="0"/>
              <a:t>Manthang</a:t>
            </a:r>
            <a:r>
              <a:rPr lang="en-US" sz="3600" dirty="0" smtClean="0"/>
              <a:t>, Upper Mustang, NEPAL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778241" y="6279439"/>
            <a:ext cx="253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Photo- Martina Karli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73436" y="3229764"/>
            <a:ext cx="4346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 err="1" smtClean="0">
                <a:latin typeface="Blackadder ITC" panose="04020505051007020D02" pitchFamily="82" charset="0"/>
              </a:rPr>
              <a:t>Thank</a:t>
            </a:r>
            <a:r>
              <a:rPr lang="nb-NO" sz="8800" dirty="0" smtClean="0">
                <a:latin typeface="Blackadder ITC" panose="04020505051007020D02" pitchFamily="82" charset="0"/>
              </a:rPr>
              <a:t> </a:t>
            </a:r>
            <a:r>
              <a:rPr lang="nb-NO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</a:rPr>
              <a:t>you</a:t>
            </a:r>
            <a:endParaRPr lang="en-US" sz="88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8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095" y="-40235"/>
            <a:ext cx="10515600" cy="7932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nb-NO" sz="4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  <a:r>
              <a:rPr lang="nb-NO" sz="4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4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wastewater </a:t>
            </a:r>
            <a:r>
              <a:rPr lang="nb-NO" sz="4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8" y="942866"/>
            <a:ext cx="2057443" cy="2057443"/>
          </a:xfrm>
          <a:prstGeom prst="rect">
            <a:avLst/>
          </a:prstGeom>
        </p:spPr>
      </p:pic>
      <p:pic>
        <p:nvPicPr>
          <p:cNvPr id="9" name="Picture 10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24" y="1488378"/>
            <a:ext cx="12017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 flipV="1">
            <a:off x="1755140" y="1675297"/>
            <a:ext cx="62245" cy="108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01688" y="1262770"/>
            <a:ext cx="1893625" cy="2366768"/>
            <a:chOff x="786001" y="1261463"/>
            <a:chExt cx="1893625" cy="23667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01" y="2277749"/>
              <a:ext cx="1800642" cy="135048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43910" y="1261463"/>
              <a:ext cx="1635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CO</a:t>
              </a:r>
              <a:r>
                <a:rPr lang="nb-NO" baseline="-25000" dirty="0" smtClean="0"/>
                <a:t>2</a:t>
              </a:r>
              <a:r>
                <a:rPr lang="nb-NO" dirty="0" smtClean="0"/>
                <a:t>, N</a:t>
              </a:r>
              <a:r>
                <a:rPr lang="nb-NO" baseline="-25000" dirty="0" smtClean="0"/>
                <a:t>2</a:t>
              </a:r>
              <a:r>
                <a:rPr lang="nb-NO" dirty="0" smtClean="0"/>
                <a:t>0; N</a:t>
              </a:r>
              <a:r>
                <a:rPr lang="nb-NO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12" name="Rectangle 1077"/>
          <p:cNvSpPr>
            <a:spLocks/>
          </p:cNvSpPr>
          <p:nvPr/>
        </p:nvSpPr>
        <p:spPr bwMode="auto">
          <a:xfrm>
            <a:off x="5190583" y="1054964"/>
            <a:ext cx="14758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82A42"/>
                </a:solidFill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SO</a:t>
            </a:r>
            <a:r>
              <a:rPr lang="en-US" altLang="en-US" sz="2800" b="1" baseline="-25000" dirty="0">
                <a:solidFill>
                  <a:srgbClr val="F82A42"/>
                </a:solidFill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F82A42"/>
                </a:solidFill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 NO</a:t>
            </a:r>
            <a:r>
              <a:rPr lang="en-US" altLang="en-US" sz="2800" b="1" baseline="-25000" dirty="0">
                <a:solidFill>
                  <a:srgbClr val="F82A42"/>
                </a:solidFill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x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64" y="4922140"/>
            <a:ext cx="856249" cy="9808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8" y="4820010"/>
            <a:ext cx="1580148" cy="11851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30" y="4681202"/>
            <a:ext cx="2233531" cy="1675148"/>
          </a:xfrm>
          <a:prstGeom prst="rect">
            <a:avLst/>
          </a:prstGeom>
        </p:spPr>
      </p:pic>
      <p:sp>
        <p:nvSpPr>
          <p:cNvPr id="19" name="Rectangle 16"/>
          <p:cNvSpPr>
            <a:spLocks/>
          </p:cNvSpPr>
          <p:nvPr/>
        </p:nvSpPr>
        <p:spPr bwMode="auto">
          <a:xfrm>
            <a:off x="7420517" y="1708422"/>
            <a:ext cx="4670257" cy="12977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106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271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The </a:t>
            </a:r>
            <a:r>
              <a:rPr lang="en-US" altLang="en-US" sz="1800" b="1" dirty="0" smtClean="0">
                <a:solidFill>
                  <a:srgbClr val="FF271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water industry is the  </a:t>
            </a:r>
            <a:r>
              <a:rPr lang="en-US" altLang="en-US" sz="4800" b="1" dirty="0" smtClean="0">
                <a:solidFill>
                  <a:srgbClr val="FF271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fourth</a:t>
            </a:r>
            <a:endParaRPr lang="en-US" altLang="en-US" sz="4800" b="1" dirty="0">
              <a:solidFill>
                <a:srgbClr val="FF2712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FF271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most energy intensive sector in the UK</a:t>
            </a:r>
            <a:r>
              <a:rPr lang="en-US" altLang="en-US" sz="1800" b="1" dirty="0" smtClean="0">
                <a:solidFill>
                  <a:srgbClr val="FF271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!</a:t>
            </a:r>
            <a:r>
              <a:rPr lang="en-US" altLang="en-US" sz="1800" b="1" baseline="30000" dirty="0" smtClean="0">
                <a:solidFill>
                  <a:srgbClr val="FF271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[1]</a:t>
            </a:r>
            <a:r>
              <a:rPr lang="en-US" altLang="en-US" sz="1800" b="1" dirty="0" smtClean="0">
                <a:solidFill>
                  <a:srgbClr val="FF271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endParaRPr lang="en-US" altLang="en-US" sz="1800" b="1" dirty="0">
              <a:solidFill>
                <a:srgbClr val="FF2712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eaLnBrk="1" hangingPunct="1"/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4294967295"/>
          </p:nvPr>
        </p:nvSpPr>
        <p:spPr>
          <a:xfrm>
            <a:off x="1524713" y="6298857"/>
            <a:ext cx="8053562" cy="466538"/>
          </a:xfrm>
        </p:spPr>
        <p:txBody>
          <a:bodyPr/>
          <a:lstStyle/>
          <a:p>
            <a:r>
              <a:rPr lang="nb-NO" sz="1000" dirty="0">
                <a:cs typeface="Helvetica" panose="020B0604020202020204" pitchFamily="34" charset="0"/>
              </a:rPr>
              <a:t>] </a:t>
            </a:r>
            <a:r>
              <a:rPr lang="en-US" altLang="en-US" sz="1000" dirty="0">
                <a:cs typeface="Helvetica" panose="020B0604020202020204" pitchFamily="34" charset="0"/>
                <a:sym typeface="Helvetica" panose="020B0604020202020204" pitchFamily="34" charset="0"/>
              </a:rPr>
              <a:t>Parliament Office of Science and Technology, </a:t>
            </a:r>
            <a:r>
              <a:rPr lang="en-US" altLang="en-US" sz="1000" dirty="0" err="1">
                <a:cs typeface="Helvetica" panose="020B0604020202020204" pitchFamily="34" charset="0"/>
                <a:sym typeface="Helvetica" panose="020B0604020202020204" pitchFamily="34" charset="0"/>
              </a:rPr>
              <a:t>Postnote</a:t>
            </a:r>
            <a:r>
              <a:rPr lang="en-US" altLang="en-US" sz="1000" dirty="0">
                <a:cs typeface="Helvetica" panose="020B0604020202020204" pitchFamily="34" charset="0"/>
                <a:sym typeface="Helvetica" panose="020B0604020202020204" pitchFamily="34" charset="0"/>
              </a:rPr>
              <a:t> 282, 2007</a:t>
            </a:r>
          </a:p>
          <a:p>
            <a:r>
              <a:rPr lang="nb-NO" sz="1000" dirty="0">
                <a:cs typeface="Helvetica" panose="020B0604020202020204" pitchFamily="34" charset="0"/>
              </a:rPr>
              <a:t>[2] </a:t>
            </a:r>
            <a:r>
              <a:rPr lang="nn-NO" altLang="en-US" sz="1000" dirty="0">
                <a:cs typeface="Helvetica" panose="020B0604020202020204" pitchFamily="34" charset="0"/>
              </a:rPr>
              <a:t>(Lorentzen 1988)</a:t>
            </a:r>
          </a:p>
          <a:p>
            <a:pPr algn="l"/>
            <a:endParaRPr lang="nb-NO" sz="1000" dirty="0" smtClean="0"/>
          </a:p>
          <a:p>
            <a:pPr algn="l"/>
            <a:endParaRPr lang="nb-NO" sz="1000" dirty="0"/>
          </a:p>
          <a:p>
            <a:pPr algn="l"/>
            <a:r>
              <a:rPr lang="nb-NO" sz="1000" dirty="0">
                <a:cs typeface="Helvetica" panose="020B0604020202020204" pitchFamily="34" charset="0"/>
              </a:rPr>
              <a:t>[1] </a:t>
            </a:r>
            <a:r>
              <a:rPr lang="en-US" altLang="en-US" sz="1000" dirty="0">
                <a:cs typeface="Helvetica" panose="020B0604020202020204" pitchFamily="34" charset="0"/>
                <a:sym typeface="Helvetica" panose="020B0604020202020204" pitchFamily="34" charset="0"/>
              </a:rPr>
              <a:t>Parliament Office of Science and Technology, </a:t>
            </a:r>
            <a:r>
              <a:rPr lang="en-US" altLang="en-US" sz="1000" dirty="0" err="1">
                <a:cs typeface="Helvetica" panose="020B0604020202020204" pitchFamily="34" charset="0"/>
                <a:sym typeface="Helvetica" panose="020B0604020202020204" pitchFamily="34" charset="0"/>
              </a:rPr>
              <a:t>Postnote</a:t>
            </a:r>
            <a:r>
              <a:rPr lang="en-US" altLang="en-US" sz="1000" dirty="0">
                <a:cs typeface="Helvetica" panose="020B0604020202020204" pitchFamily="34" charset="0"/>
                <a:sym typeface="Helvetica" panose="020B0604020202020204" pitchFamily="34" charset="0"/>
              </a:rPr>
              <a:t> 282, 2007</a:t>
            </a:r>
          </a:p>
          <a:p>
            <a:pPr algn="l"/>
            <a:r>
              <a:rPr lang="nb-NO" sz="1000" dirty="0">
                <a:cs typeface="Helvetica" panose="020B0604020202020204" pitchFamily="34" charset="0"/>
              </a:rPr>
              <a:t>[2] </a:t>
            </a:r>
            <a:r>
              <a:rPr lang="nn-NO" altLang="en-US" sz="1000" dirty="0">
                <a:cs typeface="Helvetica" panose="020B0604020202020204" pitchFamily="34" charset="0"/>
              </a:rPr>
              <a:t>(Lorentzen 1988)</a:t>
            </a:r>
          </a:p>
          <a:p>
            <a:pPr algn="l"/>
            <a:endParaRPr lang="en-US" altLang="en-US" sz="1000" dirty="0" smtClean="0"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l"/>
            <a:endParaRPr lang="en-US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86643" y="4495800"/>
            <a:ext cx="0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47543" y="4081589"/>
            <a:ext cx="93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CH</a:t>
            </a:r>
            <a:r>
              <a:rPr lang="nb-NO" baseline="-25000" dirty="0" smtClean="0"/>
              <a:t>4</a:t>
            </a:r>
            <a:endParaRPr lang="en-US" baseline="-25000" dirty="0"/>
          </a:p>
        </p:txBody>
      </p:sp>
      <p:cxnSp>
        <p:nvCxnSpPr>
          <p:cNvPr id="25" name="Straight Arrow Connector 24"/>
          <p:cNvCxnSpPr>
            <a:endCxn id="23" idx="2"/>
          </p:cNvCxnSpPr>
          <p:nvPr/>
        </p:nvCxnSpPr>
        <p:spPr>
          <a:xfrm flipH="1" flipV="1">
            <a:off x="2816834" y="4450921"/>
            <a:ext cx="1540434" cy="69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29525" y="4399060"/>
            <a:ext cx="1362075" cy="830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163195" y="3753016"/>
            <a:ext cx="257322" cy="16216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83599" y="3281500"/>
            <a:ext cx="164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CH</a:t>
            </a:r>
            <a:r>
              <a:rPr lang="nb-NO" baseline="-25000" dirty="0" smtClean="0"/>
              <a:t>4, </a:t>
            </a:r>
            <a:r>
              <a:rPr lang="nb-NO" dirty="0" smtClean="0"/>
              <a:t>N</a:t>
            </a:r>
            <a:r>
              <a:rPr lang="nb-NO" baseline="-25000" dirty="0" smtClean="0"/>
              <a:t>2</a:t>
            </a:r>
            <a:r>
              <a:rPr lang="nb-NO" dirty="0" smtClean="0"/>
              <a:t>O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9041397" y="3980725"/>
            <a:ext cx="53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CO</a:t>
            </a:r>
            <a:r>
              <a:rPr lang="nb-NO" baseline="-25000" dirty="0" smtClean="0"/>
              <a:t>2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351758" y="1972829"/>
            <a:ext cx="499601" cy="356686"/>
          </a:xfrm>
          <a:prstGeom prst="line">
            <a:avLst/>
          </a:prstGeom>
          <a:ln w="25400">
            <a:solidFill>
              <a:schemeClr val="tx1"/>
            </a:solidFill>
            <a:headEnd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05322" y="1753767"/>
            <a:ext cx="926464" cy="134800"/>
          </a:xfrm>
          <a:prstGeom prst="line">
            <a:avLst/>
          </a:prstGeom>
          <a:ln>
            <a:solidFill>
              <a:schemeClr val="tx1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277192" y="1010313"/>
            <a:ext cx="2867664" cy="149441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7079" y="1158254"/>
            <a:ext cx="2867664" cy="322006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34441" y="4781550"/>
            <a:ext cx="270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Energy </a:t>
            </a:r>
            <a:r>
              <a:rPr lang="nb-NO" dirty="0" err="1" smtClean="0"/>
              <a:t>issue</a:t>
            </a:r>
            <a:r>
              <a:rPr lang="nb-NO" dirty="0" smtClean="0"/>
              <a:t> is </a:t>
            </a:r>
            <a:r>
              <a:rPr lang="nb-NO" dirty="0" err="1" smtClean="0"/>
              <a:t>much</a:t>
            </a:r>
            <a:r>
              <a:rPr lang="nb-NO" dirty="0" smtClean="0"/>
              <a:t> more </a:t>
            </a:r>
            <a:r>
              <a:rPr lang="nb-NO" dirty="0" err="1" smtClean="0"/>
              <a:t>important</a:t>
            </a:r>
            <a:r>
              <a:rPr lang="nb-NO" dirty="0" smtClean="0"/>
              <a:t> in Cold region (Arctic)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10500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51" y="621169"/>
            <a:ext cx="4892842" cy="339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5747586" y="944186"/>
            <a:ext cx="42511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b-NO" altLang="en-US" dirty="0"/>
              <a:t>Wastewater </a:t>
            </a:r>
            <a:r>
              <a:rPr lang="nb-NO" altLang="en-US" dirty="0" err="1"/>
              <a:t>discharge</a:t>
            </a:r>
            <a:r>
              <a:rPr lang="nb-NO" altLang="en-US" dirty="0"/>
              <a:t> to </a:t>
            </a:r>
            <a:r>
              <a:rPr lang="nb-NO" altLang="en-US" dirty="0" smtClean="0"/>
              <a:t>marine waters </a:t>
            </a:r>
            <a:r>
              <a:rPr lang="nb-NO" altLang="en-US" dirty="0"/>
              <a:t>– problems?</a:t>
            </a:r>
          </a:p>
          <a:p>
            <a:pPr eaLnBrk="1" hangingPunct="1"/>
            <a:endParaRPr lang="nb-NO" altLang="en-US" dirty="0"/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altLang="en-US" b="0" dirty="0" smtClean="0"/>
              <a:t> Trace </a:t>
            </a:r>
            <a:r>
              <a:rPr lang="nb-NO" altLang="en-US" b="0" dirty="0" err="1" smtClean="0"/>
              <a:t>Organic</a:t>
            </a:r>
            <a:r>
              <a:rPr lang="nb-NO" altLang="en-US" b="0" dirty="0" smtClean="0"/>
              <a:t> matters </a:t>
            </a:r>
            <a:r>
              <a:rPr lang="nb-NO" altLang="en-US" b="0" dirty="0"/>
              <a:t>?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altLang="en-US" b="0" dirty="0"/>
              <a:t> </a:t>
            </a:r>
            <a:r>
              <a:rPr lang="nb-NO" altLang="en-US" b="0" dirty="0" err="1"/>
              <a:t>Pathogens</a:t>
            </a:r>
            <a:r>
              <a:rPr lang="nb-NO" altLang="en-US" b="0" dirty="0"/>
              <a:t> ?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altLang="en-US" b="0" dirty="0"/>
              <a:t> </a:t>
            </a:r>
            <a:r>
              <a:rPr lang="nb-NO" altLang="en-US" b="0" dirty="0" err="1"/>
              <a:t>Medicinal</a:t>
            </a:r>
            <a:r>
              <a:rPr lang="nb-NO" altLang="en-US" b="0" dirty="0"/>
              <a:t> </a:t>
            </a:r>
            <a:r>
              <a:rPr lang="nb-NO" altLang="en-US" b="0" dirty="0" err="1"/>
              <a:t>residue</a:t>
            </a:r>
            <a:endParaRPr lang="nb-NO" altLang="en-US" b="0" dirty="0"/>
          </a:p>
          <a:p>
            <a:pPr eaLnBrk="1" hangingPunct="1"/>
            <a:r>
              <a:rPr lang="nb-NO" altLang="en-US" b="0" dirty="0"/>
              <a:t>	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71922"/>
              </p:ext>
            </p:extLst>
          </p:nvPr>
        </p:nvGraphicFramePr>
        <p:xfrm>
          <a:off x="1551303" y="737253"/>
          <a:ext cx="2105025" cy="27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hoto Editor Photo" r:id="rId5" imgW="4638095" imgH="5458587" progId="MSPhotoEd.3">
                  <p:embed/>
                </p:oleObj>
              </mc:Choice>
              <mc:Fallback>
                <p:oleObj name="Photo Editor Photo" r:id="rId5" imgW="4638095" imgH="5458587" progId="MSPhotoEd.3">
                  <p:embed/>
                  <p:pic>
                    <p:nvPicPr>
                      <p:cNvPr id="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303" y="737253"/>
                        <a:ext cx="2105025" cy="276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/>
          </p:cNvSpPr>
          <p:nvPr/>
        </p:nvSpPr>
        <p:spPr bwMode="auto">
          <a:xfrm>
            <a:off x="2333625" y="4673350"/>
            <a:ext cx="5429250" cy="1292662"/>
          </a:xfrm>
          <a:prstGeom prst="rect">
            <a:avLst/>
          </a:pr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20-40% of the water consumption 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in </a:t>
            </a:r>
            <a:r>
              <a:rPr lang="en-US" alt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sewered</a:t>
            </a: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 cities is used 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for flushing </a:t>
            </a:r>
            <a:r>
              <a:rPr lang="en-US" alt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toilets</a:t>
            </a:r>
            <a:r>
              <a:rPr lang="en-US" altLang="en-US" b="1" baseline="30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[1</a:t>
            </a:r>
            <a:r>
              <a:rPr lang="en-US" altLang="en-US" b="1" baseline="30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]</a:t>
            </a:r>
            <a:endParaRPr lang="en-US" altLang="en-US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			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18234" y="6444619"/>
            <a:ext cx="11572875" cy="182563"/>
          </a:xfrm>
        </p:spPr>
        <p:txBody>
          <a:bodyPr/>
          <a:lstStyle/>
          <a:p>
            <a:pPr algn="l"/>
            <a:r>
              <a:rPr lang="en-US" altLang="en-US" sz="1000" b="1" baseline="30000" dirty="0" smtClean="0">
                <a:cs typeface="Helvetica" panose="020B0604020202020204" pitchFamily="34" charset="0"/>
                <a:sym typeface="Helvetica" panose="020B0604020202020204" pitchFamily="34" charset="0"/>
              </a:rPr>
              <a:t>[1] </a:t>
            </a:r>
            <a:r>
              <a:rPr lang="en-US" altLang="en-US" sz="1000" b="1" dirty="0">
                <a:cs typeface="Arial" panose="020B0604020202020204" pitchFamily="34" charset="0"/>
              </a:rPr>
              <a:t>(Gardner 1996</a:t>
            </a:r>
            <a:r>
              <a:rPr lang="en-US" altLang="en-US" sz="1000" b="1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algn="l"/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3" y="4083507"/>
            <a:ext cx="932265" cy="793882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 rot="5400000">
            <a:off x="-1706033" y="2446338"/>
            <a:ext cx="5041900" cy="381000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1400" dirty="0"/>
              <a:t>Faculty of Environmental Sciences and Natural Resources Management</a:t>
            </a:r>
          </a:p>
        </p:txBody>
      </p:sp>
    </p:spTree>
    <p:extLst>
      <p:ext uri="{BB962C8B-B14F-4D97-AF65-F5344CB8AC3E}">
        <p14:creationId xmlns:p14="http://schemas.microsoft.com/office/powerpoint/2010/main" val="3933012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0311" y="1340025"/>
            <a:ext cx="2501533" cy="1250766"/>
            <a:chOff x="4749983" y="3593"/>
            <a:chExt cx="2501533" cy="1250766"/>
          </a:xfrm>
        </p:grpSpPr>
        <p:sp>
          <p:nvSpPr>
            <p:cNvPr id="3" name="Rectangle 2"/>
            <p:cNvSpPr/>
            <p:nvPr/>
          </p:nvSpPr>
          <p:spPr>
            <a:xfrm>
              <a:off x="4749983" y="3593"/>
              <a:ext cx="2501533" cy="1250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4749983" y="3593"/>
              <a:ext cx="2501533" cy="125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Sustainablity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650" y="2816124"/>
            <a:ext cx="2501533" cy="1250766"/>
            <a:chOff x="154879" y="1779682"/>
            <a:chExt cx="2501533" cy="1250766"/>
          </a:xfrm>
        </p:grpSpPr>
        <p:sp>
          <p:nvSpPr>
            <p:cNvPr id="15" name="Rectangle 14"/>
            <p:cNvSpPr/>
            <p:nvPr/>
          </p:nvSpPr>
          <p:spPr>
            <a:xfrm>
              <a:off x="154879" y="1779682"/>
              <a:ext cx="2501533" cy="1250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54879" y="1779682"/>
              <a:ext cx="2501533" cy="125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Economy</a:t>
              </a:r>
              <a:endPara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(</a:t>
              </a:r>
              <a:r>
                <a:rPr lang="nb-NO" sz="2800" dirty="0" err="1">
                  <a:solidFill>
                    <a:prstClr val="white"/>
                  </a:solidFill>
                  <a:latin typeface="Calibri" panose="020F0502020204030204"/>
                </a:rPr>
                <a:t>A</a:t>
              </a:r>
              <a:r>
                <a:rPr kumimoji="0" lang="nb-NO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ffordable</a:t>
              </a:r>
              <a:r>
                <a:rPr kumimoji="0" lang="nb-NO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99545" y="2816124"/>
            <a:ext cx="2501533" cy="1250766"/>
            <a:chOff x="3181734" y="1779682"/>
            <a:chExt cx="2501533" cy="1250766"/>
          </a:xfrm>
        </p:grpSpPr>
        <p:sp>
          <p:nvSpPr>
            <p:cNvPr id="13" name="Rectangle 12"/>
            <p:cNvSpPr/>
            <p:nvPr/>
          </p:nvSpPr>
          <p:spPr>
            <a:xfrm>
              <a:off x="3181734" y="1779682"/>
              <a:ext cx="2501533" cy="1250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181734" y="1779682"/>
              <a:ext cx="2501533" cy="125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Environment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36043" y="2816124"/>
            <a:ext cx="2501533" cy="1250766"/>
            <a:chOff x="6318232" y="1779682"/>
            <a:chExt cx="2501533" cy="1250766"/>
          </a:xfrm>
        </p:grpSpPr>
        <p:sp>
          <p:nvSpPr>
            <p:cNvPr id="11" name="Rectangle 10"/>
            <p:cNvSpPr/>
            <p:nvPr/>
          </p:nvSpPr>
          <p:spPr>
            <a:xfrm>
              <a:off x="6318232" y="1779682"/>
              <a:ext cx="2501533" cy="1250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6318232" y="1779682"/>
              <a:ext cx="2501533" cy="125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Socio-cultural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64808" y="2842244"/>
            <a:ext cx="2501533" cy="1250766"/>
            <a:chOff x="9499966" y="1754667"/>
            <a:chExt cx="2501533" cy="1250766"/>
          </a:xfrm>
        </p:grpSpPr>
        <p:sp>
          <p:nvSpPr>
            <p:cNvPr id="9" name="Rectangle 8"/>
            <p:cNvSpPr/>
            <p:nvPr/>
          </p:nvSpPr>
          <p:spPr>
            <a:xfrm>
              <a:off x="9499966" y="1754667"/>
              <a:ext cx="2501533" cy="1250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9499966" y="1754667"/>
              <a:ext cx="2501533" cy="125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6607" y="4438078"/>
            <a:ext cx="2049617" cy="1510958"/>
            <a:chOff x="707081" y="3916717"/>
            <a:chExt cx="2049617" cy="1510958"/>
          </a:xfrm>
        </p:grpSpPr>
        <p:sp>
          <p:nvSpPr>
            <p:cNvPr id="27" name="Rectangle 26"/>
            <p:cNvSpPr/>
            <p:nvPr/>
          </p:nvSpPr>
          <p:spPr>
            <a:xfrm>
              <a:off x="719125" y="3916717"/>
              <a:ext cx="2037573" cy="13894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707081" y="4038261"/>
              <a:ext cx="2037573" cy="1389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 capital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Low O/M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44723" y="4407803"/>
            <a:ext cx="2611176" cy="2000535"/>
            <a:chOff x="3807116" y="3555771"/>
            <a:chExt cx="2611176" cy="2000535"/>
          </a:xfrm>
        </p:grpSpPr>
        <p:sp>
          <p:nvSpPr>
            <p:cNvPr id="25" name="Rectangle 24"/>
            <p:cNvSpPr/>
            <p:nvPr/>
          </p:nvSpPr>
          <p:spPr>
            <a:xfrm>
              <a:off x="3807117" y="3555771"/>
              <a:ext cx="2611175" cy="18593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807116" y="3697004"/>
              <a:ext cx="2611175" cy="1859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 fossil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energy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conservation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Reuse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recycling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protection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66666" y="4474225"/>
            <a:ext cx="3240286" cy="1317119"/>
            <a:chOff x="6943615" y="3555771"/>
            <a:chExt cx="3240286" cy="1317119"/>
          </a:xfrm>
        </p:grpSpPr>
        <p:sp>
          <p:nvSpPr>
            <p:cNvPr id="23" name="Rectangle 22"/>
            <p:cNvSpPr/>
            <p:nvPr/>
          </p:nvSpPr>
          <p:spPr>
            <a:xfrm>
              <a:off x="6943615" y="3555771"/>
              <a:ext cx="3240286" cy="13171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6943615" y="3555771"/>
              <a:ext cx="3240286" cy="1317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Culturally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compatible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Socially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acceptable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Community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participation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17719" y="4507401"/>
            <a:ext cx="2501533" cy="1250766"/>
            <a:chOff x="9499966" y="3552819"/>
            <a:chExt cx="2501533" cy="1250766"/>
          </a:xfrm>
        </p:grpSpPr>
        <p:sp>
          <p:nvSpPr>
            <p:cNvPr id="21" name="Rectangle 20"/>
            <p:cNvSpPr/>
            <p:nvPr/>
          </p:nvSpPr>
          <p:spPr>
            <a:xfrm>
              <a:off x="9499966" y="3552819"/>
              <a:ext cx="2501533" cy="12507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performance</a:t>
              </a:r>
              <a:endPara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material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Robust and </a:t>
              </a:r>
              <a:r>
                <a:rPr kumimoji="0" lang="nb-NO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resilient</a:t>
              </a:r>
              <a:r>
                <a:rPr kumimoji="0" lang="nb-NO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99966" y="3552819"/>
              <a:ext cx="2501533" cy="1250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t" anchorCtr="0">
              <a:noAutofit/>
            </a:bodyPr>
            <a:lstStyle/>
            <a:p>
              <a:pPr marL="0" marR="0" lvl="0" indent="0" algn="ctr" defTabSz="2533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862264" y="248653"/>
            <a:ext cx="10515600" cy="99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E61B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en-US" altLang="en-US" dirty="0"/>
              <a:t>Sustainable System?</a:t>
            </a:r>
            <a:br>
              <a:rPr lang="en-US" altLang="en-US" dirty="0"/>
            </a:br>
            <a:endParaRPr lang="en-US" alt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41417" y="2691917"/>
            <a:ext cx="9097983" cy="393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" idx="2"/>
          </p:cNvCxnSpPr>
          <p:nvPr/>
        </p:nvCxnSpPr>
        <p:spPr>
          <a:xfrm flipH="1">
            <a:off x="5701077" y="2590791"/>
            <a:ext cx="1" cy="983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41417" y="2686423"/>
            <a:ext cx="0" cy="1297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0"/>
          </p:cNvCxnSpPr>
          <p:nvPr/>
        </p:nvCxnSpPr>
        <p:spPr>
          <a:xfrm flipH="1" flipV="1">
            <a:off x="4450311" y="2720492"/>
            <a:ext cx="1" cy="95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</p:cNvCxnSpPr>
          <p:nvPr/>
        </p:nvCxnSpPr>
        <p:spPr>
          <a:xfrm flipH="1" flipV="1">
            <a:off x="7586809" y="2706204"/>
            <a:ext cx="1" cy="1099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0"/>
            <a:endCxn id="10" idx="0"/>
          </p:cNvCxnSpPr>
          <p:nvPr/>
        </p:nvCxnSpPr>
        <p:spPr>
          <a:xfrm>
            <a:off x="10315575" y="28422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2"/>
            <a:endCxn id="27" idx="0"/>
          </p:cNvCxnSpPr>
          <p:nvPr/>
        </p:nvCxnSpPr>
        <p:spPr>
          <a:xfrm>
            <a:off x="1341417" y="4066890"/>
            <a:ext cx="6021" cy="371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3" idx="2"/>
            <a:endCxn id="25" idx="0"/>
          </p:cNvCxnSpPr>
          <p:nvPr/>
        </p:nvCxnSpPr>
        <p:spPr>
          <a:xfrm>
            <a:off x="4450312" y="4066890"/>
            <a:ext cx="0" cy="3409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2"/>
            <a:endCxn id="24" idx="0"/>
          </p:cNvCxnSpPr>
          <p:nvPr/>
        </p:nvCxnSpPr>
        <p:spPr>
          <a:xfrm flipH="1">
            <a:off x="7586809" y="4066890"/>
            <a:ext cx="1" cy="4073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2"/>
          </p:cNvCxnSpPr>
          <p:nvPr/>
        </p:nvCxnSpPr>
        <p:spPr>
          <a:xfrm flipH="1">
            <a:off x="10315574" y="4093010"/>
            <a:ext cx="1" cy="4560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439400" y="2720492"/>
            <a:ext cx="0" cy="1217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Analysis tools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LCA (Life cycle analysis)</a:t>
            </a:r>
          </a:p>
          <a:p>
            <a:pPr>
              <a:defRPr/>
            </a:pPr>
            <a:r>
              <a:rPr lang="en-GB" dirty="0" smtClean="0"/>
              <a:t>CBA (Cost benefit analysis)</a:t>
            </a:r>
          </a:p>
          <a:p>
            <a:pPr>
              <a:defRPr/>
            </a:pPr>
            <a:r>
              <a:rPr lang="en-GB" dirty="0" smtClean="0"/>
              <a:t>AHP (Analytical hierarchy process)- Multi criteria decision making tool </a:t>
            </a:r>
          </a:p>
          <a:p>
            <a:pPr>
              <a:defRPr/>
            </a:pPr>
            <a:r>
              <a:rPr lang="en-GB" dirty="0" smtClean="0"/>
              <a:t>Environmental Audit</a:t>
            </a:r>
          </a:p>
          <a:p>
            <a:pPr>
              <a:defRPr/>
            </a:pPr>
            <a:r>
              <a:rPr lang="en-GB" dirty="0" smtClean="0"/>
              <a:t>Material flow analysis</a:t>
            </a:r>
          </a:p>
          <a:p>
            <a:pPr>
              <a:defRPr/>
            </a:pPr>
            <a:r>
              <a:rPr lang="en-GB" dirty="0" smtClean="0"/>
              <a:t>Environmental impact </a:t>
            </a:r>
            <a:r>
              <a:rPr lang="en-GB" dirty="0"/>
              <a:t>a</a:t>
            </a:r>
            <a:r>
              <a:rPr lang="en-GB" dirty="0" smtClean="0"/>
              <a:t>ssessment (EIA)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854075" indent="-854075">
              <a:defRPr/>
            </a:pP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Department of Plant and Environmtental Sciences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3994" y="344932"/>
            <a:ext cx="10515600" cy="57673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err="1" smtClean="0"/>
              <a:t>What</a:t>
            </a:r>
            <a:r>
              <a:rPr lang="nb-NO" b="1" dirty="0" smtClean="0"/>
              <a:t> is LCA?</a:t>
            </a:r>
          </a:p>
          <a:p>
            <a:r>
              <a:rPr lang="nb-NO" altLang="en-US" dirty="0" err="1" smtClean="0"/>
              <a:t>Was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originally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developed</a:t>
            </a:r>
            <a:r>
              <a:rPr lang="nb-NO" altLang="en-US" dirty="0" smtClean="0"/>
              <a:t> to </a:t>
            </a:r>
            <a:r>
              <a:rPr lang="nb-NO" altLang="en-US" dirty="0" err="1" smtClean="0"/>
              <a:t>obtain</a:t>
            </a:r>
            <a:r>
              <a:rPr lang="nb-NO" altLang="en-US" dirty="0" smtClean="0"/>
              <a:t> </a:t>
            </a:r>
            <a:r>
              <a:rPr lang="nb-NO" altLang="en-US" b="1" dirty="0" err="1" smtClean="0"/>
              <a:t>cleaner</a:t>
            </a:r>
            <a:r>
              <a:rPr lang="nb-NO" altLang="en-US" b="1" dirty="0" smtClean="0"/>
              <a:t> </a:t>
            </a:r>
            <a:r>
              <a:rPr lang="nb-NO" altLang="en-US" b="1" dirty="0" err="1" smtClean="0"/>
              <a:t>production</a:t>
            </a:r>
            <a:r>
              <a:rPr lang="nb-NO" altLang="en-US" b="1" dirty="0" smtClean="0"/>
              <a:t> </a:t>
            </a:r>
            <a:r>
              <a:rPr lang="nb-NO" altLang="en-US" dirty="0" err="1" smtClean="0"/>
              <a:t>of</a:t>
            </a:r>
            <a:r>
              <a:rPr lang="nb-NO" altLang="en-US" dirty="0" smtClean="0"/>
              <a:t> Industrial </a:t>
            </a:r>
            <a:r>
              <a:rPr lang="nb-NO" altLang="en-US" dirty="0" err="1" smtClean="0"/>
              <a:t>products</a:t>
            </a:r>
            <a:endParaRPr lang="nb-NO" altLang="en-US" dirty="0" smtClean="0"/>
          </a:p>
          <a:p>
            <a:endParaRPr lang="nb-NO" altLang="en-US" dirty="0"/>
          </a:p>
          <a:p>
            <a:endParaRPr lang="nb-NO" altLang="en-US" dirty="0" smtClean="0"/>
          </a:p>
          <a:p>
            <a:endParaRPr lang="nb-NO" altLang="en-US" dirty="0"/>
          </a:p>
          <a:p>
            <a:endParaRPr lang="nb-NO" altLang="en-US" dirty="0" smtClean="0"/>
          </a:p>
          <a:p>
            <a:r>
              <a:rPr lang="nb-NO" altLang="en-US" dirty="0" smtClean="0"/>
              <a:t>It  analyses </a:t>
            </a:r>
            <a:r>
              <a:rPr lang="nb-NO" altLang="en-US" dirty="0" err="1"/>
              <a:t>of</a:t>
            </a:r>
            <a:r>
              <a:rPr lang="nb-NO" altLang="en-US" dirty="0"/>
              <a:t> </a:t>
            </a:r>
            <a:r>
              <a:rPr lang="nb-NO" altLang="en-US" dirty="0" err="1"/>
              <a:t>environmental</a:t>
            </a:r>
            <a:r>
              <a:rPr lang="nb-NO" altLang="en-US" dirty="0"/>
              <a:t> </a:t>
            </a:r>
            <a:r>
              <a:rPr lang="nb-NO" altLang="en-US" dirty="0" err="1" smtClean="0"/>
              <a:t>performance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of</a:t>
            </a:r>
            <a:r>
              <a:rPr lang="nb-NO" altLang="en-US" dirty="0" smtClean="0"/>
              <a:t> a </a:t>
            </a:r>
            <a:r>
              <a:rPr lang="nb-NO" altLang="en-US" dirty="0" err="1" smtClean="0"/>
              <a:t>product</a:t>
            </a:r>
            <a:r>
              <a:rPr lang="nb-NO" altLang="en-US" dirty="0" smtClean="0"/>
              <a:t> ( or </a:t>
            </a:r>
            <a:r>
              <a:rPr lang="nb-NO" altLang="en-US" dirty="0" err="1" smtClean="0"/>
              <a:t>processes</a:t>
            </a:r>
            <a:r>
              <a:rPr lang="nb-NO" altLang="en-US" dirty="0" smtClean="0"/>
              <a:t>) from: </a:t>
            </a:r>
          </a:p>
          <a:p>
            <a:pPr marL="0" indent="0">
              <a:buNone/>
            </a:pPr>
            <a:endParaRPr lang="nb-NO" b="1" i="0" u="none" strike="noStrike" baseline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b="1" i="0" u="none" strike="noStrike" baseline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b="1" i="0" u="none" strike="noStrike" baseline="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b-NO" b="1" i="0" u="none" strike="noStrike" baseline="0" dirty="0" err="1" smtClean="0">
                <a:latin typeface="Arial" panose="020B0604020202020204" pitchFamily="34" charset="0"/>
              </a:rPr>
              <a:t>Therefore</a:t>
            </a:r>
            <a:r>
              <a:rPr lang="nb-NO" b="1" i="0" u="none" strike="noStrike" dirty="0" smtClean="0">
                <a:latin typeface="Arial" panose="020B0604020202020204" pitchFamily="34" charset="0"/>
              </a:rPr>
              <a:t> </a:t>
            </a:r>
            <a:r>
              <a:rPr lang="nb-NO" b="1" i="0" u="none" strike="noStrike" dirty="0" err="1" smtClean="0">
                <a:latin typeface="Arial" panose="020B0604020202020204" pitchFamily="34" charset="0"/>
              </a:rPr>
              <a:t>there</a:t>
            </a:r>
            <a:r>
              <a:rPr lang="nb-NO" b="1" i="0" u="none" strike="noStrike" dirty="0" smtClean="0">
                <a:latin typeface="Arial" panose="020B0604020202020204" pitchFamily="34" charset="0"/>
              </a:rPr>
              <a:t> is less </a:t>
            </a:r>
            <a:r>
              <a:rPr lang="nb-NO" b="1" i="0" u="none" strike="noStrike" dirty="0" err="1" smtClean="0">
                <a:latin typeface="Arial" panose="020B0604020202020204" pitchFamily="34" charset="0"/>
              </a:rPr>
              <a:t>chance</a:t>
            </a:r>
            <a:r>
              <a:rPr lang="nb-NO" b="1" i="0" u="none" strike="noStrike" dirty="0" smtClean="0">
                <a:latin typeface="Arial" panose="020B0604020202020204" pitchFamily="34" charset="0"/>
              </a:rPr>
              <a:t> </a:t>
            </a:r>
            <a:r>
              <a:rPr lang="nb-NO" b="1" i="0" u="none" strike="noStrike" dirty="0" err="1" smtClean="0">
                <a:latin typeface="Arial" panose="020B0604020202020204" pitchFamily="34" charset="0"/>
              </a:rPr>
              <a:t>of</a:t>
            </a:r>
            <a:r>
              <a:rPr lang="nb-NO" b="1" i="0" u="none" strike="noStrike" dirty="0" smtClean="0">
                <a:latin typeface="Arial" panose="020B0604020202020204" pitchFamily="34" charset="0"/>
              </a:rPr>
              <a:t> </a:t>
            </a:r>
            <a:r>
              <a:rPr lang="nb-NO" b="1" i="0" u="none" strike="noStrike" dirty="0" err="1" smtClean="0">
                <a:latin typeface="Arial" panose="020B0604020202020204" pitchFamily="34" charset="0"/>
              </a:rPr>
              <a:t>environmental</a:t>
            </a:r>
            <a:r>
              <a:rPr lang="nb-NO" b="1" i="0" u="none" strike="noStrike" dirty="0" smtClean="0">
                <a:latin typeface="Arial" panose="020B0604020202020204" pitchFamily="34" charset="0"/>
              </a:rPr>
              <a:t> </a:t>
            </a:r>
            <a:r>
              <a:rPr lang="nb-NO" b="1" i="0" u="none" strike="noStrike" dirty="0" err="1" smtClean="0">
                <a:latin typeface="Arial" panose="020B0604020202020204" pitchFamily="34" charset="0"/>
              </a:rPr>
              <a:t>burden</a:t>
            </a:r>
            <a:r>
              <a:rPr lang="nb-NO" b="1" i="0" u="none" strike="noStrike" dirty="0" smtClean="0">
                <a:latin typeface="Arial" panose="020B0604020202020204" pitchFamily="34" charset="0"/>
              </a:rPr>
              <a:t> </a:t>
            </a:r>
            <a:r>
              <a:rPr lang="nb-NO" b="1" i="0" u="none" strike="noStrike" dirty="0" err="1" smtClean="0">
                <a:latin typeface="Arial" panose="020B0604020202020204" pitchFamily="34" charset="0"/>
              </a:rPr>
              <a:t>shifting</a:t>
            </a:r>
            <a:endParaRPr lang="en-US" b="1" i="0" u="none" strike="noStrike" baseline="0" dirty="0" smtClean="0">
              <a:latin typeface="Arial" panose="020B0604020202020204" pitchFamily="34" charset="0"/>
            </a:endParaRPr>
          </a:p>
          <a:p>
            <a:endParaRPr lang="en-US" alt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95" y="1360270"/>
            <a:ext cx="1438276" cy="123675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489155" y="1179866"/>
            <a:ext cx="190500" cy="36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9918" y="1447647"/>
            <a:ext cx="409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Saving</a:t>
            </a:r>
            <a:r>
              <a:rPr lang="nb-NO" dirty="0" smtClean="0"/>
              <a:t> </a:t>
            </a:r>
            <a:r>
              <a:rPr lang="nb-NO" dirty="0" err="1" smtClean="0"/>
              <a:t>energy</a:t>
            </a:r>
            <a:r>
              <a:rPr lang="nb-NO" dirty="0" smtClean="0"/>
              <a:t> and </a:t>
            </a:r>
            <a:r>
              <a:rPr lang="nb-NO" dirty="0" err="1" smtClean="0"/>
              <a:t>resources</a:t>
            </a:r>
            <a:endParaRPr lang="nb-NO" dirty="0" smtClean="0"/>
          </a:p>
          <a:p>
            <a:r>
              <a:rPr lang="nb-NO" dirty="0" smtClean="0"/>
              <a:t>Less </a:t>
            </a:r>
            <a:r>
              <a:rPr lang="nb-NO" dirty="0" err="1" smtClean="0"/>
              <a:t>emissions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harmful</a:t>
            </a:r>
            <a:r>
              <a:rPr lang="nb-NO" dirty="0" smtClean="0"/>
              <a:t> </a:t>
            </a:r>
            <a:r>
              <a:rPr lang="nb-NO" dirty="0" err="1" smtClean="0"/>
              <a:t>substances</a:t>
            </a:r>
            <a:endParaRPr lang="nb-NO" dirty="0" smtClean="0"/>
          </a:p>
          <a:p>
            <a:r>
              <a:rPr lang="nb-NO" dirty="0" err="1" smtClean="0"/>
              <a:t>Promoting</a:t>
            </a:r>
            <a:r>
              <a:rPr lang="nb-NO" dirty="0" smtClean="0"/>
              <a:t> </a:t>
            </a:r>
            <a:r>
              <a:rPr lang="nb-NO" dirty="0" err="1" smtClean="0"/>
              <a:t>recycle</a:t>
            </a:r>
            <a:r>
              <a:rPr lang="nb-NO" dirty="0" smtClean="0"/>
              <a:t> and </a:t>
            </a:r>
            <a:r>
              <a:rPr lang="nb-NO" dirty="0" err="1" smtClean="0"/>
              <a:t>reuse</a:t>
            </a:r>
            <a:endParaRPr lang="nb-NO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1" y="3260570"/>
            <a:ext cx="1188116" cy="1104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12" y="3228626"/>
            <a:ext cx="1233739" cy="10231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1260" y="4288978"/>
            <a:ext cx="110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CRADLE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81612" y="4250878"/>
            <a:ext cx="124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GRAVE</a:t>
            </a:r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09887" y="3759266"/>
            <a:ext cx="2371725" cy="1905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 1 7"/>
          <p:cNvSpPr/>
          <p:nvPr/>
        </p:nvSpPr>
        <p:spPr>
          <a:xfrm>
            <a:off x="807574" y="0"/>
            <a:ext cx="7724774" cy="508634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minimization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wastewater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nb-N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nb-N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[1]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1167618" y="5982329"/>
            <a:ext cx="11182350" cy="527050"/>
          </a:xfrm>
        </p:spPr>
        <p:txBody>
          <a:bodyPr/>
          <a:lstStyle/>
          <a:p>
            <a:r>
              <a:rPr lang="en-US" sz="900" dirty="0" smtClean="0">
                <a:solidFill>
                  <a:schemeClr val="tx1"/>
                </a:solidFill>
              </a:rPr>
              <a:t>[1] Dixon</a:t>
            </a:r>
            <a:r>
              <a:rPr lang="en-US" sz="900" dirty="0">
                <a:solidFill>
                  <a:schemeClr val="tx1"/>
                </a:solidFill>
              </a:rPr>
              <a:t>, A., et al. (2003). "Assessing the environmental impact of two options for small-scale wastewater treatment: comparing a </a:t>
            </a:r>
            <a:r>
              <a:rPr lang="en-US" sz="900" dirty="0" err="1">
                <a:solidFill>
                  <a:schemeClr val="tx1"/>
                </a:solidFill>
              </a:rPr>
              <a:t>reedbed</a:t>
            </a:r>
            <a:r>
              <a:rPr lang="en-US" sz="900" dirty="0">
                <a:solidFill>
                  <a:schemeClr val="tx1"/>
                </a:solidFill>
              </a:rPr>
              <a:t> and an aerated biological filter using a life cycle approach." </a:t>
            </a:r>
            <a:r>
              <a:rPr lang="en-US" sz="900" u="sng" dirty="0">
                <a:solidFill>
                  <a:schemeClr val="tx1"/>
                </a:solidFill>
              </a:rPr>
              <a:t>Ecological Engineering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20</a:t>
            </a:r>
            <a:r>
              <a:rPr lang="en-US" sz="900" dirty="0">
                <a:solidFill>
                  <a:schemeClr val="tx1"/>
                </a:solidFill>
              </a:rPr>
              <a:t>(4): 297</a:t>
            </a:r>
            <a:r>
              <a:rPr lang="en-US" sz="9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nb-NO" sz="900" dirty="0" smtClean="0">
                <a:solidFill>
                  <a:schemeClr val="tx1"/>
                </a:solidFill>
              </a:rPr>
              <a:t>[2] </a:t>
            </a:r>
            <a:r>
              <a:rPr lang="en-US" sz="900" dirty="0">
                <a:solidFill>
                  <a:schemeClr val="tx1"/>
                </a:solidFill>
              </a:rPr>
              <a:t>Corominas, L., Foley, J., Guest, J. S., </a:t>
            </a:r>
            <a:r>
              <a:rPr lang="en-US" sz="900" dirty="0" err="1">
                <a:solidFill>
                  <a:schemeClr val="tx1"/>
                </a:solidFill>
              </a:rPr>
              <a:t>Hospido</a:t>
            </a:r>
            <a:r>
              <a:rPr lang="en-US" sz="900" dirty="0">
                <a:solidFill>
                  <a:schemeClr val="tx1"/>
                </a:solidFill>
              </a:rPr>
              <a:t>, A., Larsen, H. F., </a:t>
            </a:r>
            <a:r>
              <a:rPr lang="en-US" sz="900" dirty="0" err="1">
                <a:solidFill>
                  <a:schemeClr val="tx1"/>
                </a:solidFill>
              </a:rPr>
              <a:t>Morera</a:t>
            </a:r>
            <a:r>
              <a:rPr lang="en-US" sz="900" dirty="0">
                <a:solidFill>
                  <a:schemeClr val="tx1"/>
                </a:solidFill>
              </a:rPr>
              <a:t>, S., &amp; Shaw, A. (2013). Life cycle assessment applied to wastewater treatment: state of the art. </a:t>
            </a:r>
            <a:r>
              <a:rPr lang="en-US" sz="900" i="1" dirty="0">
                <a:solidFill>
                  <a:schemeClr val="tx1"/>
                </a:solidFill>
              </a:rPr>
              <a:t>Water research</a:t>
            </a:r>
            <a:r>
              <a:rPr lang="en-US" sz="900" dirty="0">
                <a:solidFill>
                  <a:schemeClr val="tx1"/>
                </a:solidFill>
              </a:rPr>
              <a:t>, </a:t>
            </a:r>
            <a:r>
              <a:rPr lang="en-US" sz="900" i="1" dirty="0">
                <a:solidFill>
                  <a:schemeClr val="tx1"/>
                </a:solidFill>
              </a:rPr>
              <a:t>47</a:t>
            </a:r>
            <a:r>
              <a:rPr lang="en-US" sz="900" dirty="0">
                <a:solidFill>
                  <a:schemeClr val="tx1"/>
                </a:solidFill>
              </a:rPr>
              <a:t>(15), 5480-5492.</a:t>
            </a:r>
          </a:p>
          <a:p>
            <a:pPr algn="l"/>
            <a:endParaRPr lang="en-US" sz="900" dirty="0" smtClean="0">
              <a:solidFill>
                <a:schemeClr val="tx1"/>
              </a:solidFill>
            </a:endParaRPr>
          </a:p>
          <a:p>
            <a:pPr algn="l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3351" y="5015894"/>
            <a:ext cx="4048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LCA </a:t>
            </a:r>
            <a:r>
              <a:rPr lang="nb-NO" sz="2800" dirty="0" err="1" smtClean="0"/>
              <a:t>exactly</a:t>
            </a:r>
            <a:r>
              <a:rPr lang="nb-NO" sz="2800" dirty="0" smtClean="0"/>
              <a:t> </a:t>
            </a:r>
            <a:r>
              <a:rPr lang="nb-NO" sz="2800" dirty="0" err="1" smtClean="0"/>
              <a:t>does</a:t>
            </a:r>
            <a:r>
              <a:rPr lang="nb-NO" sz="2800" dirty="0" smtClean="0"/>
              <a:t> </a:t>
            </a:r>
            <a:r>
              <a:rPr lang="nb-NO" sz="2800" dirty="0" err="1" smtClean="0"/>
              <a:t>that</a:t>
            </a:r>
            <a:r>
              <a:rPr lang="nb-NO" sz="2800" dirty="0" smtClean="0"/>
              <a:t> !!!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4829174"/>
            <a:ext cx="1050295" cy="1050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2348" y="478839"/>
            <a:ext cx="3533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45 LCA studies </a:t>
            </a:r>
            <a:r>
              <a:rPr lang="nb-NO" dirty="0" err="1" smtClean="0"/>
              <a:t>on</a:t>
            </a:r>
            <a:r>
              <a:rPr lang="nb-NO" dirty="0" smtClean="0"/>
              <a:t> wastewater have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reported</a:t>
            </a:r>
            <a:r>
              <a:rPr lang="nb-NO" dirty="0" smtClean="0"/>
              <a:t> to be </a:t>
            </a:r>
            <a:r>
              <a:rPr lang="nb-NO" dirty="0" err="1" smtClean="0"/>
              <a:t>published</a:t>
            </a:r>
            <a:r>
              <a:rPr lang="nb-NO" dirty="0" smtClean="0"/>
              <a:t> in  peer </a:t>
            </a:r>
            <a:r>
              <a:rPr lang="nb-NO" dirty="0" err="1"/>
              <a:t>r</a:t>
            </a:r>
            <a:r>
              <a:rPr lang="nb-NO" dirty="0" err="1" smtClean="0"/>
              <a:t>eviewed</a:t>
            </a:r>
            <a:r>
              <a:rPr lang="nb-NO" dirty="0" smtClean="0"/>
              <a:t> Journals [2]</a:t>
            </a:r>
          </a:p>
          <a:p>
            <a:endParaRPr lang="nb-NO" dirty="0" smtClean="0"/>
          </a:p>
          <a:p>
            <a:r>
              <a:rPr lang="nb-NO" dirty="0" err="1" smtClean="0"/>
              <a:t>Numerous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studies </a:t>
            </a:r>
            <a:r>
              <a:rPr lang="nb-NO" dirty="0" err="1" smtClean="0"/>
              <a:t>published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form </a:t>
            </a:r>
            <a:r>
              <a:rPr lang="nb-NO" dirty="0" err="1" smtClean="0"/>
              <a:t>of</a:t>
            </a:r>
            <a:r>
              <a:rPr lang="nb-NO" dirty="0" smtClean="0"/>
              <a:t> reports, </a:t>
            </a:r>
            <a:r>
              <a:rPr lang="nb-NO" dirty="0" err="1" smtClean="0"/>
              <a:t>thesis</a:t>
            </a:r>
            <a:r>
              <a:rPr lang="nb-NO" dirty="0" smtClean="0"/>
              <a:t> etc.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56926" y="2776473"/>
            <a:ext cx="1860884" cy="938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Collection and transport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6926" y="4293846"/>
            <a:ext cx="1860884" cy="938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Wastewater </a:t>
            </a:r>
            <a:r>
              <a:rPr lang="nb-NO" dirty="0" err="1" smtClean="0">
                <a:solidFill>
                  <a:schemeClr val="tx1"/>
                </a:solidFill>
              </a:rPr>
              <a:t>treatment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165894" y="5964132"/>
            <a:ext cx="11114064" cy="514998"/>
          </a:xfrm>
        </p:spPr>
        <p:txBody>
          <a:bodyPr/>
          <a:lstStyle/>
          <a:p>
            <a:r>
              <a:rPr lang="en-US" sz="900" dirty="0" smtClean="0">
                <a:solidFill>
                  <a:schemeClr val="tx1"/>
                </a:solidFill>
              </a:rPr>
              <a:t>Modified from: Lundin</a:t>
            </a:r>
            <a:r>
              <a:rPr lang="en-US" sz="900" dirty="0">
                <a:solidFill>
                  <a:schemeClr val="tx1"/>
                </a:solidFill>
              </a:rPr>
              <a:t>, M., </a:t>
            </a:r>
            <a:r>
              <a:rPr lang="en-US" sz="900" dirty="0" err="1">
                <a:solidFill>
                  <a:schemeClr val="tx1"/>
                </a:solidFill>
              </a:rPr>
              <a:t>Bengtsson</a:t>
            </a:r>
            <a:r>
              <a:rPr lang="en-US" sz="900" dirty="0">
                <a:solidFill>
                  <a:schemeClr val="tx1"/>
                </a:solidFill>
              </a:rPr>
              <a:t>, M. and </a:t>
            </a:r>
            <a:r>
              <a:rPr lang="en-US" sz="900" dirty="0" err="1">
                <a:solidFill>
                  <a:schemeClr val="tx1"/>
                </a:solidFill>
              </a:rPr>
              <a:t>Molander</a:t>
            </a:r>
            <a:r>
              <a:rPr lang="en-US" sz="900" dirty="0">
                <a:solidFill>
                  <a:schemeClr val="tx1"/>
                </a:solidFill>
              </a:rPr>
              <a:t>, S (2000). "Life cycle assessment of wastewater systems: influence of system boundaries and scale on calculated environmental loads." </a:t>
            </a:r>
            <a:r>
              <a:rPr lang="en-US" sz="900" u="sng" dirty="0">
                <a:solidFill>
                  <a:schemeClr val="tx1"/>
                </a:solidFill>
              </a:rPr>
              <a:t>Environmental Science and Technology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34</a:t>
            </a:r>
            <a:r>
              <a:rPr lang="en-US" sz="900" dirty="0">
                <a:solidFill>
                  <a:schemeClr val="tx1"/>
                </a:solidFill>
              </a:rPr>
              <a:t>(1): 180-186.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6926" y="1205544"/>
            <a:ext cx="1860884" cy="938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Households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3345" y="4368625"/>
            <a:ext cx="1459832" cy="810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Sludge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treatment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7230" y="3686565"/>
            <a:ext cx="0" cy="62364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1"/>
          </p:cNvCxnSpPr>
          <p:nvPr/>
        </p:nvCxnSpPr>
        <p:spPr>
          <a:xfrm flipV="1">
            <a:off x="3067672" y="4773689"/>
            <a:ext cx="635673" cy="57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64380" y="-149832"/>
            <a:ext cx="5048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E61B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E61B3"/>
                </a:solidFill>
                <a:latin typeface="Tahoma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nb-NO" sz="3200" dirty="0" err="1"/>
              <a:t>What</a:t>
            </a:r>
            <a:r>
              <a:rPr lang="nb-NO" sz="3200" dirty="0"/>
              <a:t> is Life </a:t>
            </a:r>
            <a:r>
              <a:rPr lang="nb-NO" sz="3200" dirty="0" err="1"/>
              <a:t>cycle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wastewater </a:t>
            </a:r>
            <a:r>
              <a:rPr lang="nb-NO" sz="3200" dirty="0" err="1"/>
              <a:t>treatment</a:t>
            </a:r>
            <a:r>
              <a:rPr lang="nb-NO" sz="3200" dirty="0"/>
              <a:t> system?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64526" y="2392994"/>
            <a:ext cx="5821281" cy="3732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571625" y="3024283"/>
            <a:ext cx="1388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90675" y="3333750"/>
            <a:ext cx="1369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311936" y="1936052"/>
            <a:ext cx="1546943" cy="784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58708" y="4701928"/>
            <a:ext cx="1412836" cy="784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Demolition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6043" y="3318990"/>
            <a:ext cx="1412836" cy="784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Operation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5684" y="31249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Energy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00597" y="23748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Material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94013" y="186249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Energy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13082" y="430921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Energy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5959" y="472497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Material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55708" y="366953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Material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30" idx="1"/>
          </p:cNvCxnSpPr>
          <p:nvPr/>
        </p:nvCxnSpPr>
        <p:spPr>
          <a:xfrm>
            <a:off x="7837013" y="3540697"/>
            <a:ext cx="609030" cy="17067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9" idx="1"/>
          </p:cNvCxnSpPr>
          <p:nvPr/>
        </p:nvCxnSpPr>
        <p:spPr>
          <a:xfrm>
            <a:off x="7891972" y="4971693"/>
            <a:ext cx="566736" cy="1226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083714" y="1701026"/>
            <a:ext cx="156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Solid </a:t>
            </a:r>
            <a:r>
              <a:rPr lang="nb-NO" dirty="0" err="1" smtClean="0"/>
              <a:t>waste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083714" y="2156881"/>
            <a:ext cx="186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Water </a:t>
            </a:r>
            <a:r>
              <a:rPr lang="nb-NO" dirty="0" err="1" smtClean="0"/>
              <a:t>emissions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10" idx="2"/>
            <a:endCxn id="5" idx="0"/>
          </p:cNvCxnSpPr>
          <p:nvPr/>
        </p:nvCxnSpPr>
        <p:spPr>
          <a:xfrm>
            <a:off x="2187368" y="2144007"/>
            <a:ext cx="0" cy="632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058949" y="2526751"/>
            <a:ext cx="222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Airborne </a:t>
            </a:r>
            <a:r>
              <a:rPr lang="nb-NO" dirty="0" err="1" smtClean="0"/>
              <a:t>emissions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155162" y="3109144"/>
            <a:ext cx="149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Solid </a:t>
            </a:r>
            <a:r>
              <a:rPr lang="nb-NO" dirty="0" err="1" smtClean="0"/>
              <a:t>waste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155161" y="3494266"/>
            <a:ext cx="193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Water </a:t>
            </a:r>
            <a:r>
              <a:rPr lang="nb-NO" dirty="0" err="1" smtClean="0"/>
              <a:t>emissions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155162" y="3879388"/>
            <a:ext cx="211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Airborne </a:t>
            </a:r>
            <a:r>
              <a:rPr lang="nb-NO" dirty="0" err="1" smtClean="0"/>
              <a:t>emissions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117747" y="4517262"/>
            <a:ext cx="136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Solid </a:t>
            </a:r>
            <a:r>
              <a:rPr lang="nb-NO" dirty="0" err="1" smtClean="0"/>
              <a:t>waste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0129468" y="4902384"/>
            <a:ext cx="19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Water </a:t>
            </a:r>
            <a:r>
              <a:rPr lang="nb-NO" dirty="0" err="1" smtClean="0"/>
              <a:t>emissions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129468" y="5287506"/>
            <a:ext cx="21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Airborne </a:t>
            </a:r>
            <a:r>
              <a:rPr lang="nb-NO" dirty="0" err="1" smtClean="0"/>
              <a:t>emissions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507459" y="2144007"/>
            <a:ext cx="826039" cy="18442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7685079" y="2524635"/>
            <a:ext cx="667010" cy="5051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</p:cNvCxnSpPr>
          <p:nvPr/>
        </p:nvCxnSpPr>
        <p:spPr>
          <a:xfrm flipV="1">
            <a:off x="9858879" y="2251075"/>
            <a:ext cx="296283" cy="77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0" idx="3"/>
            <a:endCxn id="66" idx="1"/>
          </p:cNvCxnSpPr>
          <p:nvPr/>
        </p:nvCxnSpPr>
        <p:spPr>
          <a:xfrm flipV="1">
            <a:off x="9858879" y="3678932"/>
            <a:ext cx="296283" cy="3243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9" idx="3"/>
          </p:cNvCxnSpPr>
          <p:nvPr/>
        </p:nvCxnSpPr>
        <p:spPr>
          <a:xfrm flipV="1">
            <a:off x="9871544" y="5071798"/>
            <a:ext cx="367831" cy="2250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2024</Words>
  <Application>Microsoft Office PowerPoint</Application>
  <PresentationFormat>Widescreen</PresentationFormat>
  <Paragraphs>366</Paragraphs>
  <Slides>27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MS PGothic</vt:lpstr>
      <vt:lpstr>Arial</vt:lpstr>
      <vt:lpstr>Blackadder ITC</vt:lpstr>
      <vt:lpstr>Calibri</vt:lpstr>
      <vt:lpstr>Calibri Light</vt:lpstr>
      <vt:lpstr>Helvetica</vt:lpstr>
      <vt:lpstr>Tahoma</vt:lpstr>
      <vt:lpstr>Times</vt:lpstr>
      <vt:lpstr>Times New Roman</vt:lpstr>
      <vt:lpstr>Webdings</vt:lpstr>
      <vt:lpstr>ヒラギノ角ゴ ProN W3</vt:lpstr>
      <vt:lpstr>1_Blank Presentation</vt:lpstr>
      <vt:lpstr>Office Theme</vt:lpstr>
      <vt:lpstr>Photo Editor Photo</vt:lpstr>
      <vt:lpstr>Tools for Environmental Impact Assessment of Wastewater Treatment</vt:lpstr>
      <vt:lpstr>PowerPoint Presentation</vt:lpstr>
      <vt:lpstr>Concerns of wastewater treatment</vt:lpstr>
      <vt:lpstr>PowerPoint Presentation</vt:lpstr>
      <vt:lpstr>PowerPoint Presentation</vt:lpstr>
      <vt:lpstr>Sustainability Analysis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LCA of WWT options for small and decentralized community (example)</vt:lpstr>
      <vt:lpstr>LCA of WWT options for small and decentralized community</vt:lpstr>
      <vt:lpstr>PowerPoint Presentation</vt:lpstr>
      <vt:lpstr>Inventory table (1 p.e)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assessment</vt:lpstr>
      <vt:lpstr>Critical issues in application of LCA</vt:lpstr>
      <vt:lpstr>Weakness of LCA</vt:lpstr>
      <vt:lpstr>Conclusions</vt:lpstr>
      <vt:lpstr>PowerPoint Presentation</vt:lpstr>
    </vt:vector>
  </TitlesOfParts>
  <Company>NMBU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Kumar Pandey</dc:creator>
  <cp:lastModifiedBy>Manoj Kumar Pandey</cp:lastModifiedBy>
  <cp:revision>32</cp:revision>
  <dcterms:created xsi:type="dcterms:W3CDTF">2018-06-20T15:49:02Z</dcterms:created>
  <dcterms:modified xsi:type="dcterms:W3CDTF">2018-06-21T07:59:59Z</dcterms:modified>
</cp:coreProperties>
</file>