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handoutMasterIdLst>
    <p:handoutMasterId r:id="rId29"/>
  </p:handoutMasterIdLst>
  <p:sldIdLst>
    <p:sldId id="269" r:id="rId2"/>
    <p:sldId id="261" r:id="rId3"/>
    <p:sldId id="265" r:id="rId4"/>
    <p:sldId id="296" r:id="rId5"/>
    <p:sldId id="266" r:id="rId6"/>
    <p:sldId id="293" r:id="rId7"/>
    <p:sldId id="300" r:id="rId8"/>
    <p:sldId id="274" r:id="rId9"/>
    <p:sldId id="275" r:id="rId10"/>
    <p:sldId id="259" r:id="rId11"/>
    <p:sldId id="262" r:id="rId12"/>
    <p:sldId id="318" r:id="rId13"/>
    <p:sldId id="292" r:id="rId14"/>
    <p:sldId id="272" r:id="rId15"/>
    <p:sldId id="308" r:id="rId16"/>
    <p:sldId id="310" r:id="rId17"/>
    <p:sldId id="319" r:id="rId18"/>
    <p:sldId id="290" r:id="rId19"/>
    <p:sldId id="277" r:id="rId20"/>
    <p:sldId id="276" r:id="rId21"/>
    <p:sldId id="312" r:id="rId22"/>
    <p:sldId id="270" r:id="rId23"/>
    <p:sldId id="314" r:id="rId24"/>
    <p:sldId id="317" r:id="rId25"/>
    <p:sldId id="316" r:id="rId26"/>
    <p:sldId id="268" r:id="rId27"/>
    <p:sldId id="285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44EA-F648-4878-B101-DEB6445FA5AB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83487-DA49-447F-B513-A7EA6316F8C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9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1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2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2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3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7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6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AB02-B483-48FE-945A-5539B065A9F4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55D9-10F3-4CD0-82EF-9C4507D264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481" y="166299"/>
            <a:ext cx="10519719" cy="6783992"/>
            <a:chOff x="312450" y="374771"/>
            <a:chExt cx="10233744" cy="6783992"/>
          </a:xfrm>
        </p:grpSpPr>
        <p:sp>
          <p:nvSpPr>
            <p:cNvPr id="6" name="Rectangle 5"/>
            <p:cNvSpPr/>
            <p:nvPr/>
          </p:nvSpPr>
          <p:spPr>
            <a:xfrm>
              <a:off x="312450" y="374771"/>
              <a:ext cx="102337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Occurrence, Sources, Pathways and Fate of Emerging contaminants in wastewater and recipients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4378" y="1863028"/>
              <a:ext cx="898357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 Source-separation and On-site Wastewater Treatment Make a Difference?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51054" y="5958434"/>
              <a:ext cx="58707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Melesse Eshetu </a:t>
              </a:r>
            </a:p>
            <a:p>
              <a:r>
                <a:rPr lang="nb-NO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PhD</a:t>
              </a:r>
              <a:r>
                <a:rPr lang="nb-NO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b-NO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Candidate</a:t>
              </a:r>
              <a:endParaRPr lang="nb-NO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b-NO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Norwegian </a:t>
              </a:r>
              <a:r>
                <a:rPr lang="nb-NO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</a:t>
              </a:r>
              <a:r>
                <a:rPr lang="nb-NO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b-NO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nb-NO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Life Sciences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9607" y="2353367"/>
              <a:ext cx="6243340" cy="4048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516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693" y="350875"/>
            <a:ext cx="120963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and increasing use of human and veterinary pharmaceuticals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constant release 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 compounds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marL="914400" lvl="1" indent="-457200" algn="just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products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environment is an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 of increasing concern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Długosz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 al., 2015). 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frequently detected in treated wastewater effluents, aquatic and terrestrial environment.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689" y="5363112"/>
            <a:ext cx="8614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New Global Water </a:t>
            </a:r>
            <a:r>
              <a:rPr lang="nb-NO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nb-NO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74756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770" y="104941"/>
            <a:ext cx="9007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sources and pathways of PPCP to the environment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389" y="4510998"/>
            <a:ext cx="879141" cy="771680"/>
          </a:xfrm>
          <a:prstGeom prst="rect">
            <a:avLst/>
          </a:prstGeom>
        </p:spPr>
      </p:pic>
      <p:grpSp>
        <p:nvGrpSpPr>
          <p:cNvPr id="3084" name="Group 3083"/>
          <p:cNvGrpSpPr/>
          <p:nvPr/>
        </p:nvGrpSpPr>
        <p:grpSpPr>
          <a:xfrm>
            <a:off x="6668998" y="3155260"/>
            <a:ext cx="3576969" cy="369332"/>
            <a:chOff x="6733956" y="3163889"/>
            <a:chExt cx="3576969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8186520" y="3163889"/>
              <a:ext cx="2124405" cy="369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r>
                <a:rPr lang="nb-NO" dirty="0"/>
                <a:t>Household Waste</a:t>
              </a:r>
              <a:endParaRPr lang="en-US" dirty="0"/>
            </a:p>
          </p:txBody>
        </p:sp>
        <p:sp>
          <p:nvSpPr>
            <p:cNvPr id="29" name="Left Arrow 28"/>
            <p:cNvSpPr/>
            <p:nvPr/>
          </p:nvSpPr>
          <p:spPr>
            <a:xfrm rot="10800000" flipV="1">
              <a:off x="6733956" y="3385832"/>
              <a:ext cx="1490597" cy="6494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Left Arrow 39"/>
          <p:cNvSpPr/>
          <p:nvPr/>
        </p:nvSpPr>
        <p:spPr>
          <a:xfrm rot="18545622">
            <a:off x="7088749" y="4942241"/>
            <a:ext cx="715653" cy="58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7" name="Group 3086"/>
          <p:cNvGrpSpPr/>
          <p:nvPr/>
        </p:nvGrpSpPr>
        <p:grpSpPr>
          <a:xfrm>
            <a:off x="7198174" y="3524291"/>
            <a:ext cx="1847543" cy="1164682"/>
            <a:chOff x="7198174" y="3524291"/>
            <a:chExt cx="1847543" cy="1164682"/>
          </a:xfrm>
        </p:grpSpPr>
        <p:sp>
          <p:nvSpPr>
            <p:cNvPr id="31" name="TextBox 30"/>
            <p:cNvSpPr txBox="1"/>
            <p:nvPr/>
          </p:nvSpPr>
          <p:spPr>
            <a:xfrm>
              <a:off x="7198174" y="4319641"/>
              <a:ext cx="151319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b-NO" dirty="0"/>
                <a:t>Leachates</a:t>
              </a:r>
              <a:endParaRPr lang="en-US" dirty="0"/>
            </a:p>
          </p:txBody>
        </p:sp>
        <p:sp>
          <p:nvSpPr>
            <p:cNvPr id="3072" name="Rectangle 3071"/>
            <p:cNvSpPr/>
            <p:nvPr/>
          </p:nvSpPr>
          <p:spPr>
            <a:xfrm>
              <a:off x="7979399" y="3816264"/>
              <a:ext cx="1066318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LANDFILL</a:t>
              </a:r>
            </a:p>
          </p:txBody>
        </p:sp>
        <p:sp>
          <p:nvSpPr>
            <p:cNvPr id="38" name="Left Arrow 37"/>
            <p:cNvSpPr/>
            <p:nvPr/>
          </p:nvSpPr>
          <p:spPr>
            <a:xfrm rot="16200000" flipV="1">
              <a:off x="8283893" y="3637417"/>
              <a:ext cx="328702" cy="10245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Arrow 43"/>
            <p:cNvSpPr/>
            <p:nvPr/>
          </p:nvSpPr>
          <p:spPr>
            <a:xfrm rot="16200000" flipV="1">
              <a:off x="8175839" y="4235972"/>
              <a:ext cx="112986" cy="4571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Left Arrow 44"/>
          <p:cNvSpPr/>
          <p:nvPr/>
        </p:nvSpPr>
        <p:spPr>
          <a:xfrm rot="16200000">
            <a:off x="7609007" y="5277796"/>
            <a:ext cx="1221453" cy="709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00493" y="2845226"/>
            <a:ext cx="1194504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i="1" dirty="0"/>
              <a:t>Metabolism</a:t>
            </a:r>
            <a:endParaRPr lang="en-US" sz="1200" i="1" dirty="0"/>
          </a:p>
        </p:txBody>
      </p:sp>
      <p:sp>
        <p:nvSpPr>
          <p:cNvPr id="42" name="Left Arrow 41"/>
          <p:cNvSpPr/>
          <p:nvPr/>
        </p:nvSpPr>
        <p:spPr>
          <a:xfrm rot="16200000">
            <a:off x="-169887" y="3790130"/>
            <a:ext cx="2335146" cy="44533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074"/>
          <p:cNvSpPr/>
          <p:nvPr/>
        </p:nvSpPr>
        <p:spPr>
          <a:xfrm>
            <a:off x="550846" y="3326638"/>
            <a:ext cx="158264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i="1" dirty="0"/>
              <a:t>Urine and </a:t>
            </a:r>
            <a:r>
              <a:rPr lang="en-US" sz="1200" i="1" dirty="0" err="1"/>
              <a:t>faeces</a:t>
            </a:r>
            <a:r>
              <a:rPr lang="en-US" sz="1200" i="1" dirty="0"/>
              <a:t>  </a:t>
            </a:r>
          </a:p>
          <a:p>
            <a:r>
              <a:rPr lang="en-US" sz="1200" i="1" dirty="0"/>
              <a:t>manure spreading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0883" y="3455855"/>
            <a:ext cx="1054135" cy="2369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i="1" dirty="0"/>
              <a:t>Metabolism</a:t>
            </a:r>
            <a:endParaRPr lang="en-US" sz="1200" i="1" dirty="0"/>
          </a:p>
        </p:txBody>
      </p:sp>
      <p:sp>
        <p:nvSpPr>
          <p:cNvPr id="3077" name="Rectangle 3076"/>
          <p:cNvSpPr/>
          <p:nvPr/>
        </p:nvSpPr>
        <p:spPr>
          <a:xfrm>
            <a:off x="4081298" y="4308991"/>
            <a:ext cx="1497631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i="1" dirty="0"/>
              <a:t>Urine and Faeces  </a:t>
            </a:r>
          </a:p>
        </p:txBody>
      </p:sp>
      <p:grpSp>
        <p:nvGrpSpPr>
          <p:cNvPr id="3094" name="Group 3093"/>
          <p:cNvGrpSpPr/>
          <p:nvPr/>
        </p:nvGrpSpPr>
        <p:grpSpPr>
          <a:xfrm>
            <a:off x="7968488" y="5526452"/>
            <a:ext cx="3986343" cy="1199046"/>
            <a:chOff x="7968488" y="5526452"/>
            <a:chExt cx="3986343" cy="1199046"/>
          </a:xfrm>
        </p:grpSpPr>
        <p:grpSp>
          <p:nvGrpSpPr>
            <p:cNvPr id="3093" name="Group 3092"/>
            <p:cNvGrpSpPr/>
            <p:nvPr/>
          </p:nvGrpSpPr>
          <p:grpSpPr>
            <a:xfrm>
              <a:off x="7968488" y="5526452"/>
              <a:ext cx="3412174" cy="819981"/>
              <a:chOff x="7968488" y="5526452"/>
              <a:chExt cx="3412174" cy="819981"/>
            </a:xfrm>
          </p:grpSpPr>
          <p:sp>
            <p:nvSpPr>
              <p:cNvPr id="56" name="Bent Arrow 55"/>
              <p:cNvSpPr/>
              <p:nvPr/>
            </p:nvSpPr>
            <p:spPr>
              <a:xfrm rot="16200000" flipH="1" flipV="1">
                <a:off x="10383197" y="5348967"/>
                <a:ext cx="412714" cy="1582217"/>
              </a:xfrm>
              <a:prstGeom prst="ben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8" name="Bent Arrow 57"/>
              <p:cNvSpPr/>
              <p:nvPr/>
            </p:nvSpPr>
            <p:spPr>
              <a:xfrm rot="16200000" flipH="1" flipV="1">
                <a:off x="9382384" y="4112556"/>
                <a:ext cx="369025" cy="3196817"/>
              </a:xfrm>
              <a:prstGeom prst="ben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019108" y="6356166"/>
              <a:ext cx="193572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dirty="0"/>
                <a:t>Lakes, Sea, Oceans</a:t>
              </a:r>
            </a:p>
          </p:txBody>
        </p:sp>
      </p:grpSp>
      <p:grpSp>
        <p:nvGrpSpPr>
          <p:cNvPr id="3100" name="Group 3099"/>
          <p:cNvGrpSpPr/>
          <p:nvPr/>
        </p:nvGrpSpPr>
        <p:grpSpPr>
          <a:xfrm>
            <a:off x="775017" y="4769118"/>
            <a:ext cx="2437248" cy="664610"/>
            <a:chOff x="754289" y="4904251"/>
            <a:chExt cx="2496490" cy="664610"/>
          </a:xfrm>
        </p:grpSpPr>
        <p:sp>
          <p:nvSpPr>
            <p:cNvPr id="24" name="Rectangle 23"/>
            <p:cNvSpPr/>
            <p:nvPr/>
          </p:nvSpPr>
          <p:spPr>
            <a:xfrm>
              <a:off x="754289" y="5199529"/>
              <a:ext cx="707245" cy="36933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dirty="0"/>
                <a:t>LAND</a:t>
              </a:r>
            </a:p>
          </p:txBody>
        </p:sp>
        <p:grpSp>
          <p:nvGrpSpPr>
            <p:cNvPr id="3089" name="Group 3088"/>
            <p:cNvGrpSpPr/>
            <p:nvPr/>
          </p:nvGrpSpPr>
          <p:grpSpPr>
            <a:xfrm>
              <a:off x="1390589" y="4904251"/>
              <a:ext cx="1860190" cy="561617"/>
              <a:chOff x="1390589" y="4904251"/>
              <a:chExt cx="1860190" cy="561617"/>
            </a:xfrm>
          </p:grpSpPr>
          <p:sp>
            <p:nvSpPr>
              <p:cNvPr id="51" name="Bent Arrow 50"/>
              <p:cNvSpPr/>
              <p:nvPr/>
            </p:nvSpPr>
            <p:spPr>
              <a:xfrm flipH="1" flipV="1">
                <a:off x="1390589" y="5221007"/>
                <a:ext cx="1860190" cy="244861"/>
              </a:xfrm>
              <a:prstGeom prst="ben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565658" y="4904251"/>
                <a:ext cx="1481118" cy="43088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4"/>
              </a:lnRef>
              <a:fillRef idx="1002">
                <a:schemeClr val="dk2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b-NO" sz="1100" b="1" dirty="0"/>
                  <a:t>Irrigation Water, Sludge as fertilizer</a:t>
                </a:r>
                <a:endParaRPr lang="en-US" sz="1100" b="1" dirty="0"/>
              </a:p>
            </p:txBody>
          </p:sp>
        </p:grpSp>
      </p:grpSp>
      <p:sp>
        <p:nvSpPr>
          <p:cNvPr id="68" name="Left Arrow 67"/>
          <p:cNvSpPr/>
          <p:nvPr/>
        </p:nvSpPr>
        <p:spPr>
          <a:xfrm rot="16200000">
            <a:off x="9590580" y="3968319"/>
            <a:ext cx="2638101" cy="401683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9" name="Group 3098"/>
          <p:cNvGrpSpPr/>
          <p:nvPr/>
        </p:nvGrpSpPr>
        <p:grpSpPr>
          <a:xfrm>
            <a:off x="4464871" y="5586747"/>
            <a:ext cx="5554237" cy="1178348"/>
            <a:chOff x="4464871" y="5586747"/>
            <a:chExt cx="5554237" cy="1178348"/>
          </a:xfrm>
        </p:grpSpPr>
        <p:sp>
          <p:nvSpPr>
            <p:cNvPr id="39" name="Left Arrow 38"/>
            <p:cNvSpPr/>
            <p:nvPr/>
          </p:nvSpPr>
          <p:spPr>
            <a:xfrm rot="16200000">
              <a:off x="6250203" y="6005543"/>
              <a:ext cx="992445" cy="154853"/>
            </a:xfrm>
            <a:prstGeom prst="left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Left Arrow 47"/>
            <p:cNvSpPr/>
            <p:nvPr/>
          </p:nvSpPr>
          <p:spPr>
            <a:xfrm>
              <a:off x="6028954" y="6593289"/>
              <a:ext cx="1876304" cy="703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Bent Arrow 51"/>
            <p:cNvSpPr/>
            <p:nvPr/>
          </p:nvSpPr>
          <p:spPr>
            <a:xfrm flipH="1" flipV="1">
              <a:off x="7905258" y="6310423"/>
              <a:ext cx="244130" cy="363549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464871" y="6395763"/>
              <a:ext cx="156408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dirty="0"/>
                <a:t>Drinking water</a:t>
              </a:r>
            </a:p>
          </p:txBody>
        </p:sp>
        <p:sp>
          <p:nvSpPr>
            <p:cNvPr id="76" name="Left Arrow 75"/>
            <p:cNvSpPr/>
            <p:nvPr/>
          </p:nvSpPr>
          <p:spPr>
            <a:xfrm>
              <a:off x="8149388" y="6569880"/>
              <a:ext cx="1869720" cy="703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Left Arrow 71"/>
          <p:cNvSpPr/>
          <p:nvPr/>
        </p:nvSpPr>
        <p:spPr>
          <a:xfrm rot="16200000" flipV="1">
            <a:off x="1974670" y="3062779"/>
            <a:ext cx="2735608" cy="180575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61130" y="659309"/>
            <a:ext cx="3810531" cy="1315400"/>
            <a:chOff x="2661130" y="659309"/>
            <a:chExt cx="3810531" cy="1315400"/>
          </a:xfrm>
        </p:grpSpPr>
        <p:pic>
          <p:nvPicPr>
            <p:cNvPr id="3101" name="Picture 8" descr="የpharmaceutical production ምስል ውጤት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130" y="659309"/>
              <a:ext cx="3810531" cy="1315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491498" y="694866"/>
              <a:ext cx="208743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nb-NO" dirty="0"/>
                <a:t>PPCP </a:t>
              </a:r>
              <a:r>
                <a:rPr lang="nb-NO" dirty="0" err="1"/>
                <a:t>production</a:t>
              </a:r>
              <a:endParaRPr lang="en-US" dirty="0"/>
            </a:p>
          </p:txBody>
        </p:sp>
      </p:grpSp>
      <p:sp>
        <p:nvSpPr>
          <p:cNvPr id="81" name="Bent Arrow 80"/>
          <p:cNvSpPr/>
          <p:nvPr/>
        </p:nvSpPr>
        <p:spPr>
          <a:xfrm flipH="1" flipV="1">
            <a:off x="5621571" y="2872528"/>
            <a:ext cx="720158" cy="2213347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Left Arrow 81"/>
          <p:cNvSpPr/>
          <p:nvPr/>
        </p:nvSpPr>
        <p:spPr>
          <a:xfrm rot="21435641" flipV="1">
            <a:off x="3966537" y="4743114"/>
            <a:ext cx="1856379" cy="385723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6404"/>
          <a:stretch/>
        </p:blipFill>
        <p:spPr>
          <a:xfrm>
            <a:off x="550846" y="1539391"/>
            <a:ext cx="1599506" cy="118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5" name="Picture 30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974" y="1135404"/>
            <a:ext cx="2423842" cy="1616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1" name="Rectangle 70"/>
          <p:cNvSpPr/>
          <p:nvPr/>
        </p:nvSpPr>
        <p:spPr>
          <a:xfrm>
            <a:off x="9372974" y="862240"/>
            <a:ext cx="13358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Aquaculture</a:t>
            </a:r>
          </a:p>
        </p:txBody>
      </p:sp>
      <p:sp>
        <p:nvSpPr>
          <p:cNvPr id="89" name="Left Arrow 88"/>
          <p:cNvSpPr/>
          <p:nvPr/>
        </p:nvSpPr>
        <p:spPr>
          <a:xfrm rot="10800000" flipV="1">
            <a:off x="6477481" y="907140"/>
            <a:ext cx="2915531" cy="47383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Left Arrow 86"/>
          <p:cNvSpPr/>
          <p:nvPr/>
        </p:nvSpPr>
        <p:spPr>
          <a:xfrm rot="19045360" flipV="1">
            <a:off x="2132765" y="1372079"/>
            <a:ext cx="706055" cy="559071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Left Arrow 87"/>
          <p:cNvSpPr/>
          <p:nvPr/>
        </p:nvSpPr>
        <p:spPr>
          <a:xfrm rot="14275424">
            <a:off x="3492713" y="1693725"/>
            <a:ext cx="464791" cy="703416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90646" y="1661005"/>
            <a:ext cx="2630738" cy="1222825"/>
            <a:chOff x="5590646" y="1757623"/>
            <a:chExt cx="2630738" cy="1222825"/>
          </a:xfrm>
        </p:grpSpPr>
        <p:grpSp>
          <p:nvGrpSpPr>
            <p:cNvPr id="11" name="Group 10"/>
            <p:cNvGrpSpPr/>
            <p:nvPr/>
          </p:nvGrpSpPr>
          <p:grpSpPr>
            <a:xfrm>
              <a:off x="5590646" y="1757623"/>
              <a:ext cx="2630738" cy="1222825"/>
              <a:chOff x="5121771" y="1888895"/>
              <a:chExt cx="2630738" cy="1222825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1771" y="1916535"/>
                <a:ext cx="1397532" cy="1195185"/>
              </a:xfrm>
              <a:prstGeom prst="ellipse">
                <a:avLst/>
              </a:prstGeom>
              <a:ln w="63500" cap="rnd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4977" y="1888895"/>
                <a:ext cx="1397532" cy="1195185"/>
              </a:xfrm>
              <a:prstGeom prst="ellipse">
                <a:avLst/>
              </a:prstGeom>
              <a:ln w="63500" cap="rnd"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80" name="TextBox 79"/>
            <p:cNvSpPr txBox="1"/>
            <p:nvPr/>
          </p:nvSpPr>
          <p:spPr>
            <a:xfrm>
              <a:off x="6500054" y="2626855"/>
              <a:ext cx="1016878" cy="307777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Hospitals</a:t>
              </a:r>
            </a:p>
          </p:txBody>
        </p:sp>
      </p:grpSp>
      <p:sp>
        <p:nvSpPr>
          <p:cNvPr id="83" name="Left Arrow 82"/>
          <p:cNvSpPr/>
          <p:nvPr/>
        </p:nvSpPr>
        <p:spPr>
          <a:xfrm rot="14275424">
            <a:off x="5352907" y="1790466"/>
            <a:ext cx="393630" cy="46672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 Arrow 20"/>
          <p:cNvSpPr/>
          <p:nvPr/>
        </p:nvSpPr>
        <p:spPr>
          <a:xfrm flipH="1" flipV="1">
            <a:off x="3942020" y="4293504"/>
            <a:ext cx="893475" cy="503254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Bent Arrow 4"/>
          <p:cNvSpPr/>
          <p:nvPr/>
        </p:nvSpPr>
        <p:spPr>
          <a:xfrm flipV="1">
            <a:off x="3723785" y="3431035"/>
            <a:ext cx="811429" cy="830944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Graphical abstract: Input of selected human pharmaceutical metabolites into the Norwegian aquatic environ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62" y="3761301"/>
            <a:ext cx="564410" cy="53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23785" y="1896272"/>
            <a:ext cx="2954558" cy="1837741"/>
            <a:chOff x="3723785" y="1992890"/>
            <a:chExt cx="2954558" cy="1837741"/>
          </a:xfrm>
        </p:grpSpPr>
        <p:grpSp>
          <p:nvGrpSpPr>
            <p:cNvPr id="3082" name="Group 3081"/>
            <p:cNvGrpSpPr/>
            <p:nvPr/>
          </p:nvGrpSpPr>
          <p:grpSpPr>
            <a:xfrm>
              <a:off x="5042424" y="3310807"/>
              <a:ext cx="1635919" cy="519824"/>
              <a:chOff x="4587527" y="3205627"/>
              <a:chExt cx="1464906" cy="48814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073865" y="3205627"/>
                <a:ext cx="978568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b-NO" dirty="0"/>
                  <a:t>Disposal</a:t>
                </a:r>
                <a:endParaRPr lang="en-US" dirty="0"/>
              </a:p>
            </p:txBody>
          </p:sp>
          <p:sp>
            <p:nvSpPr>
              <p:cNvPr id="23" name="Left Arrow 22"/>
              <p:cNvSpPr/>
              <p:nvPr/>
            </p:nvSpPr>
            <p:spPr>
              <a:xfrm rot="20295238">
                <a:off x="4587527" y="3650835"/>
                <a:ext cx="509482" cy="4293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723785" y="1992890"/>
              <a:ext cx="1754980" cy="1552103"/>
              <a:chOff x="3723785" y="1992890"/>
              <a:chExt cx="1754980" cy="15521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723785" y="3175661"/>
                <a:ext cx="1754980" cy="36933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Domestic Use 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5944" y="1992890"/>
                <a:ext cx="1397532" cy="1195185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73" name="Left Arrow 72"/>
            <p:cNvSpPr/>
            <p:nvPr/>
          </p:nvSpPr>
          <p:spPr>
            <a:xfrm rot="14559788">
              <a:off x="5378123" y="3332845"/>
              <a:ext cx="306345" cy="5450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4229" y="5447823"/>
            <a:ext cx="8829044" cy="898586"/>
            <a:chOff x="954229" y="5447823"/>
            <a:chExt cx="8829044" cy="898586"/>
          </a:xfrm>
        </p:grpSpPr>
        <p:grpSp>
          <p:nvGrpSpPr>
            <p:cNvPr id="3097" name="Group 3096"/>
            <p:cNvGrpSpPr/>
            <p:nvPr/>
          </p:nvGrpSpPr>
          <p:grpSpPr>
            <a:xfrm>
              <a:off x="954229" y="5447823"/>
              <a:ext cx="8829044" cy="853423"/>
              <a:chOff x="969402" y="5439895"/>
              <a:chExt cx="8595042" cy="853423"/>
            </a:xfrm>
          </p:grpSpPr>
          <p:sp>
            <p:nvSpPr>
              <p:cNvPr id="41" name="Left Arrow 40"/>
              <p:cNvSpPr/>
              <p:nvPr/>
            </p:nvSpPr>
            <p:spPr>
              <a:xfrm rot="14391227" flipV="1">
                <a:off x="7481281" y="5758433"/>
                <a:ext cx="314160" cy="5252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563120" y="5923986"/>
                <a:ext cx="2001324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dirty="0"/>
                  <a:t>GROUND WATER </a:t>
                </a:r>
              </a:p>
            </p:txBody>
          </p:sp>
          <p:grpSp>
            <p:nvGrpSpPr>
              <p:cNvPr id="3092" name="Group 3091"/>
              <p:cNvGrpSpPr/>
              <p:nvPr/>
            </p:nvGrpSpPr>
            <p:grpSpPr>
              <a:xfrm>
                <a:off x="969402" y="5439895"/>
                <a:ext cx="6651558" cy="651841"/>
                <a:chOff x="969402" y="5439895"/>
                <a:chExt cx="6651558" cy="651841"/>
              </a:xfrm>
            </p:grpSpPr>
            <p:sp>
              <p:nvSpPr>
                <p:cNvPr id="37" name="Left Arrow 36"/>
                <p:cNvSpPr/>
                <p:nvPr/>
              </p:nvSpPr>
              <p:spPr>
                <a:xfrm rot="16200000" flipV="1">
                  <a:off x="724314" y="5684983"/>
                  <a:ext cx="579085" cy="88910"/>
                </a:xfrm>
                <a:prstGeom prst="leftArrow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Bent Arrow 53"/>
                <p:cNvSpPr/>
                <p:nvPr/>
              </p:nvSpPr>
              <p:spPr>
                <a:xfrm flipV="1">
                  <a:off x="1023015" y="5948174"/>
                  <a:ext cx="6597945" cy="143562"/>
                </a:xfrm>
                <a:prstGeom prst="bentArrow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79" name="TextBox 78"/>
            <p:cNvSpPr txBox="1"/>
            <p:nvPr/>
          </p:nvSpPr>
          <p:spPr>
            <a:xfrm>
              <a:off x="1204834" y="5977077"/>
              <a:ext cx="151319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b-NO" dirty="0"/>
                <a:t>Leachates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77584" y="5384785"/>
            <a:ext cx="5029114" cy="417364"/>
            <a:chOff x="1077584" y="5384785"/>
            <a:chExt cx="4951370" cy="417364"/>
          </a:xfrm>
        </p:grpSpPr>
        <p:sp>
          <p:nvSpPr>
            <p:cNvPr id="50" name="Bent Arrow 49"/>
            <p:cNvSpPr/>
            <p:nvPr/>
          </p:nvSpPr>
          <p:spPr>
            <a:xfrm flipV="1">
              <a:off x="1077584" y="5384785"/>
              <a:ext cx="4951370" cy="263058"/>
            </a:xfrm>
            <a:prstGeom prst="bentArrow">
              <a:avLst/>
            </a:prstGeom>
            <a:solidFill>
              <a:schemeClr val="accent6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94726" y="5432817"/>
              <a:ext cx="940979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b-NO" dirty="0"/>
                <a:t>Runoff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42761" y="5031707"/>
            <a:ext cx="4325725" cy="880156"/>
            <a:chOff x="3642761" y="5090365"/>
            <a:chExt cx="4325725" cy="545306"/>
          </a:xfrm>
        </p:grpSpPr>
        <p:grpSp>
          <p:nvGrpSpPr>
            <p:cNvPr id="3090" name="Group 3089"/>
            <p:cNvGrpSpPr/>
            <p:nvPr/>
          </p:nvGrpSpPr>
          <p:grpSpPr>
            <a:xfrm>
              <a:off x="3642761" y="5090365"/>
              <a:ext cx="4325725" cy="545306"/>
              <a:chOff x="3650115" y="5090365"/>
              <a:chExt cx="4153961" cy="545306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6016214" y="5266339"/>
                <a:ext cx="1787862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dirty="0"/>
                  <a:t>SURFACE WATER </a:t>
                </a:r>
              </a:p>
            </p:txBody>
          </p:sp>
          <p:sp>
            <p:nvSpPr>
              <p:cNvPr id="49" name="Bent Arrow 48"/>
              <p:cNvSpPr/>
              <p:nvPr/>
            </p:nvSpPr>
            <p:spPr>
              <a:xfrm flipV="1">
                <a:off x="3650115" y="5090365"/>
                <a:ext cx="2387190" cy="382861"/>
              </a:xfrm>
              <a:prstGeom prst="bent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4213677" y="5185914"/>
              <a:ext cx="1467509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b-NO" dirty="0"/>
                <a:t>Discharge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70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15" grpId="0" animBg="1"/>
      <p:bldP spid="42" grpId="0" animBg="1"/>
      <p:bldP spid="3075" grpId="0" animBg="1"/>
      <p:bldP spid="8" grpId="0" animBg="1"/>
      <p:bldP spid="3077" grpId="0" animBg="1"/>
      <p:bldP spid="68" grpId="0" animBg="1"/>
      <p:bldP spid="72" grpId="0" animBg="1"/>
      <p:bldP spid="81" grpId="0" animBg="1"/>
      <p:bldP spid="82" grpId="0" animBg="1"/>
      <p:bldP spid="71" grpId="0" animBg="1"/>
      <p:bldP spid="89" grpId="0" animBg="1"/>
      <p:bldP spid="87" grpId="0" animBg="1"/>
      <p:bldP spid="88" grpId="0" animBg="1"/>
      <p:bldP spid="83" grpId="0" animBg="1"/>
      <p:bldP spid="21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á¨manure ááµá áá¤á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63" y="2042984"/>
            <a:ext cx="3609529" cy="17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á¨manure ááµá áá¤á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65" y="159356"/>
            <a:ext cx="3611931" cy="18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á¨wastewater ááµá áá¤á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0" y="4341579"/>
            <a:ext cx="3703144" cy="24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á¨wastewater ááµá áá¤á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1" y="2364260"/>
            <a:ext cx="3703143" cy="19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782" y="74141"/>
            <a:ext cx="3703143" cy="2290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680" y="4015238"/>
            <a:ext cx="3605622" cy="27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5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562"/>
            <a:ext cx="6717916" cy="550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74" y="1363362"/>
            <a:ext cx="7555126" cy="54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229" y="315673"/>
            <a:ext cx="1174832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suburban and rural areas, wastewater is often treated using on-site wastewater treatment systems such as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septic tank, infiltration systems, and package treatment systems.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On-site wastewater disposal systems could account for the largest volume of contaminated water discharged to the subsurface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WWTS -  designed for removal of OM and TP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are not designed for removal of PPCPs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of sludge and animal manure on farm fields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7556" y="2097289"/>
            <a:ext cx="11316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556" y="2743620"/>
            <a:ext cx="9547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61" y="241143"/>
            <a:ext cx="11601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Moreover, a concise picture of the relevant pharmaceuticals, </a:t>
            </a:r>
          </a:p>
          <a:p>
            <a:pPr lvl="1"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prevailing concentrations in the environment, and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potential effects on human and ecosystem health is still understudied and is elusive in most countries.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Schwarzenbach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2010)</a:t>
            </a:r>
          </a:p>
        </p:txBody>
      </p:sp>
      <p:sp>
        <p:nvSpPr>
          <p:cNvPr id="4" name="Rectangle 3"/>
          <p:cNvSpPr/>
          <p:nvPr/>
        </p:nvSpPr>
        <p:spPr>
          <a:xfrm>
            <a:off x="334761" y="3433623"/>
            <a:ext cx="110420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 substances have to be prioritized for targeted monitoring and treatment based upon their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 environmental concentration (PEC),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and/or predicted no-effect concentration (PNEC)</a:t>
            </a:r>
          </a:p>
        </p:txBody>
      </p:sp>
    </p:spTree>
    <p:extLst>
      <p:ext uri="{BB962C8B-B14F-4D97-AF65-F5344CB8AC3E}">
        <p14:creationId xmlns:p14="http://schemas.microsoft.com/office/powerpoint/2010/main" val="6828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55805" y="1525431"/>
            <a:ext cx="7043352" cy="4933034"/>
            <a:chOff x="219833" y="-493610"/>
            <a:chExt cx="6210792" cy="4488754"/>
          </a:xfrm>
        </p:grpSpPr>
        <p:grpSp>
          <p:nvGrpSpPr>
            <p:cNvPr id="3" name="Group 2"/>
            <p:cNvGrpSpPr/>
            <p:nvPr/>
          </p:nvGrpSpPr>
          <p:grpSpPr>
            <a:xfrm>
              <a:off x="219833" y="339108"/>
              <a:ext cx="4375365" cy="3372938"/>
              <a:chOff x="179512" y="1268760"/>
              <a:chExt cx="4344113" cy="322571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79512" y="1268760"/>
                <a:ext cx="1935479" cy="2095501"/>
                <a:chOff x="0" y="0"/>
                <a:chExt cx="1936031" cy="2095502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0" y="0"/>
                  <a:ext cx="1936031" cy="2095502"/>
                  <a:chOff x="0" y="0"/>
                  <a:chExt cx="1936031" cy="2095502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0" y="0"/>
                    <a:ext cx="1936031" cy="2095502"/>
                    <a:chOff x="0" y="0"/>
                    <a:chExt cx="1936031" cy="1705057"/>
                  </a:xfrm>
                </p:grpSpPr>
                <p:sp>
                  <p:nvSpPr>
                    <p:cNvPr id="44" name="Flowchart: Process 43"/>
                    <p:cNvSpPr/>
                    <p:nvPr/>
                  </p:nvSpPr>
                  <p:spPr>
                    <a:xfrm>
                      <a:off x="171352" y="542925"/>
                      <a:ext cx="1609774" cy="1162132"/>
                    </a:xfrm>
                    <a:prstGeom prst="flowChartProcess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2">
                      <a:schemeClr val="accent4"/>
                    </a:fillRef>
                    <a:effectRef idx="1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Isosceles Triangle 44"/>
                    <p:cNvSpPr/>
                    <p:nvPr/>
                  </p:nvSpPr>
                  <p:spPr>
                    <a:xfrm>
                      <a:off x="142833" y="0"/>
                      <a:ext cx="1676441" cy="561975"/>
                    </a:xfrm>
                    <a:prstGeom prst="triangle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6" name="Group 45"/>
                    <p:cNvGrpSpPr/>
                    <p:nvPr/>
                  </p:nvGrpSpPr>
                  <p:grpSpPr>
                    <a:xfrm>
                      <a:off x="0" y="245706"/>
                      <a:ext cx="1936031" cy="108690"/>
                      <a:chOff x="0" y="7470"/>
                      <a:chExt cx="1947922" cy="107101"/>
                    </a:xfrm>
                  </p:grpSpPr>
                  <p:sp>
                    <p:nvSpPr>
                      <p:cNvPr id="47" name="Flowchart: Process 46"/>
                      <p:cNvSpPr/>
                      <p:nvPr/>
                    </p:nvSpPr>
                    <p:spPr>
                      <a:xfrm rot="3259273">
                        <a:off x="491868" y="-450836"/>
                        <a:ext cx="73539" cy="1057275"/>
                      </a:xfrm>
                      <a:prstGeom prst="flowChartProcess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lowchart: Process 47"/>
                      <p:cNvSpPr/>
                      <p:nvPr/>
                    </p:nvSpPr>
                    <p:spPr>
                      <a:xfrm rot="7433569">
                        <a:off x="1358584" y="-510041"/>
                        <a:ext cx="71827" cy="1106849"/>
                      </a:xfrm>
                      <a:prstGeom prst="flowChartProcess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6" name="Frame 35"/>
                  <p:cNvSpPr/>
                  <p:nvPr/>
                </p:nvSpPr>
                <p:spPr>
                  <a:xfrm>
                    <a:off x="674158" y="411337"/>
                    <a:ext cx="190500" cy="200025"/>
                  </a:xfrm>
                  <a:prstGeom prst="frame">
                    <a:avLst/>
                  </a:prstGeom>
                  <a:solidFill>
                    <a:srgbClr val="00B0F0"/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Frame 36"/>
                  <p:cNvSpPr/>
                  <p:nvPr/>
                </p:nvSpPr>
                <p:spPr>
                  <a:xfrm>
                    <a:off x="219075" y="1590675"/>
                    <a:ext cx="281938" cy="209550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Frame 37"/>
                  <p:cNvSpPr/>
                  <p:nvPr/>
                </p:nvSpPr>
                <p:spPr>
                  <a:xfrm>
                    <a:off x="1343025" y="895350"/>
                    <a:ext cx="281938" cy="209550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Frame 38"/>
                  <p:cNvSpPr/>
                  <p:nvPr/>
                </p:nvSpPr>
                <p:spPr>
                  <a:xfrm>
                    <a:off x="238125" y="866775"/>
                    <a:ext cx="281938" cy="209550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Frame 39"/>
                  <p:cNvSpPr/>
                  <p:nvPr/>
                </p:nvSpPr>
                <p:spPr>
                  <a:xfrm>
                    <a:off x="866775" y="876300"/>
                    <a:ext cx="171450" cy="390525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Frame 40"/>
                  <p:cNvSpPr/>
                  <p:nvPr/>
                </p:nvSpPr>
                <p:spPr>
                  <a:xfrm>
                    <a:off x="1343025" y="1590675"/>
                    <a:ext cx="281938" cy="209550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Frame 41"/>
                  <p:cNvSpPr/>
                  <p:nvPr/>
                </p:nvSpPr>
                <p:spPr>
                  <a:xfrm>
                    <a:off x="857250" y="1685925"/>
                    <a:ext cx="171450" cy="390525"/>
                  </a:xfrm>
                  <a:prstGeom prst="frame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ame 42"/>
                  <p:cNvSpPr/>
                  <p:nvPr/>
                </p:nvSpPr>
                <p:spPr>
                  <a:xfrm>
                    <a:off x="1150678" y="413772"/>
                    <a:ext cx="190500" cy="200025"/>
                  </a:xfrm>
                  <a:prstGeom prst="fram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180975" y="1371600"/>
                  <a:ext cx="1609725" cy="45719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1914577" y="3060393"/>
                <a:ext cx="1549862" cy="447675"/>
                <a:chOff x="50362" y="0"/>
                <a:chExt cx="1435538" cy="447675"/>
              </a:xfrm>
            </p:grpSpPr>
            <p:sp>
              <p:nvSpPr>
                <p:cNvPr id="27" name="Flowchart: Terminator 26"/>
                <p:cNvSpPr/>
                <p:nvPr/>
              </p:nvSpPr>
              <p:spPr>
                <a:xfrm>
                  <a:off x="542925" y="0"/>
                  <a:ext cx="942975" cy="447675"/>
                </a:xfrm>
                <a:prstGeom prst="flowChartTerminator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50362" y="104775"/>
                  <a:ext cx="521138" cy="177939"/>
                  <a:chOff x="183712" y="0"/>
                  <a:chExt cx="521138" cy="177939"/>
                </a:xfrm>
              </p:grpSpPr>
              <p:sp>
                <p:nvSpPr>
                  <p:cNvPr id="30" name="Right Arrow 29"/>
                  <p:cNvSpPr/>
                  <p:nvPr/>
                </p:nvSpPr>
                <p:spPr>
                  <a:xfrm flipV="1">
                    <a:off x="183712" y="132220"/>
                    <a:ext cx="221713" cy="45719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Right Arrow 30"/>
                  <p:cNvSpPr/>
                  <p:nvPr/>
                </p:nvSpPr>
                <p:spPr>
                  <a:xfrm rot="16200000">
                    <a:off x="340094" y="66939"/>
                    <a:ext cx="157179" cy="42347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Right Arrow 31"/>
                  <p:cNvSpPr/>
                  <p:nvPr/>
                </p:nvSpPr>
                <p:spPr>
                  <a:xfrm>
                    <a:off x="438150" y="0"/>
                    <a:ext cx="266700" cy="45719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" name="Text Box 57"/>
                <p:cNvSpPr txBox="1"/>
                <p:nvPr/>
              </p:nvSpPr>
              <p:spPr>
                <a:xfrm>
                  <a:off x="590550" y="133350"/>
                  <a:ext cx="865262" cy="238125"/>
                </a:xfrm>
                <a:prstGeom prst="rect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Blackwater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903032" y="3331871"/>
                <a:ext cx="1454512" cy="836767"/>
                <a:chOff x="0" y="0"/>
                <a:chExt cx="1415341" cy="856431"/>
              </a:xfrm>
            </p:grpSpPr>
            <p:sp>
              <p:nvSpPr>
                <p:cNvPr id="21" name="Flowchart: Terminator 20"/>
                <p:cNvSpPr/>
                <p:nvPr/>
              </p:nvSpPr>
              <p:spPr>
                <a:xfrm>
                  <a:off x="339016" y="389706"/>
                  <a:ext cx="1076325" cy="466725"/>
                </a:xfrm>
                <a:prstGeom prst="flowChartTerminator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0" y="0"/>
                  <a:ext cx="387487" cy="521979"/>
                  <a:chOff x="0" y="0"/>
                  <a:chExt cx="387487" cy="521979"/>
                </a:xfrm>
              </p:grpSpPr>
              <p:sp>
                <p:nvSpPr>
                  <p:cNvPr id="24" name="Right Arrow 23"/>
                  <p:cNvSpPr/>
                  <p:nvPr/>
                </p:nvSpPr>
                <p:spPr>
                  <a:xfrm>
                    <a:off x="0" y="0"/>
                    <a:ext cx="264795" cy="57150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" name="Right Arrow 24"/>
                  <p:cNvSpPr/>
                  <p:nvPr/>
                </p:nvSpPr>
                <p:spPr>
                  <a:xfrm rot="5400000">
                    <a:off x="4981" y="238447"/>
                    <a:ext cx="438150" cy="45085"/>
                  </a:xfrm>
                  <a:prstGeom prst="rightArrow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Right Arrow 25"/>
                  <p:cNvSpPr/>
                  <p:nvPr/>
                </p:nvSpPr>
                <p:spPr>
                  <a:xfrm>
                    <a:off x="226197" y="474354"/>
                    <a:ext cx="161290" cy="47625"/>
                  </a:xfrm>
                  <a:prstGeom prst="rightArrow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" name="Text Box 59"/>
                <p:cNvSpPr txBox="1"/>
                <p:nvPr/>
              </p:nvSpPr>
              <p:spPr>
                <a:xfrm>
                  <a:off x="402483" y="499495"/>
                  <a:ext cx="892693" cy="234999"/>
                </a:xfrm>
                <a:prstGeom prst="rect">
                  <a:avLst/>
                </a:prstGeom>
                <a:ln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Greywater</a:t>
                  </a: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3125671" y="2468726"/>
                <a:ext cx="206630" cy="590004"/>
                <a:chOff x="-1" y="350836"/>
                <a:chExt cx="206693" cy="590264"/>
              </a:xfrm>
            </p:grpSpPr>
            <p:sp>
              <p:nvSpPr>
                <p:cNvPr id="19" name="Right Arrow 18"/>
                <p:cNvSpPr/>
                <p:nvPr/>
              </p:nvSpPr>
              <p:spPr>
                <a:xfrm rot="16200000">
                  <a:off x="-258646" y="609481"/>
                  <a:ext cx="590264" cy="72973"/>
                </a:xfrm>
                <a:prstGeom prst="rightArrow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 flipV="1">
                  <a:off x="10460" y="358060"/>
                  <a:ext cx="196232" cy="56612"/>
                </a:xfrm>
                <a:prstGeom prst="rightArrow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3318279" y="3713429"/>
                <a:ext cx="1205346" cy="781050"/>
                <a:chOff x="-24246" y="0"/>
                <a:chExt cx="1205346" cy="7810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-24246" y="0"/>
                  <a:ext cx="1205346" cy="781050"/>
                  <a:chOff x="-24246" y="0"/>
                  <a:chExt cx="1205346" cy="631190"/>
                </a:xfrm>
              </p:grpSpPr>
              <p:sp>
                <p:nvSpPr>
                  <p:cNvPr id="13" name="Flowchart: Magnetic Disk 12"/>
                  <p:cNvSpPr/>
                  <p:nvPr/>
                </p:nvSpPr>
                <p:spPr>
                  <a:xfrm>
                    <a:off x="266700" y="9525"/>
                    <a:ext cx="914400" cy="621665"/>
                  </a:xfrm>
                  <a:prstGeom prst="flowChartMagneticDisk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" name="Flowchart: Magnetic Disk 13"/>
                  <p:cNvSpPr/>
                  <p:nvPr/>
                </p:nvSpPr>
                <p:spPr>
                  <a:xfrm>
                    <a:off x="561975" y="0"/>
                    <a:ext cx="276225" cy="123825"/>
                  </a:xfrm>
                  <a:prstGeom prst="flowChartMagneticDisk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-24246" y="33437"/>
                    <a:ext cx="350001" cy="217388"/>
                    <a:chOff x="-122956" y="-12857"/>
                    <a:chExt cx="690996" cy="599210"/>
                  </a:xfrm>
                </p:grpSpPr>
                <p:sp>
                  <p:nvSpPr>
                    <p:cNvPr id="16" name="Right Arrow 15"/>
                    <p:cNvSpPr/>
                    <p:nvPr/>
                  </p:nvSpPr>
                  <p:spPr>
                    <a:xfrm>
                      <a:off x="-122956" y="-12857"/>
                      <a:ext cx="387220" cy="252727"/>
                    </a:xfrm>
                    <a:prstGeom prst="rightArrow">
                      <a:avLst/>
                    </a:prstGeom>
                    <a:solidFill>
                      <a:srgbClr val="5B9BD5"/>
                    </a:solidFill>
                    <a:ln w="12700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" name="Right Arrow 16"/>
                    <p:cNvSpPr/>
                    <p:nvPr/>
                  </p:nvSpPr>
                  <p:spPr>
                    <a:xfrm rot="5400000">
                      <a:off x="-55954" y="199017"/>
                      <a:ext cx="491462" cy="176613"/>
                    </a:xfrm>
                    <a:prstGeom prst="rightArrow">
                      <a:avLst/>
                    </a:prstGeom>
                    <a:solidFill>
                      <a:srgbClr val="5B9BD5"/>
                    </a:solidFill>
                    <a:ln w="12700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" name="Right Arrow 17"/>
                    <p:cNvSpPr/>
                    <p:nvPr/>
                  </p:nvSpPr>
                  <p:spPr>
                    <a:xfrm>
                      <a:off x="165603" y="319830"/>
                      <a:ext cx="402437" cy="266523"/>
                    </a:xfrm>
                    <a:prstGeom prst="rightArrow">
                      <a:avLst/>
                    </a:prstGeom>
                    <a:solidFill>
                      <a:srgbClr val="5B9BD5"/>
                    </a:solidFill>
                    <a:ln w="12700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2" name="Text Box 62"/>
                <p:cNvSpPr txBox="1"/>
                <p:nvPr/>
              </p:nvSpPr>
              <p:spPr>
                <a:xfrm>
                  <a:off x="352425" y="323850"/>
                  <a:ext cx="723900" cy="228600"/>
                </a:xfrm>
                <a:prstGeom prst="rect">
                  <a:avLst/>
                </a:prstGeom>
                <a:gradFill rotWithShape="1">
                  <a:gsLst>
                    <a:gs pos="0">
                      <a:srgbClr val="5B9BD5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5B9BD5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5B9BD5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OSGWTP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0728" y="-493610"/>
              <a:ext cx="3009897" cy="268830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V="1">
              <a:off x="3650810" y="2771973"/>
              <a:ext cx="953482" cy="1223171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257793" y="313616"/>
            <a:ext cx="10037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Source-separation &amp; On-site Wastewater Treatment offer a more sustainable solution?</a:t>
            </a:r>
          </a:p>
        </p:txBody>
      </p:sp>
    </p:spTree>
    <p:extLst>
      <p:ext uri="{BB962C8B-B14F-4D97-AF65-F5344CB8AC3E}">
        <p14:creationId xmlns:p14="http://schemas.microsoft.com/office/powerpoint/2010/main" val="23029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416" y="599263"/>
            <a:ext cx="1120280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collection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transport and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blackwater and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greywater</a:t>
            </a: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Separating the blackwater stream - concentrate the risks in a very small volume [&lt;5 %].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majority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OM, and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Nutrients</a:t>
            </a: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of pharmaceuticals, </a:t>
            </a:r>
          </a:p>
          <a:p>
            <a:pPr lvl="1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including analgesic paracetamol, antibiotics, antidepressant, antidiabetic metformin, hormones,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can be present in source-separated blackwater at high concentration (up to several mg/l).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933" y="5393036"/>
            <a:ext cx="397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Kujawa-Roeleveld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Zeeman, 2006].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0" y="1515505"/>
            <a:ext cx="5843679" cy="38991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3336" y="6492770"/>
            <a:ext cx="94765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A. </a:t>
            </a:r>
            <a:r>
              <a:rPr 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Butkovskyi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 , L. Hernandez Leal , H.H.M. </a:t>
            </a:r>
            <a:r>
              <a:rPr 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Rijnaarts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, G. Zeeman (2015). Fate of pharmaceuticals in full-scale source separated sanitation system. Water Research 85 :384-392</a:t>
            </a:r>
            <a:endParaRPr lang="en-US" sz="1000" b="1" dirty="0"/>
          </a:p>
        </p:txBody>
      </p:sp>
      <p:sp>
        <p:nvSpPr>
          <p:cNvPr id="9" name="Rectangle 8"/>
          <p:cNvSpPr/>
          <p:nvPr/>
        </p:nvSpPr>
        <p:spPr>
          <a:xfrm>
            <a:off x="1918330" y="5656382"/>
            <a:ext cx="7543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the total load of analyzed pharmaceuticals between influent black water and influent grey water</a:t>
            </a:r>
          </a:p>
        </p:txBody>
      </p:sp>
    </p:spTree>
    <p:extLst>
      <p:ext uri="{BB962C8B-B14F-4D97-AF65-F5344CB8AC3E}">
        <p14:creationId xmlns:p14="http://schemas.microsoft.com/office/powerpoint/2010/main" val="13155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1056" y="6461096"/>
            <a:ext cx="77002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Kapusta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Daniel. "Drug Excretion." In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Xpharm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Comprehensive Pharmacology Reference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1-2. New York: Elsevier, 2007.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8138" y="335673"/>
            <a:ext cx="7294969" cy="5776195"/>
            <a:chOff x="1986300" y="459241"/>
            <a:chExt cx="7294969" cy="5776195"/>
          </a:xfrm>
        </p:grpSpPr>
        <p:grpSp>
          <p:nvGrpSpPr>
            <p:cNvPr id="4" name="Group 3"/>
            <p:cNvGrpSpPr/>
            <p:nvPr/>
          </p:nvGrpSpPr>
          <p:grpSpPr>
            <a:xfrm>
              <a:off x="2389909" y="459241"/>
              <a:ext cx="6891360" cy="5730029"/>
              <a:chOff x="2903628" y="36602"/>
              <a:chExt cx="8004879" cy="665513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20692" r="4265" b="6057"/>
              <a:stretch/>
            </p:blipFill>
            <p:spPr>
              <a:xfrm>
                <a:off x="2903628" y="36602"/>
                <a:ext cx="8004879" cy="6406008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633224" y="6322407"/>
                <a:ext cx="2690160" cy="369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(Daniel </a:t>
                </a:r>
                <a:r>
                  <a:rPr lang="en-US" dirty="0" err="1"/>
                  <a:t>Kapusta</a:t>
                </a:r>
                <a:r>
                  <a:rPr lang="en-US" dirty="0"/>
                  <a:t>, 2007)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986300" y="5866104"/>
              <a:ext cx="3614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Potential routes of drug excretion 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0800000" flipV="1">
            <a:off x="7408717" y="409859"/>
            <a:ext cx="4655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70 %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consumed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excreted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Urine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rest as </a:t>
            </a:r>
            <a:r>
              <a:rPr lang="nb-NO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feces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478" y="31898"/>
            <a:ext cx="1197752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are Emerging pollutants?</a:t>
            </a:r>
          </a:p>
          <a:p>
            <a:endParaRPr lang="en-US" altLang="en-US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Emerging does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en-US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necessarily mean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altLang="en-US" sz="2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chemicals  but their presence and significance are only now being elucidated.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Synthetic or naturally occurring compounds</a:t>
            </a:r>
          </a:p>
          <a:p>
            <a:pPr lvl="1"/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commonly monitored or regulated in the environment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currently covered by the existing legislation in the area of water quality,</a:t>
            </a:r>
          </a:p>
          <a:p>
            <a:pPr lvl="2"/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whose environmental impact is not yet sufficiently understood and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potentially harmful to environmental ecosystems and human health (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Farré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Pérez S,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Kantiani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Barcelo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2008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8818" y="6227316"/>
            <a:ext cx="1090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Stumpf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Ternes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Haberer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and Baumann, W. (1998). Isolation of ibuprofen metabolites and their importance as pollutants of the aquatic environment.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Wasser 91, 291–30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1" y="458623"/>
            <a:ext cx="9662969" cy="5292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060" y="801522"/>
            <a:ext cx="2230876" cy="26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53" y="131527"/>
            <a:ext cx="7754883" cy="6254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360" y="437740"/>
            <a:ext cx="1738494" cy="788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56" y="1435310"/>
            <a:ext cx="2493156" cy="2128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956" y="6386209"/>
            <a:ext cx="1090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Stumpf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Ternes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Th.,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Haberer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and Baumann, W. (1998). Isolation of ibuprofen metabolites and their importance as pollutants of the aquatic environment.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Wasser 91, 291–30</a:t>
            </a:r>
          </a:p>
        </p:txBody>
      </p:sp>
    </p:spTree>
    <p:extLst>
      <p:ext uri="{BB962C8B-B14F-4D97-AF65-F5344CB8AC3E}">
        <p14:creationId xmlns:p14="http://schemas.microsoft.com/office/powerpoint/2010/main" val="52657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124" y="21193"/>
            <a:ext cx="108940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Removal</a:t>
            </a:r>
            <a:r>
              <a:rPr 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sewage treatment facilities, including activated sludge processes, do not fully remove PPCPs from wastewater </a:t>
            </a:r>
          </a:p>
          <a:p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Treatment options</a:t>
            </a:r>
          </a:p>
          <a:p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Oxidation Processes (AOPs)*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Nanofiltration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(NF)**, and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Osmosis (RO) membranes**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investment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by-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investment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maintainance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697" y="4613158"/>
            <a:ext cx="9906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processes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Activated carbon, biochar, clay minerals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area, micropores,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(charges)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(design and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Insensitive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by-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add undesirable by-products 	Could be effective for some PPCPs</a:t>
            </a:r>
          </a:p>
        </p:txBody>
      </p:sp>
    </p:spTree>
    <p:extLst>
      <p:ext uri="{BB962C8B-B14F-4D97-AF65-F5344CB8AC3E}">
        <p14:creationId xmlns:p14="http://schemas.microsoft.com/office/powerpoint/2010/main" val="2436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122" y="1013590"/>
            <a:ext cx="5685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degradation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Sludge Blanket Anaerobic Baffle Reactor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Hydrolysis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Acidogenesis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Acetogenesis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Methanogenesis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774" y="307535"/>
            <a:ext cx="11444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combined resource recovery and pollutant removal strategy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6945" y="1260726"/>
            <a:ext cx="4514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Moderately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Hardly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biodegradable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77" y="3285091"/>
            <a:ext cx="5171429" cy="2990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6877" y="6375995"/>
            <a:ext cx="10835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Butkovskyi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, A. G. N, Hernandez Leal, L., </a:t>
            </a:r>
            <a:r>
              <a:rPr 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Rijnaarts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, H.H.M. , Zeeman, G. (2016). Mitigation of </a:t>
            </a:r>
            <a:r>
              <a:rPr lang="en-US" sz="1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micropollutants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 for black water application in agriculture via composting of anaerobic sludge. Journal of HazardousMaterials303, 41–47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76028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á°ááá ááµá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58" y="626486"/>
            <a:ext cx="2601232" cy="21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flipV="1">
            <a:off x="3192956" y="2376661"/>
            <a:ext cx="179517" cy="38629"/>
          </a:xfrm>
          <a:prstGeom prst="rightArrow">
            <a:avLst/>
          </a:prstGeom>
          <a:solidFill>
            <a:schemeClr val="tx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 rot="10800000" flipV="1">
            <a:off x="3159158" y="805975"/>
            <a:ext cx="1798303" cy="1136156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xplosion 2 10"/>
          <p:cNvSpPr/>
          <p:nvPr/>
        </p:nvSpPr>
        <p:spPr>
          <a:xfrm rot="16200000">
            <a:off x="4783183" y="504795"/>
            <a:ext cx="814289" cy="619622"/>
          </a:xfrm>
          <a:prstGeom prst="irregularSeal2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384859" y="1780023"/>
            <a:ext cx="1709798" cy="1314411"/>
            <a:chOff x="7384859" y="1780023"/>
            <a:chExt cx="1709798" cy="1314411"/>
          </a:xfrm>
        </p:grpSpPr>
        <p:sp>
          <p:nvSpPr>
            <p:cNvPr id="16" name="Text Box 41"/>
            <p:cNvSpPr txBox="1"/>
            <p:nvPr/>
          </p:nvSpPr>
          <p:spPr>
            <a:xfrm>
              <a:off x="7663020" y="2492487"/>
              <a:ext cx="1431637" cy="601947"/>
            </a:xfrm>
            <a:prstGeom prst="rect">
              <a:avLst/>
            </a:prstGeom>
            <a:solidFill>
              <a:srgbClr val="C4F2E6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Nutrient Solution</a:t>
              </a:r>
              <a:endParaRPr lang="en-US" sz="1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500</a:t>
              </a: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-886 mg/L NH</a:t>
              </a:r>
              <a:r>
                <a:rPr lang="en-US" sz="1000" baseline="-25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-N &amp; </a:t>
              </a:r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50</a:t>
              </a: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-68 mg/L PO</a:t>
              </a:r>
              <a:r>
                <a:rPr lang="en-US" sz="1000" baseline="-25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4859" y="1780023"/>
              <a:ext cx="1426798" cy="55399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nb-NO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 to 7 log Cummulaive reduction.</a:t>
              </a:r>
            </a:p>
            <a:p>
              <a:r>
                <a:rPr lang="nb-NO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E. coli ND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t="26320" r="10424" b="14508"/>
          <a:stretch/>
        </p:blipFill>
        <p:spPr>
          <a:xfrm>
            <a:off x="6054888" y="148035"/>
            <a:ext cx="2077617" cy="140816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297240" y="956504"/>
            <a:ext cx="2038436" cy="2116850"/>
            <a:chOff x="3329626" y="971518"/>
            <a:chExt cx="2038436" cy="2116850"/>
          </a:xfrm>
        </p:grpSpPr>
        <p:sp>
          <p:nvSpPr>
            <p:cNvPr id="4" name="Flowchart: Terminator 3"/>
            <p:cNvSpPr/>
            <p:nvPr/>
          </p:nvSpPr>
          <p:spPr>
            <a:xfrm>
              <a:off x="3366108" y="2567592"/>
              <a:ext cx="892384" cy="520776"/>
            </a:xfrm>
            <a:prstGeom prst="flowChartTerminator">
              <a:avLst/>
            </a:prstGeom>
            <a:solidFill>
              <a:schemeClr val="accent4">
                <a:lumMod val="50000"/>
              </a:schemeClr>
            </a:solidFill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 rot="5205264">
              <a:off x="3247801" y="2484394"/>
              <a:ext cx="294702" cy="131051"/>
            </a:xfrm>
            <a:prstGeom prst="rightArrow">
              <a:avLst/>
            </a:prstGeom>
            <a:solidFill>
              <a:schemeClr val="tx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6200000">
              <a:off x="3882198" y="2326567"/>
              <a:ext cx="592923" cy="155134"/>
            </a:xfrm>
            <a:prstGeom prst="rightArrow">
              <a:avLst/>
            </a:prstGeom>
            <a:ln/>
            <a:scene3d>
              <a:camera prst="orthographicFront"/>
              <a:lightRig rig="threePt" dir="t"/>
            </a:scene3d>
            <a:sp3d extrusionH="19050" contourW="38100">
              <a:bevelT/>
              <a:bevelB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Text Box 11"/>
            <p:cNvSpPr txBox="1"/>
            <p:nvPr/>
          </p:nvSpPr>
          <p:spPr>
            <a:xfrm>
              <a:off x="4361139" y="2165206"/>
              <a:ext cx="876206" cy="477856"/>
            </a:xfrm>
            <a:prstGeom prst="rect">
              <a:avLst/>
            </a:prstGeom>
            <a:solidFill>
              <a:srgbClr val="FFC000"/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Anaerobic Treatment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120511" y="2062371"/>
              <a:ext cx="484975" cy="94895"/>
            </a:xfrm>
            <a:prstGeom prst="rightArrow">
              <a:avLst/>
            </a:prstGeom>
            <a:ln/>
            <a:scene3d>
              <a:camera prst="orthographicFront"/>
              <a:lightRig rig="threePt" dir="t"/>
            </a:scene3d>
            <a:sp3d extrusionH="19050" contourW="38100">
              <a:bevelT/>
              <a:bevelB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48795" y="971518"/>
              <a:ext cx="819267" cy="1251376"/>
              <a:chOff x="2160155" y="3764234"/>
              <a:chExt cx="1387935" cy="2218176"/>
            </a:xfrm>
          </p:grpSpPr>
          <p:sp>
            <p:nvSpPr>
              <p:cNvPr id="30" name="U-Turn Arrow 29"/>
              <p:cNvSpPr/>
              <p:nvPr/>
            </p:nvSpPr>
            <p:spPr>
              <a:xfrm flipV="1">
                <a:off x="3120708" y="4665074"/>
                <a:ext cx="323930" cy="1153326"/>
              </a:xfrm>
              <a:prstGeom prst="uturn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U-Turn Arrow 30"/>
              <p:cNvSpPr/>
              <p:nvPr/>
            </p:nvSpPr>
            <p:spPr>
              <a:xfrm rot="10800000" flipH="1" flipV="1">
                <a:off x="3141544" y="3764234"/>
                <a:ext cx="406546" cy="685900"/>
              </a:xfrm>
              <a:prstGeom prst="uturnArrow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3110819" y="4480441"/>
                <a:ext cx="133111" cy="507150"/>
              </a:xfrm>
              <a:prstGeom prst="can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2160155" y="4248860"/>
                <a:ext cx="914400" cy="1733550"/>
              </a:xfrm>
              <a:prstGeom prst="can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n 33"/>
              <p:cNvSpPr/>
              <p:nvPr/>
            </p:nvSpPr>
            <p:spPr>
              <a:xfrm rot="5400000">
                <a:off x="2996870" y="4602182"/>
                <a:ext cx="69644" cy="233363"/>
              </a:xfrm>
              <a:prstGeom prst="can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an 34"/>
              <p:cNvSpPr>
                <a:spLocks noChangeAspect="1"/>
              </p:cNvSpPr>
              <p:nvPr/>
            </p:nvSpPr>
            <p:spPr>
              <a:xfrm>
                <a:off x="2455430" y="4544135"/>
                <a:ext cx="533400" cy="952500"/>
              </a:xfrm>
              <a:prstGeom prst="can">
                <a:avLst/>
              </a:prstGeom>
              <a:pattFill prst="dashHorz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2684030" y="4684041"/>
                <a:ext cx="0" cy="688769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594486" y="4552968"/>
                <a:ext cx="0" cy="688769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455430" y="5273895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b="1" dirty="0"/>
                  <a:t>R2C2</a:t>
                </a:r>
                <a:endParaRPr lang="en-US" sz="1200" b="1" dirty="0"/>
              </a:p>
            </p:txBody>
          </p:sp>
          <p:sp>
            <p:nvSpPr>
              <p:cNvPr id="39" name="Circular Arrow 60"/>
              <p:cNvSpPr/>
              <p:nvPr/>
            </p:nvSpPr>
            <p:spPr>
              <a:xfrm>
                <a:off x="2358595" y="4536772"/>
                <a:ext cx="191120" cy="175735"/>
              </a:xfrm>
              <a:custGeom>
                <a:avLst/>
                <a:gdLst>
                  <a:gd name="connsiteX0" fmla="*/ 54252 w 994028"/>
                  <a:gd name="connsiteY0" fmla="*/ 434015 h 868030"/>
                  <a:gd name="connsiteX1" fmla="*/ 442373 w 994028"/>
                  <a:gd name="connsiteY1" fmla="*/ 57155 h 868030"/>
                  <a:gd name="connsiteX2" fmla="*/ 915522 w 994028"/>
                  <a:gd name="connsiteY2" fmla="*/ 310050 h 868030"/>
                  <a:gd name="connsiteX3" fmla="*/ 964751 w 994028"/>
                  <a:gd name="connsiteY3" fmla="*/ 310050 h 868030"/>
                  <a:gd name="connsiteX4" fmla="*/ 885524 w 994028"/>
                  <a:gd name="connsiteY4" fmla="*/ 434015 h 868030"/>
                  <a:gd name="connsiteX5" fmla="*/ 747744 w 994028"/>
                  <a:gd name="connsiteY5" fmla="*/ 310050 h 868030"/>
                  <a:gd name="connsiteX6" fmla="*/ 794326 w 994028"/>
                  <a:gd name="connsiteY6" fmla="*/ 310050 h 868030"/>
                  <a:gd name="connsiteX7" fmla="*/ 443430 w 994028"/>
                  <a:gd name="connsiteY7" fmla="*/ 166264 h 868030"/>
                  <a:gd name="connsiteX8" fmla="*/ 162756 w 994028"/>
                  <a:gd name="connsiteY8" fmla="*/ 434015 h 868030"/>
                  <a:gd name="connsiteX9" fmla="*/ 54252 w 994028"/>
                  <a:gd name="connsiteY9" fmla="*/ 434015 h 868030"/>
                  <a:gd name="connsiteX0" fmla="*/ 0 w 910499"/>
                  <a:gd name="connsiteY0" fmla="*/ 298544 h 298544"/>
                  <a:gd name="connsiteX1" fmla="*/ 388121 w 910499"/>
                  <a:gd name="connsiteY1" fmla="*/ 7409 h 298544"/>
                  <a:gd name="connsiteX2" fmla="*/ 861270 w 910499"/>
                  <a:gd name="connsiteY2" fmla="*/ 174579 h 298544"/>
                  <a:gd name="connsiteX3" fmla="*/ 910499 w 910499"/>
                  <a:gd name="connsiteY3" fmla="*/ 174579 h 298544"/>
                  <a:gd name="connsiteX4" fmla="*/ 831272 w 910499"/>
                  <a:gd name="connsiteY4" fmla="*/ 298544 h 298544"/>
                  <a:gd name="connsiteX5" fmla="*/ 693492 w 910499"/>
                  <a:gd name="connsiteY5" fmla="*/ 174579 h 298544"/>
                  <a:gd name="connsiteX6" fmla="*/ 740074 w 910499"/>
                  <a:gd name="connsiteY6" fmla="*/ 174579 h 298544"/>
                  <a:gd name="connsiteX7" fmla="*/ 389178 w 910499"/>
                  <a:gd name="connsiteY7" fmla="*/ 30793 h 298544"/>
                  <a:gd name="connsiteX8" fmla="*/ 108504 w 910499"/>
                  <a:gd name="connsiteY8" fmla="*/ 298544 h 298544"/>
                  <a:gd name="connsiteX9" fmla="*/ 0 w 910499"/>
                  <a:gd name="connsiteY9" fmla="*/ 298544 h 29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0499" h="298544">
                    <a:moveTo>
                      <a:pt x="0" y="298544"/>
                    </a:moveTo>
                    <a:cubicBezTo>
                      <a:pt x="0" y="106929"/>
                      <a:pt x="166427" y="31056"/>
                      <a:pt x="388121" y="7409"/>
                    </a:cubicBezTo>
                    <a:cubicBezTo>
                      <a:pt x="595683" y="-14731"/>
                      <a:pt x="792995" y="5006"/>
                      <a:pt x="861270" y="174579"/>
                    </a:cubicBezTo>
                    <a:lnTo>
                      <a:pt x="910499" y="174579"/>
                    </a:lnTo>
                    <a:lnTo>
                      <a:pt x="831272" y="298544"/>
                    </a:lnTo>
                    <a:lnTo>
                      <a:pt x="693492" y="174579"/>
                    </a:lnTo>
                    <a:lnTo>
                      <a:pt x="740074" y="174579"/>
                    </a:lnTo>
                    <a:cubicBezTo>
                      <a:pt x="673866" y="70004"/>
                      <a:pt x="532181" y="11946"/>
                      <a:pt x="389178" y="30793"/>
                    </a:cubicBezTo>
                    <a:cubicBezTo>
                      <a:pt x="227375" y="52118"/>
                      <a:pt x="108504" y="165516"/>
                      <a:pt x="108504" y="298544"/>
                    </a:cubicBezTo>
                    <a:lnTo>
                      <a:pt x="0" y="298544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5298632" y="1547895"/>
            <a:ext cx="2447488" cy="2086590"/>
            <a:chOff x="5298632" y="1547895"/>
            <a:chExt cx="2447488" cy="2086590"/>
          </a:xfrm>
        </p:grpSpPr>
        <p:sp>
          <p:nvSpPr>
            <p:cNvPr id="12" name="Text Box 19"/>
            <p:cNvSpPr txBox="1"/>
            <p:nvPr/>
          </p:nvSpPr>
          <p:spPr>
            <a:xfrm>
              <a:off x="5643487" y="1547895"/>
              <a:ext cx="1025103" cy="65734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Filtration of Anaerobic effluent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298632" y="1654060"/>
              <a:ext cx="198378" cy="30848"/>
            </a:xfrm>
            <a:prstGeom prst="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5400725" y="1763135"/>
              <a:ext cx="236505" cy="33777"/>
            </a:xfrm>
            <a:prstGeom prst="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515315" y="1885423"/>
              <a:ext cx="120834" cy="25707"/>
            </a:xfrm>
            <a:prstGeom prst="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Can 16"/>
            <p:cNvSpPr/>
            <p:nvPr/>
          </p:nvSpPr>
          <p:spPr>
            <a:xfrm>
              <a:off x="6938227" y="1829686"/>
              <a:ext cx="172548" cy="870910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UV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22346" r="7313"/>
            <a:stretch/>
          </p:blipFill>
          <p:spPr>
            <a:xfrm flipH="1">
              <a:off x="5733612" y="2207663"/>
              <a:ext cx="722936" cy="61421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8" t="26320" r="10423" b="16395"/>
            <a:stretch/>
          </p:blipFill>
          <p:spPr>
            <a:xfrm>
              <a:off x="7141082" y="2492487"/>
              <a:ext cx="605038" cy="1141998"/>
            </a:xfrm>
            <a:prstGeom prst="rect">
              <a:avLst/>
            </a:prstGeom>
          </p:spPr>
        </p:pic>
        <p:sp>
          <p:nvSpPr>
            <p:cNvPr id="43" name="Right Arrow 42"/>
            <p:cNvSpPr/>
            <p:nvPr/>
          </p:nvSpPr>
          <p:spPr>
            <a:xfrm flipV="1">
              <a:off x="6605401" y="2063530"/>
              <a:ext cx="363548" cy="141706"/>
            </a:xfrm>
            <a:prstGeom prst="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633916" y="2567594"/>
            <a:ext cx="3916414" cy="3635411"/>
            <a:chOff x="2633916" y="2567594"/>
            <a:chExt cx="3916414" cy="3635411"/>
          </a:xfrm>
        </p:grpSpPr>
        <p:grpSp>
          <p:nvGrpSpPr>
            <p:cNvPr id="46" name="Group 45"/>
            <p:cNvGrpSpPr/>
            <p:nvPr/>
          </p:nvGrpSpPr>
          <p:grpSpPr>
            <a:xfrm>
              <a:off x="2633916" y="2567594"/>
              <a:ext cx="3916414" cy="3635411"/>
              <a:chOff x="2633916" y="2567594"/>
              <a:chExt cx="3916414" cy="3635411"/>
            </a:xfrm>
          </p:grpSpPr>
          <p:sp>
            <p:nvSpPr>
              <p:cNvPr id="47" name="Flowchart: Terminator 46"/>
              <p:cNvSpPr/>
              <p:nvPr/>
            </p:nvSpPr>
            <p:spPr>
              <a:xfrm>
                <a:off x="2776805" y="4624473"/>
                <a:ext cx="1118487" cy="476821"/>
              </a:xfrm>
              <a:prstGeom prst="flowChartTerminator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Right Arrow 47"/>
              <p:cNvSpPr/>
              <p:nvPr/>
            </p:nvSpPr>
            <p:spPr>
              <a:xfrm rot="5400000">
                <a:off x="1669547" y="3531963"/>
                <a:ext cx="2149192" cy="220453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Right Arrow 48"/>
              <p:cNvSpPr/>
              <p:nvPr/>
            </p:nvSpPr>
            <p:spPr>
              <a:xfrm>
                <a:off x="2659567" y="4710952"/>
                <a:ext cx="167608" cy="48655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" name="Text Box 59"/>
              <p:cNvSpPr txBox="1"/>
              <p:nvPr/>
            </p:nvSpPr>
            <p:spPr>
              <a:xfrm>
                <a:off x="2842757" y="4736636"/>
                <a:ext cx="904739" cy="259170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Greywater</a:t>
                </a:r>
              </a:p>
            </p:txBody>
          </p:sp>
          <p:sp>
            <p:nvSpPr>
              <p:cNvPr id="51" name="Flowchart: Magnetic Disk 50"/>
              <p:cNvSpPr/>
              <p:nvPr/>
            </p:nvSpPr>
            <p:spPr>
              <a:xfrm>
                <a:off x="4149789" y="4637633"/>
                <a:ext cx="924629" cy="804373"/>
              </a:xfrm>
              <a:prstGeom prst="flowChartMagneticDisk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Right Arrow 51"/>
              <p:cNvSpPr/>
              <p:nvPr/>
            </p:nvSpPr>
            <p:spPr>
              <a:xfrm rot="5400000">
                <a:off x="3900415" y="4764253"/>
                <a:ext cx="230700" cy="90458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4003383" y="4824741"/>
                <a:ext cx="206121" cy="125110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Flowchart: Magnetic Disk 54"/>
              <p:cNvSpPr/>
              <p:nvPr/>
            </p:nvSpPr>
            <p:spPr>
              <a:xfrm>
                <a:off x="5279062" y="4857934"/>
                <a:ext cx="292306" cy="1345071"/>
              </a:xfrm>
              <a:prstGeom prst="flowChartMagneticDisk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6" name="Flowchart: Magnetic Disk 55"/>
              <p:cNvSpPr/>
              <p:nvPr/>
            </p:nvSpPr>
            <p:spPr>
              <a:xfrm>
                <a:off x="5575830" y="4894423"/>
                <a:ext cx="292306" cy="1308582"/>
              </a:xfrm>
              <a:prstGeom prst="flowChartMagneticDisk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Right Arrow 56"/>
              <p:cNvSpPr/>
              <p:nvPr/>
            </p:nvSpPr>
            <p:spPr>
              <a:xfrm>
                <a:off x="5868137" y="5860252"/>
                <a:ext cx="643083" cy="174077"/>
              </a:xfrm>
              <a:prstGeom prst="rightArrow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Can 57"/>
              <p:cNvSpPr/>
              <p:nvPr/>
            </p:nvSpPr>
            <p:spPr>
              <a:xfrm>
                <a:off x="6331499" y="5185489"/>
                <a:ext cx="218831" cy="870910"/>
              </a:xfrm>
              <a:prstGeom prst="can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UV</a:t>
                </a:r>
                <a:endParaRPr lang="en-US" dirty="0"/>
              </a:p>
            </p:txBody>
          </p:sp>
        </p:grpSp>
        <p:sp>
          <p:nvSpPr>
            <p:cNvPr id="60" name="Right Arrow 59"/>
            <p:cNvSpPr/>
            <p:nvPr/>
          </p:nvSpPr>
          <p:spPr>
            <a:xfrm>
              <a:off x="3832245" y="4684372"/>
              <a:ext cx="206121" cy="12511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5046176" y="5185489"/>
              <a:ext cx="282739" cy="135602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121" y="4033426"/>
            <a:ext cx="700053" cy="1040088"/>
          </a:xfrm>
          <a:prstGeom prst="rect">
            <a:avLst/>
          </a:prstGeom>
        </p:spPr>
      </p:pic>
      <p:cxnSp>
        <p:nvCxnSpPr>
          <p:cNvPr id="64" name="Curved Connector 63"/>
          <p:cNvCxnSpPr>
            <a:endCxn id="72" idx="2"/>
          </p:cNvCxnSpPr>
          <p:nvPr/>
        </p:nvCxnSpPr>
        <p:spPr>
          <a:xfrm flipV="1">
            <a:off x="9104586" y="2341274"/>
            <a:ext cx="1069279" cy="659912"/>
          </a:xfrm>
          <a:prstGeom prst="curvedConnector2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Bent Arrow 64"/>
          <p:cNvSpPr/>
          <p:nvPr/>
        </p:nvSpPr>
        <p:spPr>
          <a:xfrm rot="10800000">
            <a:off x="9975308" y="3906733"/>
            <a:ext cx="299433" cy="1714066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6" name="Bent Arrow 65"/>
          <p:cNvSpPr/>
          <p:nvPr/>
        </p:nvSpPr>
        <p:spPr>
          <a:xfrm rot="10800000" flipH="1">
            <a:off x="6383668" y="5920877"/>
            <a:ext cx="727107" cy="282128"/>
          </a:xfrm>
          <a:prstGeom prst="ben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7" name="Left-Right-Up Arrow 66"/>
          <p:cNvSpPr/>
          <p:nvPr/>
        </p:nvSpPr>
        <p:spPr>
          <a:xfrm rot="10800000">
            <a:off x="6867465" y="6034329"/>
            <a:ext cx="2237121" cy="313217"/>
          </a:xfrm>
          <a:prstGeom prst="leftRight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8" name="Bent Arrow 67"/>
          <p:cNvSpPr/>
          <p:nvPr/>
        </p:nvSpPr>
        <p:spPr>
          <a:xfrm>
            <a:off x="6383668" y="4362339"/>
            <a:ext cx="550679" cy="925552"/>
          </a:xfrm>
          <a:prstGeom prst="ben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69" name="Curved Connector 68"/>
          <p:cNvCxnSpPr>
            <a:stCxn id="68" idx="3"/>
          </p:cNvCxnSpPr>
          <p:nvPr/>
        </p:nvCxnSpPr>
        <p:spPr>
          <a:xfrm flipV="1">
            <a:off x="6934347" y="2376661"/>
            <a:ext cx="3346746" cy="2123348"/>
          </a:xfrm>
          <a:prstGeom prst="curvedConnector3">
            <a:avLst>
              <a:gd name="adj1" fmla="val 70181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116" y="2616081"/>
            <a:ext cx="855954" cy="133975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130" y="5321091"/>
            <a:ext cx="961350" cy="10673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0968" y="1375564"/>
            <a:ext cx="965793" cy="965710"/>
          </a:xfrm>
          <a:prstGeom prst="rect">
            <a:avLst/>
          </a:prstGeom>
        </p:spPr>
      </p:pic>
      <p:cxnSp>
        <p:nvCxnSpPr>
          <p:cNvPr id="73" name="Curved Connector 72"/>
          <p:cNvCxnSpPr/>
          <p:nvPr/>
        </p:nvCxnSpPr>
        <p:spPr>
          <a:xfrm flipV="1">
            <a:off x="9104586" y="3484607"/>
            <a:ext cx="969225" cy="271083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/>
          <p:nvPr/>
        </p:nvCxnSpPr>
        <p:spPr>
          <a:xfrm>
            <a:off x="9086130" y="3103451"/>
            <a:ext cx="966826" cy="412819"/>
          </a:xfrm>
          <a:prstGeom prst="curvedConnector3">
            <a:avLst>
              <a:gd name="adj1" fmla="val 50000"/>
            </a:avLst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Box 59"/>
          <p:cNvSpPr txBox="1"/>
          <p:nvPr/>
        </p:nvSpPr>
        <p:spPr>
          <a:xfrm>
            <a:off x="7434500" y="6289671"/>
            <a:ext cx="1623816" cy="25086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Safe Discharge</a:t>
            </a:r>
          </a:p>
        </p:txBody>
      </p:sp>
    </p:spTree>
    <p:extLst>
      <p:ext uri="{BB962C8B-B14F-4D97-AF65-F5344CB8AC3E}">
        <p14:creationId xmlns:p14="http://schemas.microsoft.com/office/powerpoint/2010/main" val="32067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5" grpId="0" animBg="1"/>
      <p:bldP spid="66" grpId="0" animBg="1"/>
      <p:bldP spid="67" grpId="0" animBg="1"/>
      <p:bldP spid="68" grpId="0" animBg="1"/>
      <p:bldP spid="8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386" y="1140613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Anaerobic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filtration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Activated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granular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biochar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clay</a:t>
            </a:r>
            <a:r>
              <a:rPr lang="nb-N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7591" y="1659597"/>
            <a:ext cx="49716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Sorption – depends on Chemical properties of specific compounds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and lipophilic compounds (e.g. hormones, anti-inflammatories, fluoroquinolones) can be efficiently removed than</a:t>
            </a:r>
          </a:p>
          <a:p>
            <a:pPr lvl="1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 (diazepam,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phenazone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carbamazepine), and polar compounds (beta-lactam antibiotics)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386" y="4990007"/>
            <a:ext cx="5761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Photocatalysis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photodegradation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(Solar based or UV</a:t>
            </a:r>
          </a:p>
        </p:txBody>
      </p:sp>
    </p:spTree>
    <p:extLst>
      <p:ext uri="{BB962C8B-B14F-4D97-AF65-F5344CB8AC3E}">
        <p14:creationId xmlns:p14="http://schemas.microsoft.com/office/powerpoint/2010/main" val="29179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7132" y="393974"/>
            <a:ext cx="9232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technologies that combine resource recovery and complete removal of organic/synthetic micro pollutants from WW effluents needs to be encouraged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Awearness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creation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785" y="5059023"/>
            <a:ext cx="11178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7157" y="1968285"/>
            <a:ext cx="10440101" cy="4415876"/>
            <a:chOff x="1017157" y="1968285"/>
            <a:chExt cx="10440101" cy="4415876"/>
          </a:xfrm>
        </p:grpSpPr>
        <p:sp>
          <p:nvSpPr>
            <p:cNvPr id="2" name="Rectangle 1"/>
            <p:cNvSpPr/>
            <p:nvPr/>
          </p:nvSpPr>
          <p:spPr>
            <a:xfrm>
              <a:off x="3718875" y="4814501"/>
              <a:ext cx="4765906" cy="156966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nb-NO" sz="9600" dirty="0" err="1">
                  <a:latin typeface="Edwardian Script ITC" panose="030303020407070D0804" pitchFamily="66" charset="0"/>
                  <a:cs typeface="Times New Roman" panose="02020603050405020304" pitchFamily="18" charset="0"/>
                </a:rPr>
                <a:t>Thank</a:t>
              </a:r>
              <a:r>
                <a:rPr lang="nb-NO" sz="9600" dirty="0">
                  <a:latin typeface="Edwardian Script ITC" panose="030303020407070D0804" pitchFamily="66" charset="0"/>
                  <a:cs typeface="Times New Roman" panose="02020603050405020304" pitchFamily="18" charset="0"/>
                </a:rPr>
                <a:t> </a:t>
              </a:r>
              <a:r>
                <a:rPr lang="nb-NO" sz="9600" dirty="0" err="1">
                  <a:latin typeface="Edwardian Script ITC" panose="030303020407070D0804" pitchFamily="66" charset="0"/>
                  <a:cs typeface="Times New Roman" panose="02020603050405020304" pitchFamily="18" charset="0"/>
                </a:rPr>
                <a:t>You</a:t>
              </a:r>
              <a:endParaRPr lang="en-US" sz="9600" dirty="0">
                <a:latin typeface="Edwardian Script ITC" panose="030303020407070D0804" pitchFamily="66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17157" y="1968285"/>
              <a:ext cx="10440101" cy="2846216"/>
              <a:chOff x="1229713" y="1449866"/>
              <a:chExt cx="10440101" cy="284621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8" t="26320" r="10424" b="14508"/>
              <a:stretch/>
            </p:blipFill>
            <p:spPr>
              <a:xfrm>
                <a:off x="1229713" y="1449866"/>
                <a:ext cx="4142387" cy="280761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2100" y="1449866"/>
                <a:ext cx="1818409" cy="284621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0509" y="1449866"/>
                <a:ext cx="1915705" cy="284621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06214" y="1449866"/>
                <a:ext cx="2563600" cy="28462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359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2632" y="1336784"/>
            <a:ext cx="93204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320" y="116403"/>
            <a:ext cx="120226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Bardal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Stan K., Jason E. Waechter, and Douglas S. Martin.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"Chapter 2 - Pharmacokinetics."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Applied Pharmacology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17-34. Philadelphia: Content Repository Only!, 2011.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Beausse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drugs in solid matrices: a review of environmental determination, occurrence and properties of principal substances.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Trends Anal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23:(2004) 753–761</a:t>
            </a:r>
          </a:p>
          <a:p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Segoe UI" panose="020B0502040204020203" pitchFamily="34" charset="0"/>
              </a:rPr>
              <a:t>Gavrilescu</a:t>
            </a:r>
            <a:r>
              <a:rPr lang="en-US" sz="1000" dirty="0">
                <a:latin typeface="Segoe UI" panose="020B0502040204020203" pitchFamily="34" charset="0"/>
              </a:rPr>
              <a:t>, Maria, </a:t>
            </a:r>
            <a:r>
              <a:rPr lang="en-US" sz="1000" dirty="0" err="1">
                <a:latin typeface="Segoe UI" panose="020B0502040204020203" pitchFamily="34" charset="0"/>
              </a:rPr>
              <a:t>Kateřina</a:t>
            </a:r>
            <a:r>
              <a:rPr lang="en-US" sz="1000" dirty="0">
                <a:latin typeface="Segoe UI" panose="020B0502040204020203" pitchFamily="34" charset="0"/>
              </a:rPr>
              <a:t> </a:t>
            </a:r>
            <a:r>
              <a:rPr lang="en-US" sz="1000" dirty="0" err="1">
                <a:latin typeface="Segoe UI" panose="020B0502040204020203" pitchFamily="34" charset="0"/>
              </a:rPr>
              <a:t>Demnerová</a:t>
            </a:r>
            <a:r>
              <a:rPr lang="en-US" sz="1000" dirty="0">
                <a:latin typeface="Segoe UI" panose="020B0502040204020203" pitchFamily="34" charset="0"/>
              </a:rPr>
              <a:t>, Jens </a:t>
            </a:r>
            <a:r>
              <a:rPr lang="en-US" sz="1000" dirty="0" err="1">
                <a:latin typeface="Segoe UI" panose="020B0502040204020203" pitchFamily="34" charset="0"/>
              </a:rPr>
              <a:t>Aamand</a:t>
            </a:r>
            <a:r>
              <a:rPr lang="en-US" sz="1000" dirty="0">
                <a:latin typeface="Segoe UI" panose="020B0502040204020203" pitchFamily="34" charset="0"/>
              </a:rPr>
              <a:t>, Spiros </a:t>
            </a:r>
            <a:r>
              <a:rPr lang="en-US" sz="1000" dirty="0" err="1">
                <a:latin typeface="Segoe UI" panose="020B0502040204020203" pitchFamily="34" charset="0"/>
              </a:rPr>
              <a:t>Agathos</a:t>
            </a:r>
            <a:r>
              <a:rPr lang="en-US" sz="1000" dirty="0">
                <a:latin typeface="Segoe UI" panose="020B0502040204020203" pitchFamily="34" charset="0"/>
              </a:rPr>
              <a:t>, and Fabio Fava. "</a:t>
            </a:r>
            <a:r>
              <a:rPr lang="en-US" sz="1000" b="1" dirty="0">
                <a:latin typeface="Segoe UI" panose="020B0502040204020203" pitchFamily="34" charset="0"/>
              </a:rPr>
              <a:t>Emerging Pollutants in the Environment: Present and Future Challenges in Biomonitoring, Ecological Risks and Bioremediation." </a:t>
            </a:r>
            <a:r>
              <a:rPr lang="en-US" sz="1000" i="1" dirty="0">
                <a:latin typeface="Segoe UI" panose="020B0502040204020203" pitchFamily="34" charset="0"/>
              </a:rPr>
              <a:t>New Biotechnology</a:t>
            </a:r>
            <a:r>
              <a:rPr lang="en-US" sz="1000" dirty="0">
                <a:latin typeface="Segoe UI" panose="020B0502040204020203" pitchFamily="34" charset="0"/>
              </a:rPr>
              <a:t> 32, no. 1 (2015): 147-56.</a:t>
            </a:r>
          </a:p>
          <a:p>
            <a:endParaRPr lang="en-US" sz="1000" dirty="0">
              <a:latin typeface="Segoe UI" panose="020B0502040204020203" pitchFamily="34" charset="0"/>
            </a:endParaRPr>
          </a:p>
          <a:p>
            <a:r>
              <a:rPr lang="en-US" sz="1000" dirty="0" err="1">
                <a:latin typeface="Segoe UI" panose="020B0502040204020203" pitchFamily="34" charset="0"/>
              </a:rPr>
              <a:t>Geissen</a:t>
            </a:r>
            <a:r>
              <a:rPr lang="en-US" sz="1000" dirty="0">
                <a:latin typeface="Segoe UI" panose="020B0502040204020203" pitchFamily="34" charset="0"/>
              </a:rPr>
              <a:t>, Violette, Hans </a:t>
            </a:r>
            <a:r>
              <a:rPr lang="en-US" sz="1000" dirty="0" err="1">
                <a:latin typeface="Segoe UI" panose="020B0502040204020203" pitchFamily="34" charset="0"/>
              </a:rPr>
              <a:t>Mol</a:t>
            </a:r>
            <a:r>
              <a:rPr lang="en-US" sz="1000" dirty="0">
                <a:latin typeface="Segoe UI" panose="020B0502040204020203" pitchFamily="34" charset="0"/>
              </a:rPr>
              <a:t>, Erwin </a:t>
            </a:r>
            <a:r>
              <a:rPr lang="en-US" sz="1000" dirty="0" err="1">
                <a:latin typeface="Segoe UI" panose="020B0502040204020203" pitchFamily="34" charset="0"/>
              </a:rPr>
              <a:t>Klumpp</a:t>
            </a:r>
            <a:r>
              <a:rPr lang="en-US" sz="1000" dirty="0">
                <a:latin typeface="Segoe UI" panose="020B0502040204020203" pitchFamily="34" charset="0"/>
              </a:rPr>
              <a:t>, Günter </a:t>
            </a:r>
            <a:r>
              <a:rPr lang="en-US" sz="1000" dirty="0" err="1">
                <a:latin typeface="Segoe UI" panose="020B0502040204020203" pitchFamily="34" charset="0"/>
              </a:rPr>
              <a:t>Umlauf</a:t>
            </a:r>
            <a:r>
              <a:rPr lang="en-US" sz="1000" dirty="0">
                <a:latin typeface="Segoe UI" panose="020B0502040204020203" pitchFamily="34" charset="0"/>
              </a:rPr>
              <a:t>, Marti Nadal, Martine van der </a:t>
            </a:r>
            <a:r>
              <a:rPr lang="en-US" sz="1000" dirty="0" err="1">
                <a:latin typeface="Segoe UI" panose="020B0502040204020203" pitchFamily="34" charset="0"/>
              </a:rPr>
              <a:t>Ploeg</a:t>
            </a:r>
            <a:r>
              <a:rPr lang="en-US" sz="1000" dirty="0">
                <a:latin typeface="Segoe UI" panose="020B0502040204020203" pitchFamily="34" charset="0"/>
              </a:rPr>
              <a:t>, </a:t>
            </a:r>
            <a:r>
              <a:rPr lang="en-US" sz="1000" dirty="0" err="1">
                <a:latin typeface="Segoe UI" panose="020B0502040204020203" pitchFamily="34" charset="0"/>
              </a:rPr>
              <a:t>Sjoerd</a:t>
            </a:r>
            <a:r>
              <a:rPr lang="en-US" sz="1000" dirty="0">
                <a:latin typeface="Segoe UI" panose="020B0502040204020203" pitchFamily="34" charset="0"/>
              </a:rPr>
              <a:t> E. A. T. M. van de Zee, and Coen J. </a:t>
            </a:r>
            <a:r>
              <a:rPr lang="en-US" sz="1000" dirty="0" err="1">
                <a:latin typeface="Segoe UI" panose="020B0502040204020203" pitchFamily="34" charset="0"/>
              </a:rPr>
              <a:t>Ritsema</a:t>
            </a:r>
            <a:r>
              <a:rPr lang="en-US" sz="1000" b="1" dirty="0">
                <a:latin typeface="Segoe UI" panose="020B0502040204020203" pitchFamily="34" charset="0"/>
              </a:rPr>
              <a:t>. "Emerging Pollutants in the Environment: A Challenge for Water Resource Management." </a:t>
            </a:r>
            <a:r>
              <a:rPr lang="en-US" sz="1000" i="1" dirty="0">
                <a:latin typeface="Segoe UI" panose="020B0502040204020203" pitchFamily="34" charset="0"/>
              </a:rPr>
              <a:t>International Soil and Water Conservation Research</a:t>
            </a:r>
            <a:r>
              <a:rPr lang="en-US" sz="1000" dirty="0">
                <a:latin typeface="Segoe UI" panose="020B0502040204020203" pitchFamily="34" charset="0"/>
              </a:rPr>
              <a:t> 3, no. 1 (2015): 57-65.</a:t>
            </a:r>
          </a:p>
          <a:p>
            <a:endParaRPr lang="en-US" sz="1000" dirty="0">
              <a:latin typeface="Segoe UI" panose="020B0502040204020203" pitchFamily="34" charset="0"/>
            </a:endParaRPr>
          </a:p>
          <a:p>
            <a:pPr algn="just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Gibson, R, MD Smith, CJ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Spary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 Tyler, and EM Hill. (2005)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"Mixtures of Estrogenic Contaminants in Bile of Fish Exposed to Wastewater Treatment Works Effluents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science &amp; technology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39, no. 8: 2461-71</a:t>
            </a:r>
          </a:p>
          <a:p>
            <a:pPr algn="just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Godfrey, E.;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Woessner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 W.;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Benotti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J.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in on-site sewage effluent and ground water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Western Montana. Ground Water 2007, 45 (3), 263–271.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Joss A,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Zabczynski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Gobel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Hoffman B,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Lffler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McArdell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Thomsen A,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Siegrist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degradation of pharmaceuticals in municipal wastewater treatment: proposing a classification scheme.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 Res 40:(2006)1686–1696</a:t>
            </a:r>
          </a:p>
          <a:p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Kallenborn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and Eva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Brorstrom-Lunden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and personal care products (PPCPs). </a:t>
            </a:r>
            <a:r>
              <a:rPr lang="en-US" sz="1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In: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Assessment 2016: Chemicals of Emerging Arctic Concern. Arctic Monitoring and Assessment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(AMAP), Oslo, Norway. (2017):141-151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Kapusta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Daniel. "Drug Excretion." In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Xpharm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Comprehensive Pharmacology Reference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1-2. New York: Elsevier, 2007.</a:t>
            </a:r>
          </a:p>
          <a:p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Farré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Pérez S,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Kantiani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Barcelo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(2008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Fate and toxicity of emerging pollutants, their metabolites and transformation products in the aquatic environment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Trends Anal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27(11):991–1007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Lienert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J, T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Bürki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Beate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Escher. "Reducing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Micropollutants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Source Control: Substance Flow Analysis of 212 Pharmaceuticals in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Faeces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Urine."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Science and Technology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56, no. 5 (2007): 87-96.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Snyder, Shane A, Paul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Westerhoff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Yeomin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Yoon, and David 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Sedlak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"Pharmaceuticals, Personal Care Products, and Endocrine Disruptors in Water: Implications for the Water Industry."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Engineering Science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 no. 5 (2003): 449-69</a:t>
            </a:r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Stumpf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Ternes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Haberer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and Baumann, W. (1998). Isolation of ibuprofen metabolites and their importance as pollutants of the aquatic environment.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Wasser 91, 291–30</a:t>
            </a:r>
          </a:p>
          <a:p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Suarez S,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Lema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JM,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Omil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“Removal of pharmaceutical and personal care products (PPCPs) under nitrifying and denitrifying conditions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Water Res 44:(2010) 3214–3224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Snyder, Shane A, Paul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Westerhoff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Yeomin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Yoon, and David L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Sedlak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"Pharmaceuticals, Personal Care Products, and Endocrine Disruptors in Water: Implications for the Water Industry."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Engineering Science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 no. 5 (2003): 449-69.</a:t>
            </a:r>
            <a:endParaRPr lang="nb-N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Verstraeten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M.;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Fetterman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S.; Meyer, M. T.; Bullen, T.;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Sebree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K.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tracers and isotopes to evaluate vulnerability of water in domestic wells to septic waste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Ground Water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Monit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Remed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2005, 25, 107–117. (11) 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617" y="291818"/>
            <a:ext cx="11124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nb-N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pollutants</a:t>
            </a:r>
            <a:r>
              <a:rPr lang="nb-NO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endParaRPr lang="nb-NO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</a:t>
            </a:r>
          </a:p>
          <a:p>
            <a:endParaRPr lang="nb-NO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b-NO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6228" y="2065010"/>
            <a:ext cx="90538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and Veterinary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supporting general health and hygiene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prevention and treatment of disease or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 applications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 Growth-Promoters in Food Animals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606" y="3881628"/>
            <a:ext cx="3638394" cy="29112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4954" y="4627287"/>
            <a:ext cx="6096001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additives and solvents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hormones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2265" y="4096335"/>
            <a:ext cx="392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Illicit drugs</a:t>
            </a:r>
            <a:r>
              <a:rPr lang="en-US" dirty="0"/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(recreational drugs)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2" y="1727814"/>
            <a:ext cx="71870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Toothpastes,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mouth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lotions, makeups, facial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cleansers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antibacs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conditioners,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relaxers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fragnances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sunscreen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biocides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triclosan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triclocarbon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synthetic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musks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galaxolide and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musk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ketone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 filters –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sunscreen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benzophenone-3 and 4-methylbenzylidene </a:t>
            </a:r>
          </a:p>
          <a:p>
            <a:pPr lvl="3"/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Surfactants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agents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Soaps, detergents, wetting agents,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emulsifiers, foaming agents, and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dispersants.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Household </a:t>
            </a:r>
            <a:r>
              <a:rPr lang="nb-NO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chemicals</a:t>
            </a:r>
            <a:r>
              <a:rPr 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Cleaning, sanitizing and disinfecting agents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2554" y="41459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Care Products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quality of daily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380" y="1368697"/>
            <a:ext cx="4705656" cy="2683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14" y="4273944"/>
            <a:ext cx="3764332" cy="25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606" y="708508"/>
            <a:ext cx="10258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Endocrine Disrupting Chemicals</a:t>
            </a:r>
          </a:p>
          <a:p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- interfere with the production or activity of hormones in the endocrine system </a:t>
            </a:r>
          </a:p>
          <a:p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– leading to adverse health effects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5892" y="2833464"/>
            <a:ext cx="78341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endocrine-related diseases in humans and animals, including declining male fertility</a:t>
            </a:r>
          </a:p>
          <a:p>
            <a:pPr lvl="1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deleterious effects on the reproduction and physiological effects in wildlife and aquatic organisms</a:t>
            </a:r>
          </a:p>
        </p:txBody>
      </p:sp>
    </p:spTree>
    <p:extLst>
      <p:ext uri="{BB962C8B-B14F-4D97-AF65-F5344CB8AC3E}">
        <p14:creationId xmlns:p14="http://schemas.microsoft.com/office/powerpoint/2010/main" val="29704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ndocrine Disrup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" y="689745"/>
            <a:ext cx="4381903" cy="357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94349" y="689745"/>
            <a:ext cx="7091703" cy="2860763"/>
            <a:chOff x="4993203" y="1933659"/>
            <a:chExt cx="7091703" cy="286076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5708821" y="1933659"/>
              <a:ext cx="6376085" cy="286076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synthetic steroid hormone 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17a-ethynylestradiol (EE2) </a:t>
              </a:r>
            </a:p>
            <a:p>
              <a:pPr lvl="1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prescribed as oral contraceptive for birth control or </a:t>
              </a:r>
            </a:p>
            <a:p>
              <a:pPr marL="742950" lvl="1" indent="-285750">
                <a:buFontTx/>
                <a:buChar char="-"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estrogen substitution therapies</a:t>
              </a:r>
            </a:p>
            <a:p>
              <a:pPr marL="742950" lvl="1" indent="-285750">
                <a:buFontTx/>
                <a:buChar char="-"/>
              </a:pP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natural hormone 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17ß-estradiol (E2)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its main metabolite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Estrone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(E1)</a:t>
              </a:r>
            </a:p>
          </p:txBody>
        </p:sp>
        <p:sp>
          <p:nvSpPr>
            <p:cNvPr id="8" name="Curved Down Arrow 7"/>
            <p:cNvSpPr/>
            <p:nvPr/>
          </p:nvSpPr>
          <p:spPr>
            <a:xfrm rot="8193859">
              <a:off x="4993203" y="4043746"/>
              <a:ext cx="1157188" cy="408853"/>
            </a:xfrm>
            <a:prstGeom prst="curved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5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1416" y="1987504"/>
            <a:ext cx="9601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antibiotic consumption increased by 65% between 2000 and 2015 (Klein, et al. 2018)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16" y="2510724"/>
            <a:ext cx="7631575" cy="38754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153" y="168625"/>
            <a:ext cx="631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  <a:r>
              <a:rPr lang="nb-N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Pharmaceuticals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712200" y="1447462"/>
            <a:ext cx="35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 consumption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136" y="6466984"/>
            <a:ext cx="12011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latin typeface="Segoe UI" panose="020B0502040204020203" pitchFamily="34" charset="0"/>
              </a:rPr>
              <a:t>Klein, </a:t>
            </a:r>
            <a:r>
              <a:rPr lang="en-US" sz="900" dirty="0" err="1">
                <a:latin typeface="Segoe UI" panose="020B0502040204020203" pitchFamily="34" charset="0"/>
              </a:rPr>
              <a:t>Eili</a:t>
            </a:r>
            <a:r>
              <a:rPr lang="en-US" sz="900" dirty="0">
                <a:latin typeface="Segoe UI" panose="020B0502040204020203" pitchFamily="34" charset="0"/>
              </a:rPr>
              <a:t> Y, Thomas P Van </a:t>
            </a:r>
            <a:r>
              <a:rPr lang="en-US" sz="900" dirty="0" err="1">
                <a:latin typeface="Segoe UI" panose="020B0502040204020203" pitchFamily="34" charset="0"/>
              </a:rPr>
              <a:t>Boeckel</a:t>
            </a:r>
            <a:r>
              <a:rPr lang="en-US" sz="900" dirty="0">
                <a:latin typeface="Segoe UI" panose="020B0502040204020203" pitchFamily="34" charset="0"/>
              </a:rPr>
              <a:t>, Elena M Martinez, </a:t>
            </a:r>
            <a:r>
              <a:rPr lang="en-US" sz="900" dirty="0" err="1">
                <a:latin typeface="Segoe UI" panose="020B0502040204020203" pitchFamily="34" charset="0"/>
              </a:rPr>
              <a:t>Suraj</a:t>
            </a:r>
            <a:r>
              <a:rPr lang="en-US" sz="900" dirty="0">
                <a:latin typeface="Segoe UI" panose="020B0502040204020203" pitchFamily="34" charset="0"/>
              </a:rPr>
              <a:t> Pant, </a:t>
            </a:r>
            <a:r>
              <a:rPr lang="en-US" sz="900" dirty="0" err="1">
                <a:latin typeface="Segoe UI" panose="020B0502040204020203" pitchFamily="34" charset="0"/>
              </a:rPr>
              <a:t>Sumanth</a:t>
            </a:r>
            <a:r>
              <a:rPr lang="en-US" sz="900" dirty="0">
                <a:latin typeface="Segoe UI" panose="020B0502040204020203" pitchFamily="34" charset="0"/>
              </a:rPr>
              <a:t> </a:t>
            </a:r>
            <a:r>
              <a:rPr lang="en-US" sz="900" dirty="0" err="1">
                <a:latin typeface="Segoe UI" panose="020B0502040204020203" pitchFamily="34" charset="0"/>
              </a:rPr>
              <a:t>Gandra</a:t>
            </a:r>
            <a:r>
              <a:rPr lang="en-US" sz="900" dirty="0">
                <a:latin typeface="Segoe UI" panose="020B0502040204020203" pitchFamily="34" charset="0"/>
              </a:rPr>
              <a:t>, Simon A Levin, Herman </a:t>
            </a:r>
            <a:r>
              <a:rPr lang="en-US" sz="900" dirty="0" err="1">
                <a:latin typeface="Segoe UI" panose="020B0502040204020203" pitchFamily="34" charset="0"/>
              </a:rPr>
              <a:t>Goossens</a:t>
            </a:r>
            <a:r>
              <a:rPr lang="en-US" sz="900" dirty="0">
                <a:latin typeface="Segoe UI" panose="020B0502040204020203" pitchFamily="34" charset="0"/>
              </a:rPr>
              <a:t>, and </a:t>
            </a:r>
            <a:r>
              <a:rPr lang="en-US" sz="900" dirty="0" err="1">
                <a:latin typeface="Segoe UI" panose="020B0502040204020203" pitchFamily="34" charset="0"/>
              </a:rPr>
              <a:t>Ramanan</a:t>
            </a:r>
            <a:r>
              <a:rPr lang="en-US" sz="900" dirty="0">
                <a:latin typeface="Segoe UI" panose="020B0502040204020203" pitchFamily="34" charset="0"/>
              </a:rPr>
              <a:t> </a:t>
            </a:r>
            <a:r>
              <a:rPr lang="en-US" sz="900" dirty="0" err="1">
                <a:latin typeface="Segoe UI" panose="020B0502040204020203" pitchFamily="34" charset="0"/>
              </a:rPr>
              <a:t>Laxminarayan</a:t>
            </a:r>
            <a:r>
              <a:rPr lang="en-US" sz="900" dirty="0">
                <a:latin typeface="Segoe UI" panose="020B0502040204020203" pitchFamily="34" charset="0"/>
              </a:rPr>
              <a:t>. "Global Increase and Geographic Convergence in Antibiotic Consumption between 2000 and 2015." </a:t>
            </a:r>
            <a:r>
              <a:rPr lang="en-US" sz="900" i="1" dirty="0">
                <a:latin typeface="Segoe UI" panose="020B0502040204020203" pitchFamily="34" charset="0"/>
              </a:rPr>
              <a:t>Proceedings of the National Academy of Sciences</a:t>
            </a:r>
            <a:r>
              <a:rPr lang="en-US" sz="900" dirty="0">
                <a:latin typeface="Segoe UI" panose="020B0502040204020203" pitchFamily="34" charset="0"/>
              </a:rPr>
              <a:t> (2018): 201717295.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5153" y="895807"/>
            <a:ext cx="11469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present, over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pharmaceuticals 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in use in Europe (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Ternes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Joss, 2006)</a:t>
            </a:r>
          </a:p>
        </p:txBody>
      </p:sp>
    </p:spTree>
    <p:extLst>
      <p:ext uri="{BB962C8B-B14F-4D97-AF65-F5344CB8AC3E}">
        <p14:creationId xmlns:p14="http://schemas.microsoft.com/office/powerpoint/2010/main" val="22289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96" y="425117"/>
            <a:ext cx="10001386" cy="60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39" y="288758"/>
            <a:ext cx="9862624" cy="61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1824</Words>
  <Application>Microsoft Macintosh PowerPoint</Application>
  <PresentationFormat>Breitbild</PresentationFormat>
  <Paragraphs>222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Edwardian Script ITC</vt:lpstr>
      <vt:lpstr>Segoe UI</vt:lpstr>
      <vt:lpstr>Times New Roman</vt:lpstr>
      <vt:lpstr>Verdana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NMBU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Svaldbard</dc:subject>
  <dc:creator>Melesse Eshetu Moges</dc:creator>
  <cp:lastModifiedBy>Celia Schmidt</cp:lastModifiedBy>
  <cp:revision>324</cp:revision>
  <cp:lastPrinted>2018-06-17T07:56:05Z</cp:lastPrinted>
  <dcterms:created xsi:type="dcterms:W3CDTF">2018-03-17T11:48:33Z</dcterms:created>
  <dcterms:modified xsi:type="dcterms:W3CDTF">2018-11-15T13:19:15Z</dcterms:modified>
</cp:coreProperties>
</file>