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xlsx" ContentType="application/vnd.openxmlformats-officedocument.spreadsheetml.sheet"/>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57" r:id="rId3"/>
    <p:sldId id="266" r:id="rId4"/>
    <p:sldId id="267" r:id="rId5"/>
    <p:sldId id="268" r:id="rId6"/>
    <p:sldId id="269" r:id="rId7"/>
    <p:sldId id="258" r:id="rId8"/>
    <p:sldId id="259" r:id="rId9"/>
    <p:sldId id="284" r:id="rId10"/>
    <p:sldId id="274" r:id="rId11"/>
    <p:sldId id="275" r:id="rId12"/>
    <p:sldId id="283" r:id="rId13"/>
    <p:sldId id="279" r:id="rId14"/>
    <p:sldId id="273" r:id="rId15"/>
    <p:sldId id="271" r:id="rId16"/>
    <p:sldId id="277" r:id="rId17"/>
    <p:sldId id="280" r:id="rId18"/>
    <p:sldId id="281" r:id="rId19"/>
    <p:sldId id="260" r:id="rId20"/>
    <p:sldId id="262" r:id="rId21"/>
    <p:sldId id="263" r:id="rId22"/>
    <p:sldId id="285" r:id="rId23"/>
    <p:sldId id="286" r:id="rId24"/>
  </p:sldIdLst>
  <p:sldSz cx="9144000" cy="6858000" type="screen4x3"/>
  <p:notesSz cx="6735763" cy="98663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9525" autoAdjust="0"/>
  </p:normalViewPr>
  <p:slideViewPr>
    <p:cSldViewPr snapToGrid="0">
      <p:cViewPr varScale="1">
        <p:scale>
          <a:sx n="112" d="100"/>
          <a:sy n="112" d="100"/>
        </p:scale>
        <p:origin x="-784" y="-96"/>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 Id="rId2" Type="http://schemas.microsoft.com/office/2011/relationships/chartStyle" Target="style1.xml"/><Relationship Id="rId3" Type="http://schemas.microsoft.com/office/2011/relationships/chartColorStyle" Target="colors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Лист1!$B$1</c:f>
              <c:strCache>
                <c:ptCount val="1"/>
                <c:pt idx="0">
                  <c:v>Ряд 1</c:v>
                </c:pt>
              </c:strCache>
            </c:strRef>
          </c:tx>
          <c:spPr>
            <a:ln w="38100" cap="rnd">
              <a:solidFill>
                <a:schemeClr val="accent6">
                  <a:lumMod val="50000"/>
                </a:schemeClr>
              </a:solidFill>
              <a:round/>
            </a:ln>
            <a:effectLst/>
          </c:spPr>
          <c:marker>
            <c:symbol val="circle"/>
            <c:size val="5"/>
            <c:spPr>
              <a:solidFill>
                <a:schemeClr val="accent1"/>
              </a:solidFill>
              <a:ln w="38100">
                <a:solidFill>
                  <a:schemeClr val="accent6">
                    <a:lumMod val="50000"/>
                  </a:schemeClr>
                </a:solidFill>
              </a:ln>
              <a:effectLst/>
            </c:spPr>
          </c:marker>
          <c:cat>
            <c:strRef>
              <c:f>Лист1!$A$2:$A$14</c:f>
              <c:strCache>
                <c:ptCount val="13"/>
                <c:pt idx="0">
                  <c:v>1950 - 1954</c:v>
                </c:pt>
                <c:pt idx="1">
                  <c:v>1955 - 1959</c:v>
                </c:pt>
                <c:pt idx="2">
                  <c:v>1960 - 1964</c:v>
                </c:pt>
                <c:pt idx="3">
                  <c:v>1965 - 1969</c:v>
                </c:pt>
                <c:pt idx="4">
                  <c:v>1970 - 1974</c:v>
                </c:pt>
                <c:pt idx="5">
                  <c:v>1975 - 1979</c:v>
                </c:pt>
                <c:pt idx="6">
                  <c:v>1980 - 1984</c:v>
                </c:pt>
                <c:pt idx="7">
                  <c:v>1985 - 1989</c:v>
                </c:pt>
                <c:pt idx="8">
                  <c:v>1990 - 1994</c:v>
                </c:pt>
                <c:pt idx="9">
                  <c:v>1995 - 1999</c:v>
                </c:pt>
                <c:pt idx="10">
                  <c:v>2000 - 2004</c:v>
                </c:pt>
                <c:pt idx="11">
                  <c:v>2005 - 2009</c:v>
                </c:pt>
                <c:pt idx="12">
                  <c:v>2010 - 2016</c:v>
                </c:pt>
              </c:strCache>
            </c:strRef>
          </c:cat>
          <c:val>
            <c:numRef>
              <c:f>Лист1!$B$2:$B$14</c:f>
              <c:numCache>
                <c:formatCode>General</c:formatCode>
                <c:ptCount val="13"/>
                <c:pt idx="0">
                  <c:v>3.4</c:v>
                </c:pt>
                <c:pt idx="1">
                  <c:v>4.0</c:v>
                </c:pt>
                <c:pt idx="2">
                  <c:v>1.3</c:v>
                </c:pt>
                <c:pt idx="3">
                  <c:v>0.8</c:v>
                </c:pt>
                <c:pt idx="4">
                  <c:v>7.5</c:v>
                </c:pt>
                <c:pt idx="5">
                  <c:v>10.1</c:v>
                </c:pt>
                <c:pt idx="6">
                  <c:v>6.7</c:v>
                </c:pt>
                <c:pt idx="7">
                  <c:v>14.9</c:v>
                </c:pt>
                <c:pt idx="8">
                  <c:v>13.3</c:v>
                </c:pt>
                <c:pt idx="9">
                  <c:v>9.5</c:v>
                </c:pt>
                <c:pt idx="10">
                  <c:v>5.6</c:v>
                </c:pt>
                <c:pt idx="11">
                  <c:v>5.5</c:v>
                </c:pt>
                <c:pt idx="12">
                  <c:v>5.0</c:v>
                </c:pt>
              </c:numCache>
            </c:numRef>
          </c:val>
          <c:smooth val="0"/>
        </c:ser>
        <c:dLbls>
          <c:showLegendKey val="0"/>
          <c:showVal val="0"/>
          <c:showCatName val="0"/>
          <c:showSerName val="0"/>
          <c:showPercent val="0"/>
          <c:showBubbleSize val="0"/>
        </c:dLbls>
        <c:marker val="1"/>
        <c:smooth val="0"/>
        <c:axId val="-2096330312"/>
        <c:axId val="-2096355752"/>
      </c:lineChart>
      <c:catAx>
        <c:axId val="-2096330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ru-RU"/>
          </a:p>
        </c:txPr>
        <c:crossAx val="-2096355752"/>
        <c:crosses val="autoZero"/>
        <c:auto val="1"/>
        <c:lblAlgn val="ctr"/>
        <c:lblOffset val="100"/>
        <c:noMultiLvlLbl val="0"/>
      </c:catAx>
      <c:valAx>
        <c:axId val="-20963557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ru-RU"/>
          </a:p>
        </c:txPr>
        <c:crossAx val="-20963303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B804D9C4-57D6-404D-B678-A682C97A6370}" type="datetimeFigureOut">
              <a:rPr lang="ru-RU" smtClean="0"/>
              <a:t>20.06.18</a:t>
            </a:fld>
            <a:endParaRPr lang="ru-RU"/>
          </a:p>
        </p:txBody>
      </p:sp>
      <p:sp>
        <p:nvSpPr>
          <p:cNvPr id="4" name="Образ слайда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2FE21CB0-1EDB-49F5-8FCB-80B2A4CAF358}" type="slidenum">
              <a:rPr lang="ru-RU" smtClean="0"/>
              <a:t>‹#›</a:t>
            </a:fld>
            <a:endParaRPr lang="ru-RU"/>
          </a:p>
        </p:txBody>
      </p:sp>
    </p:spTree>
    <p:extLst>
      <p:ext uri="{BB962C8B-B14F-4D97-AF65-F5344CB8AC3E}">
        <p14:creationId xmlns:p14="http://schemas.microsoft.com/office/powerpoint/2010/main" val="2806131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My</a:t>
            </a:r>
            <a:r>
              <a:rPr lang="en-US" baseline="0" dirty="0" smtClean="0"/>
              <a:t> next topic is about impact of climate change and environmental pollution on population health in the Arctic. </a:t>
            </a:r>
            <a:endParaRPr lang="ru-RU" dirty="0"/>
          </a:p>
        </p:txBody>
      </p:sp>
      <p:sp>
        <p:nvSpPr>
          <p:cNvPr id="4" name="Номер слайда 3"/>
          <p:cNvSpPr>
            <a:spLocks noGrp="1"/>
          </p:cNvSpPr>
          <p:nvPr>
            <p:ph type="sldNum" sz="quarter" idx="10"/>
          </p:nvPr>
        </p:nvSpPr>
        <p:spPr/>
        <p:txBody>
          <a:bodyPr/>
          <a:lstStyle/>
          <a:p>
            <a:fld id="{2FE21CB0-1EDB-49F5-8FCB-80B2A4CAF358}" type="slidenum">
              <a:rPr lang="ru-RU" smtClean="0"/>
              <a:t>1</a:t>
            </a:fld>
            <a:endParaRPr lang="ru-RU"/>
          </a:p>
        </p:txBody>
      </p:sp>
    </p:spTree>
    <p:extLst>
      <p:ext uri="{BB962C8B-B14F-4D97-AF65-F5344CB8AC3E}">
        <p14:creationId xmlns:p14="http://schemas.microsoft.com/office/powerpoint/2010/main" val="24372760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altLang="ru-RU" dirty="0" smtClean="0">
                <a:latin typeface="Arial" panose="020B0604020202020204" pitchFamily="34" charset="0"/>
              </a:rPr>
              <a:t>Another indirect impact of climate</a:t>
            </a:r>
            <a:r>
              <a:rPr lang="en-US" altLang="ru-RU" baseline="0" dirty="0" smtClean="0">
                <a:latin typeface="Arial" panose="020B0604020202020204" pitchFamily="34" charset="0"/>
              </a:rPr>
              <a:t> change is connected to water related diseases.  </a:t>
            </a:r>
            <a:r>
              <a:rPr lang="ru-RU" altLang="ru-RU" dirty="0" err="1" smtClean="0">
                <a:latin typeface="Arial" panose="020B0604020202020204" pitchFamily="34" charset="0"/>
              </a:rPr>
              <a:t>According</a:t>
            </a:r>
            <a:r>
              <a:rPr lang="ru-RU" altLang="ru-RU" dirty="0" smtClean="0">
                <a:latin typeface="Arial" panose="020B0604020202020204" pitchFamily="34" charset="0"/>
              </a:rPr>
              <a:t> </a:t>
            </a:r>
            <a:r>
              <a:rPr lang="ru-RU" altLang="ru-RU" dirty="0" err="1" smtClean="0">
                <a:latin typeface="Arial" panose="020B0604020202020204" pitchFamily="34" charset="0"/>
              </a:rPr>
              <a:t>to</a:t>
            </a:r>
            <a:r>
              <a:rPr lang="ru-RU" altLang="ru-RU" dirty="0" smtClean="0">
                <a:latin typeface="Arial" panose="020B0604020202020204" pitchFamily="34" charset="0"/>
              </a:rPr>
              <a:t> WHO, </a:t>
            </a:r>
            <a:r>
              <a:rPr lang="ru-RU" altLang="ru-RU" dirty="0" err="1" smtClean="0">
                <a:latin typeface="Arial" panose="020B0604020202020204" pitchFamily="34" charset="0"/>
              </a:rPr>
              <a:t>water-related</a:t>
            </a:r>
            <a:r>
              <a:rPr lang="ru-RU" altLang="ru-RU" dirty="0" smtClean="0">
                <a:latin typeface="Arial" panose="020B0604020202020204" pitchFamily="34" charset="0"/>
              </a:rPr>
              <a:t> </a:t>
            </a:r>
            <a:r>
              <a:rPr lang="ru-RU" altLang="ru-RU" dirty="0" err="1" smtClean="0">
                <a:latin typeface="Arial" panose="020B0604020202020204" pitchFamily="34" charset="0"/>
              </a:rPr>
              <a:t>disease</a:t>
            </a:r>
            <a:r>
              <a:rPr lang="ru-RU" altLang="ru-RU" dirty="0" smtClean="0">
                <a:latin typeface="Arial" panose="020B0604020202020204" pitchFamily="34" charset="0"/>
              </a:rPr>
              <a:t> </a:t>
            </a:r>
            <a:r>
              <a:rPr lang="ru-RU" altLang="ru-RU" dirty="0" err="1" smtClean="0">
                <a:latin typeface="Arial" panose="020B0604020202020204" pitchFamily="34" charset="0"/>
              </a:rPr>
              <a:t>means</a:t>
            </a:r>
            <a:r>
              <a:rPr lang="ru-RU" altLang="ru-RU" dirty="0" smtClean="0">
                <a:latin typeface="Arial" panose="020B0604020202020204" pitchFamily="34" charset="0"/>
              </a:rPr>
              <a:t> </a:t>
            </a:r>
            <a:r>
              <a:rPr lang="ru-RU" altLang="ru-RU" i="1" dirty="0" smtClean="0">
                <a:latin typeface="Arial" panose="020B0604020202020204" pitchFamily="34" charset="0"/>
              </a:rPr>
              <a:t>“</a:t>
            </a:r>
            <a:r>
              <a:rPr lang="ru-RU" altLang="ru-RU" i="1" dirty="0" err="1" smtClean="0">
                <a:latin typeface="Arial" panose="020B0604020202020204" pitchFamily="34" charset="0"/>
              </a:rPr>
              <a:t>any</a:t>
            </a:r>
            <a:r>
              <a:rPr lang="ru-RU" altLang="ru-RU" i="1" dirty="0" smtClean="0">
                <a:latin typeface="Arial" panose="020B0604020202020204" pitchFamily="34" charset="0"/>
              </a:rPr>
              <a:t> </a:t>
            </a:r>
            <a:r>
              <a:rPr lang="ru-RU" altLang="ru-RU" i="1" dirty="0" err="1" smtClean="0">
                <a:latin typeface="Arial" panose="020B0604020202020204" pitchFamily="34" charset="0"/>
              </a:rPr>
              <a:t>significant</a:t>
            </a:r>
            <a:r>
              <a:rPr lang="ru-RU" altLang="ru-RU" i="1" dirty="0" smtClean="0">
                <a:latin typeface="Arial" panose="020B0604020202020204" pitchFamily="34" charset="0"/>
              </a:rPr>
              <a:t> </a:t>
            </a:r>
            <a:r>
              <a:rPr lang="ru-RU" altLang="ru-RU" i="1" dirty="0" err="1" smtClean="0">
                <a:latin typeface="Arial" panose="020B0604020202020204" pitchFamily="34" charset="0"/>
              </a:rPr>
              <a:t>adverse</a:t>
            </a:r>
            <a:r>
              <a:rPr lang="ru-RU" altLang="ru-RU" i="1" dirty="0" smtClean="0">
                <a:latin typeface="Arial" panose="020B0604020202020204" pitchFamily="34" charset="0"/>
              </a:rPr>
              <a:t> </a:t>
            </a:r>
            <a:r>
              <a:rPr lang="ru-RU" altLang="ru-RU" i="1" dirty="0" err="1" smtClean="0">
                <a:latin typeface="Arial" panose="020B0604020202020204" pitchFamily="34" charset="0"/>
              </a:rPr>
              <a:t>effects</a:t>
            </a:r>
            <a:r>
              <a:rPr lang="ru-RU" altLang="ru-RU" i="1" dirty="0" smtClean="0">
                <a:latin typeface="Arial" panose="020B0604020202020204" pitchFamily="34" charset="0"/>
              </a:rPr>
              <a:t> </a:t>
            </a:r>
            <a:r>
              <a:rPr lang="ru-RU" altLang="ru-RU" i="1" dirty="0" err="1" smtClean="0">
                <a:latin typeface="Arial" panose="020B0604020202020204" pitchFamily="34" charset="0"/>
              </a:rPr>
              <a:t>on</a:t>
            </a:r>
            <a:r>
              <a:rPr lang="ru-RU" altLang="ru-RU" i="1" dirty="0" smtClean="0">
                <a:latin typeface="Arial" panose="020B0604020202020204" pitchFamily="34" charset="0"/>
              </a:rPr>
              <a:t> </a:t>
            </a:r>
            <a:r>
              <a:rPr lang="ru-RU" altLang="ru-RU" i="1" dirty="0" err="1" smtClean="0">
                <a:latin typeface="Arial" panose="020B0604020202020204" pitchFamily="34" charset="0"/>
              </a:rPr>
              <a:t>human</a:t>
            </a:r>
            <a:r>
              <a:rPr lang="ru-RU" altLang="ru-RU" i="1" dirty="0" smtClean="0">
                <a:latin typeface="Arial" panose="020B0604020202020204" pitchFamily="34" charset="0"/>
              </a:rPr>
              <a:t> </a:t>
            </a:r>
            <a:r>
              <a:rPr lang="ru-RU" altLang="ru-RU" i="1" dirty="0" err="1" smtClean="0">
                <a:latin typeface="Arial" panose="020B0604020202020204" pitchFamily="34" charset="0"/>
              </a:rPr>
              <a:t>health</a:t>
            </a:r>
            <a:r>
              <a:rPr lang="ru-RU" altLang="ru-RU" i="1" dirty="0" smtClean="0">
                <a:latin typeface="Arial" panose="020B0604020202020204" pitchFamily="34" charset="0"/>
              </a:rPr>
              <a:t>, </a:t>
            </a:r>
            <a:r>
              <a:rPr lang="ru-RU" altLang="ru-RU" i="1" dirty="0" err="1" smtClean="0">
                <a:latin typeface="Arial" panose="020B0604020202020204" pitchFamily="34" charset="0"/>
              </a:rPr>
              <a:t>such</a:t>
            </a:r>
            <a:r>
              <a:rPr lang="ru-RU" altLang="ru-RU" i="1" dirty="0" smtClean="0">
                <a:latin typeface="Arial" panose="020B0604020202020204" pitchFamily="34" charset="0"/>
              </a:rPr>
              <a:t> </a:t>
            </a:r>
            <a:r>
              <a:rPr lang="ru-RU" altLang="ru-RU" i="1" dirty="0" err="1" smtClean="0">
                <a:latin typeface="Arial" panose="020B0604020202020204" pitchFamily="34" charset="0"/>
              </a:rPr>
              <a:t>as</a:t>
            </a:r>
            <a:r>
              <a:rPr lang="ru-RU" altLang="ru-RU" i="1" dirty="0" smtClean="0">
                <a:latin typeface="Arial" panose="020B0604020202020204" pitchFamily="34" charset="0"/>
              </a:rPr>
              <a:t> </a:t>
            </a:r>
            <a:r>
              <a:rPr lang="ru-RU" altLang="ru-RU" i="1" dirty="0" err="1" smtClean="0">
                <a:latin typeface="Arial" panose="020B0604020202020204" pitchFamily="34" charset="0"/>
              </a:rPr>
              <a:t>death</a:t>
            </a:r>
            <a:r>
              <a:rPr lang="ru-RU" altLang="ru-RU" i="1" dirty="0" smtClean="0">
                <a:latin typeface="Arial" panose="020B0604020202020204" pitchFamily="34" charset="0"/>
              </a:rPr>
              <a:t>, </a:t>
            </a:r>
            <a:r>
              <a:rPr lang="ru-RU" altLang="ru-RU" i="1" dirty="0" err="1" smtClean="0">
                <a:latin typeface="Arial" panose="020B0604020202020204" pitchFamily="34" charset="0"/>
              </a:rPr>
              <a:t>disability</a:t>
            </a:r>
            <a:r>
              <a:rPr lang="ru-RU" altLang="ru-RU" i="1" dirty="0" smtClean="0">
                <a:latin typeface="Arial" panose="020B0604020202020204" pitchFamily="34" charset="0"/>
              </a:rPr>
              <a:t>, </a:t>
            </a:r>
            <a:r>
              <a:rPr lang="ru-RU" altLang="ru-RU" i="1" dirty="0" err="1" smtClean="0">
                <a:latin typeface="Arial" panose="020B0604020202020204" pitchFamily="34" charset="0"/>
              </a:rPr>
              <a:t>illness</a:t>
            </a:r>
            <a:r>
              <a:rPr lang="ru-RU" altLang="ru-RU" i="1" dirty="0" smtClean="0">
                <a:latin typeface="Arial" panose="020B0604020202020204" pitchFamily="34" charset="0"/>
              </a:rPr>
              <a:t> </a:t>
            </a:r>
            <a:r>
              <a:rPr lang="ru-RU" altLang="ru-RU" i="1" dirty="0" err="1" smtClean="0">
                <a:latin typeface="Arial" panose="020B0604020202020204" pitchFamily="34" charset="0"/>
              </a:rPr>
              <a:t>or</a:t>
            </a:r>
            <a:r>
              <a:rPr lang="ru-RU" altLang="ru-RU" i="1" dirty="0" smtClean="0">
                <a:latin typeface="Arial" panose="020B0604020202020204" pitchFamily="34" charset="0"/>
              </a:rPr>
              <a:t> </a:t>
            </a:r>
            <a:r>
              <a:rPr lang="ru-RU" altLang="ru-RU" i="1" dirty="0" err="1" smtClean="0">
                <a:latin typeface="Arial" panose="020B0604020202020204" pitchFamily="34" charset="0"/>
              </a:rPr>
              <a:t>disorders</a:t>
            </a:r>
            <a:r>
              <a:rPr lang="ru-RU" altLang="ru-RU" i="1" dirty="0" smtClean="0">
                <a:latin typeface="Arial" panose="020B0604020202020204" pitchFamily="34" charset="0"/>
              </a:rPr>
              <a:t>, </a:t>
            </a:r>
            <a:r>
              <a:rPr lang="ru-RU" altLang="ru-RU" i="1" dirty="0" err="1" smtClean="0">
                <a:latin typeface="Arial" panose="020B0604020202020204" pitchFamily="34" charset="0"/>
              </a:rPr>
              <a:t>caused</a:t>
            </a:r>
            <a:r>
              <a:rPr lang="ru-RU" altLang="ru-RU" i="1" dirty="0" smtClean="0">
                <a:latin typeface="Arial" panose="020B0604020202020204" pitchFamily="34" charset="0"/>
              </a:rPr>
              <a:t> </a:t>
            </a:r>
            <a:r>
              <a:rPr lang="ru-RU" altLang="ru-RU" i="1" dirty="0" err="1" smtClean="0">
                <a:latin typeface="Arial" panose="020B0604020202020204" pitchFamily="34" charset="0"/>
              </a:rPr>
              <a:t>directly</a:t>
            </a:r>
            <a:r>
              <a:rPr lang="ru-RU" altLang="ru-RU" i="1" dirty="0" smtClean="0">
                <a:latin typeface="Arial" panose="020B0604020202020204" pitchFamily="34" charset="0"/>
              </a:rPr>
              <a:t> </a:t>
            </a:r>
            <a:r>
              <a:rPr lang="ru-RU" altLang="ru-RU" i="1" dirty="0" err="1" smtClean="0">
                <a:latin typeface="Arial" panose="020B0604020202020204" pitchFamily="34" charset="0"/>
              </a:rPr>
              <a:t>or</a:t>
            </a:r>
            <a:r>
              <a:rPr lang="ru-RU" altLang="ru-RU" i="1" dirty="0" smtClean="0">
                <a:latin typeface="Arial" panose="020B0604020202020204" pitchFamily="34" charset="0"/>
              </a:rPr>
              <a:t> </a:t>
            </a:r>
            <a:r>
              <a:rPr lang="ru-RU" altLang="ru-RU" i="1" dirty="0" err="1" smtClean="0">
                <a:latin typeface="Arial" panose="020B0604020202020204" pitchFamily="34" charset="0"/>
              </a:rPr>
              <a:t>indirectly</a:t>
            </a:r>
            <a:r>
              <a:rPr lang="ru-RU" altLang="ru-RU" i="1" dirty="0" smtClean="0">
                <a:latin typeface="Arial" panose="020B0604020202020204" pitchFamily="34" charset="0"/>
              </a:rPr>
              <a:t> </a:t>
            </a:r>
            <a:r>
              <a:rPr lang="ru-RU" altLang="ru-RU" i="1" dirty="0" err="1" smtClean="0">
                <a:latin typeface="Arial" panose="020B0604020202020204" pitchFamily="34" charset="0"/>
              </a:rPr>
              <a:t>by</a:t>
            </a:r>
            <a:r>
              <a:rPr lang="ru-RU" altLang="ru-RU" i="1" dirty="0" smtClean="0">
                <a:latin typeface="Arial" panose="020B0604020202020204" pitchFamily="34" charset="0"/>
              </a:rPr>
              <a:t> </a:t>
            </a:r>
            <a:r>
              <a:rPr lang="ru-RU" altLang="ru-RU" i="1" dirty="0" err="1" smtClean="0">
                <a:latin typeface="Arial" panose="020B0604020202020204" pitchFamily="34" charset="0"/>
              </a:rPr>
              <a:t>the</a:t>
            </a:r>
            <a:r>
              <a:rPr lang="ru-RU" altLang="ru-RU" i="1" dirty="0" smtClean="0">
                <a:latin typeface="Arial" panose="020B0604020202020204" pitchFamily="34" charset="0"/>
              </a:rPr>
              <a:t> </a:t>
            </a:r>
            <a:r>
              <a:rPr lang="ru-RU" altLang="ru-RU" i="1" dirty="0" err="1" smtClean="0">
                <a:latin typeface="Arial" panose="020B0604020202020204" pitchFamily="34" charset="0"/>
              </a:rPr>
              <a:t>condition</a:t>
            </a:r>
            <a:r>
              <a:rPr lang="ru-RU" altLang="ru-RU" i="1" dirty="0" smtClean="0">
                <a:latin typeface="Arial" panose="020B0604020202020204" pitchFamily="34" charset="0"/>
              </a:rPr>
              <a:t>, </a:t>
            </a:r>
            <a:r>
              <a:rPr lang="ru-RU" altLang="ru-RU" i="1" dirty="0" err="1" smtClean="0">
                <a:latin typeface="Arial" panose="020B0604020202020204" pitchFamily="34" charset="0"/>
              </a:rPr>
              <a:t>or</a:t>
            </a:r>
            <a:r>
              <a:rPr lang="ru-RU" altLang="ru-RU" i="1" dirty="0" smtClean="0">
                <a:latin typeface="Arial" panose="020B0604020202020204" pitchFamily="34" charset="0"/>
              </a:rPr>
              <a:t> </a:t>
            </a:r>
            <a:r>
              <a:rPr lang="ru-RU" altLang="ru-RU" i="1" dirty="0" err="1" smtClean="0">
                <a:latin typeface="Arial" panose="020B0604020202020204" pitchFamily="34" charset="0"/>
              </a:rPr>
              <a:t>changes</a:t>
            </a:r>
            <a:r>
              <a:rPr lang="ru-RU" altLang="ru-RU" i="1" dirty="0" smtClean="0">
                <a:latin typeface="Arial" panose="020B0604020202020204" pitchFamily="34" charset="0"/>
              </a:rPr>
              <a:t> </a:t>
            </a:r>
            <a:r>
              <a:rPr lang="ru-RU" altLang="ru-RU" i="1" dirty="0" err="1" smtClean="0">
                <a:latin typeface="Arial" panose="020B0604020202020204" pitchFamily="34" charset="0"/>
              </a:rPr>
              <a:t>in</a:t>
            </a:r>
            <a:r>
              <a:rPr lang="ru-RU" altLang="ru-RU" i="1" dirty="0" smtClean="0">
                <a:latin typeface="Arial" panose="020B0604020202020204" pitchFamily="34" charset="0"/>
              </a:rPr>
              <a:t> </a:t>
            </a:r>
            <a:r>
              <a:rPr lang="ru-RU" altLang="ru-RU" i="1" dirty="0" err="1" smtClean="0">
                <a:latin typeface="Arial" panose="020B0604020202020204" pitchFamily="34" charset="0"/>
              </a:rPr>
              <a:t>the</a:t>
            </a:r>
            <a:r>
              <a:rPr lang="ru-RU" altLang="ru-RU" i="1" dirty="0" smtClean="0">
                <a:latin typeface="Arial" panose="020B0604020202020204" pitchFamily="34" charset="0"/>
              </a:rPr>
              <a:t> </a:t>
            </a:r>
            <a:r>
              <a:rPr lang="ru-RU" altLang="ru-RU" i="1" dirty="0" err="1" smtClean="0">
                <a:latin typeface="Arial" panose="020B0604020202020204" pitchFamily="34" charset="0"/>
              </a:rPr>
              <a:t>quantity</a:t>
            </a:r>
            <a:r>
              <a:rPr lang="ru-RU" altLang="ru-RU" i="1" dirty="0" smtClean="0">
                <a:latin typeface="Arial" panose="020B0604020202020204" pitchFamily="34" charset="0"/>
              </a:rPr>
              <a:t> </a:t>
            </a:r>
            <a:r>
              <a:rPr lang="ru-RU" altLang="ru-RU" i="1" dirty="0" err="1" smtClean="0">
                <a:latin typeface="Arial" panose="020B0604020202020204" pitchFamily="34" charset="0"/>
              </a:rPr>
              <a:t>or</a:t>
            </a:r>
            <a:r>
              <a:rPr lang="ru-RU" altLang="ru-RU" i="1" dirty="0" smtClean="0">
                <a:latin typeface="Arial" panose="020B0604020202020204" pitchFamily="34" charset="0"/>
              </a:rPr>
              <a:t> </a:t>
            </a:r>
            <a:r>
              <a:rPr lang="ru-RU" altLang="ru-RU" i="1" dirty="0" err="1" smtClean="0">
                <a:latin typeface="Arial" panose="020B0604020202020204" pitchFamily="34" charset="0"/>
              </a:rPr>
              <a:t>quality</a:t>
            </a:r>
            <a:r>
              <a:rPr lang="ru-RU" altLang="ru-RU" i="1" dirty="0" smtClean="0">
                <a:latin typeface="Arial" panose="020B0604020202020204" pitchFamily="34" charset="0"/>
              </a:rPr>
              <a:t>, </a:t>
            </a:r>
            <a:r>
              <a:rPr lang="ru-RU" altLang="ru-RU" i="1" dirty="0" err="1" smtClean="0">
                <a:latin typeface="Arial" panose="020B0604020202020204" pitchFamily="34" charset="0"/>
              </a:rPr>
              <a:t>of</a:t>
            </a:r>
            <a:r>
              <a:rPr lang="ru-RU" altLang="ru-RU" i="1" dirty="0" smtClean="0">
                <a:latin typeface="Arial" panose="020B0604020202020204" pitchFamily="34" charset="0"/>
              </a:rPr>
              <a:t> </a:t>
            </a:r>
            <a:r>
              <a:rPr lang="ru-RU" altLang="ru-RU" i="1" dirty="0" err="1" smtClean="0">
                <a:latin typeface="Arial" panose="020B0604020202020204" pitchFamily="34" charset="0"/>
              </a:rPr>
              <a:t>any</a:t>
            </a:r>
            <a:r>
              <a:rPr lang="ru-RU" altLang="ru-RU" i="1" dirty="0" smtClean="0">
                <a:latin typeface="Arial" panose="020B0604020202020204" pitchFamily="34" charset="0"/>
              </a:rPr>
              <a:t> </a:t>
            </a:r>
            <a:r>
              <a:rPr lang="ru-RU" altLang="ru-RU" i="1" dirty="0" err="1" smtClean="0">
                <a:latin typeface="Arial" panose="020B0604020202020204" pitchFamily="34" charset="0"/>
              </a:rPr>
              <a:t>waters</a:t>
            </a:r>
            <a:r>
              <a:rPr lang="ru-RU" altLang="ru-RU" i="1" dirty="0" smtClean="0">
                <a:latin typeface="Arial" panose="020B0604020202020204" pitchFamily="34" charset="0"/>
              </a:rPr>
              <a:t>” </a:t>
            </a:r>
            <a:r>
              <a:rPr lang="en-US" altLang="ru-RU" i="1" dirty="0" smtClean="0">
                <a:latin typeface="Arial" panose="020B0604020202020204" pitchFamily="34" charset="0"/>
              </a:rPr>
              <a:t>. </a:t>
            </a:r>
            <a:r>
              <a:rPr lang="en-US" altLang="ru-RU" dirty="0" smtClean="0">
                <a:latin typeface="Arial" panose="020B0604020202020204" pitchFamily="34" charset="0"/>
              </a:rPr>
              <a:t>Water</a:t>
            </a:r>
            <a:r>
              <a:rPr lang="en-US" altLang="ru-RU" baseline="0" dirty="0" smtClean="0">
                <a:latin typeface="Arial" panose="020B0604020202020204" pitchFamily="34" charset="0"/>
              </a:rPr>
              <a:t>-borne diseases is associated with bad quality drinking water. Water-washed diseases is associated with inadequate water quantity. </a:t>
            </a:r>
            <a:r>
              <a:rPr lang="en-US" altLang="ru-RU" dirty="0" smtClean="0">
                <a:latin typeface="Arial" panose="020B0604020202020204" pitchFamily="34" charset="0"/>
              </a:rPr>
              <a:t>In contrast to waterborne infectious diseases, water-washed infectious diseases are typically not reported and tracked.</a:t>
            </a:r>
            <a:r>
              <a:rPr lang="en-US" altLang="ru-RU" baseline="0" dirty="0" smtClean="0">
                <a:latin typeface="Arial" panose="020B0604020202020204" pitchFamily="34" charset="0"/>
              </a:rPr>
              <a:t> So, it is difficult to collect and analyze rates of water washed infectious. </a:t>
            </a:r>
          </a:p>
          <a:p>
            <a:endParaRPr lang="ru-RU" dirty="0"/>
          </a:p>
        </p:txBody>
      </p:sp>
      <p:sp>
        <p:nvSpPr>
          <p:cNvPr id="4" name="Номер слайда 3"/>
          <p:cNvSpPr>
            <a:spLocks noGrp="1"/>
          </p:cNvSpPr>
          <p:nvPr>
            <p:ph type="sldNum" sz="quarter" idx="10"/>
          </p:nvPr>
        </p:nvSpPr>
        <p:spPr/>
        <p:txBody>
          <a:bodyPr/>
          <a:lstStyle/>
          <a:p>
            <a:fld id="{AF9338BB-4A05-469B-B3A1-C3F60EF8DC45}" type="slidenum">
              <a:rPr lang="ru-RU" smtClean="0"/>
              <a:t>10</a:t>
            </a:fld>
            <a:endParaRPr lang="ru-RU"/>
          </a:p>
        </p:txBody>
      </p:sp>
    </p:spTree>
    <p:extLst>
      <p:ext uri="{BB962C8B-B14F-4D97-AF65-F5344CB8AC3E}">
        <p14:creationId xmlns:p14="http://schemas.microsoft.com/office/powerpoint/2010/main" val="3420724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This</a:t>
            </a:r>
            <a:r>
              <a:rPr lang="en-US" baseline="0" dirty="0" smtClean="0"/>
              <a:t> table shows incidence rate of waterborne diseases in Arctic Sweden (counties </a:t>
            </a:r>
            <a:r>
              <a:rPr lang="en-US" baseline="0" dirty="0" err="1" smtClean="0"/>
              <a:t>Vasterbotten</a:t>
            </a:r>
            <a:r>
              <a:rPr lang="en-US" baseline="0" dirty="0" smtClean="0"/>
              <a:t> and </a:t>
            </a:r>
            <a:r>
              <a:rPr lang="en-US" baseline="0" dirty="0" err="1" smtClean="0"/>
              <a:t>Norbotten</a:t>
            </a:r>
            <a:r>
              <a:rPr lang="en-US" baseline="0" dirty="0" smtClean="0"/>
              <a:t>) and Sweden in whole. In 2011 the levels of </a:t>
            </a:r>
            <a:r>
              <a:rPr kumimoji="0" lang="ru-RU" altLang="ru-RU" sz="18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mn-cs"/>
              </a:rPr>
              <a:t>Cryptosporidium</a:t>
            </a:r>
            <a:r>
              <a:rPr kumimoji="0" lang="ru-RU" altLang="ru-RU"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 </a:t>
            </a:r>
            <a:r>
              <a:rPr kumimoji="0" lang="ru-RU" altLang="ru-RU" sz="18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mn-cs"/>
              </a:rPr>
              <a:t>infection</a:t>
            </a:r>
            <a:r>
              <a:rPr kumimoji="0" lang="ru-RU" altLang="ru-RU"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 </a:t>
            </a:r>
            <a:r>
              <a:rPr kumimoji="0" lang="en-US" altLang="ru-RU"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and </a:t>
            </a:r>
            <a:r>
              <a:rPr kumimoji="0" lang="ru-RU" altLang="ru-RU" sz="1800" b="0" i="0" u="none" strike="noStrike" cap="none" normalizeH="0" baseline="0" dirty="0" err="1" smtClean="0">
                <a:ln>
                  <a:noFill/>
                </a:ln>
                <a:solidFill>
                  <a:schemeClr val="tx1"/>
                </a:solidFill>
                <a:effectLst/>
                <a:latin typeface="Arial" panose="020B0604020202020204" pitchFamily="34" charset="0"/>
              </a:rPr>
              <a:t>Tularaemia</a:t>
            </a:r>
            <a:r>
              <a:rPr kumimoji="0" lang="ru-RU" altLang="ru-RU" sz="1800" b="0" i="0" u="none" strike="noStrike" cap="none" normalizeH="0" baseline="0" dirty="0" smtClean="0">
                <a:ln>
                  <a:noFill/>
                </a:ln>
                <a:solidFill>
                  <a:schemeClr val="tx1"/>
                </a:solidFill>
                <a:effectLst/>
                <a:latin typeface="Arial" panose="020B0604020202020204" pitchFamily="34" charset="0"/>
              </a:rPr>
              <a:t> </a:t>
            </a:r>
            <a:r>
              <a:rPr kumimoji="0" lang="en-US" altLang="ru-RU" sz="1800" b="0" i="0" u="none" strike="noStrike" cap="none" normalizeH="0" baseline="0" dirty="0" smtClean="0">
                <a:ln>
                  <a:noFill/>
                </a:ln>
                <a:solidFill>
                  <a:schemeClr val="tx1"/>
                </a:solidFill>
                <a:effectLst/>
                <a:latin typeface="Arial" panose="020B0604020202020204" pitchFamily="34" charset="0"/>
              </a:rPr>
              <a:t>were</a:t>
            </a:r>
            <a:r>
              <a:rPr kumimoji="0" lang="en-US" altLang="ru-RU"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 8 and 4 times higher compare to Sweden. In general we can say that the statistics of the Arctic Sweden is not very different from Sweden. </a:t>
            </a:r>
            <a:endParaRPr lang="ru-RU" dirty="0"/>
          </a:p>
        </p:txBody>
      </p:sp>
      <p:sp>
        <p:nvSpPr>
          <p:cNvPr id="4" name="Номер слайда 3"/>
          <p:cNvSpPr>
            <a:spLocks noGrp="1"/>
          </p:cNvSpPr>
          <p:nvPr>
            <p:ph type="sldNum" sz="quarter" idx="10"/>
          </p:nvPr>
        </p:nvSpPr>
        <p:spPr/>
        <p:txBody>
          <a:bodyPr/>
          <a:lstStyle/>
          <a:p>
            <a:fld id="{AF9338BB-4A05-469B-B3A1-C3F60EF8DC45}" type="slidenum">
              <a:rPr lang="ru-RU" smtClean="0"/>
              <a:t>11</a:t>
            </a:fld>
            <a:endParaRPr lang="ru-RU"/>
          </a:p>
        </p:txBody>
      </p:sp>
    </p:spTree>
    <p:extLst>
      <p:ext uri="{BB962C8B-B14F-4D97-AF65-F5344CB8AC3E}">
        <p14:creationId xmlns:p14="http://schemas.microsoft.com/office/powerpoint/2010/main" val="34943488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Speaking about Russia, the problem of drinking water quality in the Russian Arctic is important. The map shows that not all the Arctic residents in Russia are provided with centralized household and drinking water supply. As you can see only the third part of </a:t>
            </a:r>
            <a:r>
              <a:rPr lang="en-US" sz="1200" b="0" i="0" u="none" strike="noStrike" kern="1200" baseline="0" dirty="0" err="1" smtClean="0">
                <a:solidFill>
                  <a:schemeClr val="tx1"/>
                </a:solidFill>
                <a:latin typeface="+mn-lt"/>
                <a:ea typeface="+mn-ea"/>
                <a:cs typeface="+mn-cs"/>
              </a:rPr>
              <a:t>Nenets</a:t>
            </a:r>
            <a:r>
              <a:rPr lang="en-US" sz="1200" b="0" i="0" u="none" strike="noStrike" kern="1200" baseline="0" dirty="0" smtClean="0">
                <a:solidFill>
                  <a:schemeClr val="tx1"/>
                </a:solidFill>
                <a:latin typeface="+mn-lt"/>
                <a:ea typeface="+mn-ea"/>
                <a:cs typeface="+mn-cs"/>
              </a:rPr>
              <a:t> population has an access to such kind of water supply. As for the water quality, almost all urban population in the Russian Arctic is provided with drinking water of high quality. But only 50% of rural residents in the Arkhangelsk and </a:t>
            </a:r>
            <a:r>
              <a:rPr lang="en-US" sz="1200" b="0" i="0" u="none" strike="noStrike" kern="1200" baseline="0" dirty="0" err="1" smtClean="0">
                <a:solidFill>
                  <a:schemeClr val="tx1"/>
                </a:solidFill>
                <a:latin typeface="+mn-lt"/>
                <a:ea typeface="+mn-ea"/>
                <a:cs typeface="+mn-cs"/>
              </a:rPr>
              <a:t>Nenets</a:t>
            </a:r>
            <a:r>
              <a:rPr lang="en-US" sz="1200" b="0" i="0" u="none" strike="noStrike" kern="1200" baseline="0" dirty="0" smtClean="0">
                <a:solidFill>
                  <a:schemeClr val="tx1"/>
                </a:solidFill>
                <a:latin typeface="+mn-lt"/>
                <a:ea typeface="+mn-ea"/>
                <a:cs typeface="+mn-cs"/>
              </a:rPr>
              <a:t> regions have the access to drinking water of good quality.</a:t>
            </a:r>
            <a:endParaRPr lang="ru-RU" sz="1200" b="0" i="0" u="none" strike="noStrike" kern="1200" baseline="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2FE21CB0-1EDB-49F5-8FCB-80B2A4CAF358}" type="slidenum">
              <a:rPr lang="ru-RU" smtClean="0"/>
              <a:t>12</a:t>
            </a:fld>
            <a:endParaRPr lang="ru-RU"/>
          </a:p>
        </p:txBody>
      </p:sp>
    </p:spTree>
    <p:extLst>
      <p:ext uri="{BB962C8B-B14F-4D97-AF65-F5344CB8AC3E}">
        <p14:creationId xmlns:p14="http://schemas.microsoft.com/office/powerpoint/2010/main" val="31072072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The next factor connected to climate change and environmental pollution is food. There are a lot of ways of food contamination. Generally speaking we have chemical and microbiological contaminants of food. </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main pathways of food contamination include food storage and its preparation, fermentation of meat and fish in ground pits, use of toxic insecticides and pesticides and many others.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Номер слайда 3"/>
          <p:cNvSpPr>
            <a:spLocks noGrp="1"/>
          </p:cNvSpPr>
          <p:nvPr>
            <p:ph type="sldNum" sz="quarter" idx="10"/>
          </p:nvPr>
        </p:nvSpPr>
        <p:spPr/>
        <p:txBody>
          <a:bodyPr/>
          <a:lstStyle/>
          <a:p>
            <a:fld id="{AF9338BB-4A05-469B-B3A1-C3F60EF8DC45}" type="slidenum">
              <a:rPr lang="ru-RU" smtClean="0"/>
              <a:t>13</a:t>
            </a:fld>
            <a:endParaRPr lang="ru-RU"/>
          </a:p>
        </p:txBody>
      </p:sp>
    </p:spTree>
    <p:extLst>
      <p:ext uri="{BB962C8B-B14F-4D97-AF65-F5344CB8AC3E}">
        <p14:creationId xmlns:p14="http://schemas.microsoft.com/office/powerpoint/2010/main" val="14301730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latin typeface="+mn-lt"/>
              </a:rPr>
              <a:t>Let’s have a look at example of microbiological contamination of food. This slide illustrates</a:t>
            </a:r>
            <a:r>
              <a:rPr lang="en-US" baseline="0" dirty="0" smtClean="0">
                <a:solidFill>
                  <a:schemeClr val="tx1"/>
                </a:solidFill>
                <a:latin typeface="+mn-lt"/>
              </a:rPr>
              <a:t> </a:t>
            </a:r>
            <a:r>
              <a:rPr lang="en-US" dirty="0" smtClean="0">
                <a:solidFill>
                  <a:srgbClr val="000000"/>
                </a:solidFill>
                <a:latin typeface="Georgia" panose="02040502050405020303" pitchFamily="18" charset="0"/>
              </a:rPr>
              <a:t>foodborne botulism that has a health threat among northern indigenous populations. There is an opinion that it</a:t>
            </a:r>
            <a:r>
              <a:rPr lang="en-US" baseline="0" dirty="0" smtClean="0">
                <a:solidFill>
                  <a:srgbClr val="000000"/>
                </a:solidFill>
                <a:latin typeface="Georgia" panose="02040502050405020303" pitchFamily="18" charset="0"/>
              </a:rPr>
              <a:t> can </a:t>
            </a:r>
            <a:r>
              <a:rPr lang="en-US" dirty="0" smtClean="0">
                <a:solidFill>
                  <a:srgbClr val="000000"/>
                </a:solidFill>
                <a:latin typeface="Georgia" panose="02040502050405020303" pitchFamily="18" charset="0"/>
              </a:rPr>
              <a:t>increase in future in the circumpolar area as a result of increasing temperatures and climate change.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latin typeface="Georgia" panose="02040502050405020303" pitchFamily="18" charset="0"/>
              </a:rPr>
              <a:t>People</a:t>
            </a:r>
            <a:r>
              <a:rPr lang="en-US" baseline="0" dirty="0" smtClean="0">
                <a:solidFill>
                  <a:srgbClr val="000000"/>
                </a:solidFill>
                <a:latin typeface="Georgia" panose="02040502050405020303" pitchFamily="18" charset="0"/>
              </a:rPr>
              <a:t> suffer from botulism in </a:t>
            </a:r>
            <a:r>
              <a:rPr lang="en-US" dirty="0" smtClean="0">
                <a:solidFill>
                  <a:srgbClr val="000000"/>
                </a:solidFill>
                <a:latin typeface="Georgia" panose="02040502050405020303" pitchFamily="18" charset="0"/>
              </a:rPr>
              <a:t>Alaska in 800 times higher than</a:t>
            </a:r>
            <a:r>
              <a:rPr lang="en-US" baseline="0" dirty="0" smtClean="0">
                <a:solidFill>
                  <a:srgbClr val="000000"/>
                </a:solidFill>
                <a:latin typeface="Georgia" panose="02040502050405020303" pitchFamily="18" charset="0"/>
              </a:rPr>
              <a:t> the</a:t>
            </a:r>
            <a:r>
              <a:rPr lang="en-US" dirty="0" smtClean="0">
                <a:solidFill>
                  <a:srgbClr val="000000"/>
                </a:solidFill>
                <a:latin typeface="Georgia" panose="02040502050405020303" pitchFamily="18" charset="0"/>
              </a:rPr>
              <a:t> US in</a:t>
            </a:r>
            <a:r>
              <a:rPr lang="en-US" baseline="0" dirty="0" smtClean="0">
                <a:solidFill>
                  <a:srgbClr val="000000"/>
                </a:solidFill>
                <a:latin typeface="Georgia" panose="02040502050405020303" pitchFamily="18" charset="0"/>
              </a:rPr>
              <a:t> whole</a:t>
            </a:r>
            <a:r>
              <a:rPr lang="en-US" dirty="0" smtClean="0">
                <a:solidFill>
                  <a:srgbClr val="000000"/>
                </a:solidFill>
                <a:latin typeface="Georgia" panose="02040502050405020303" pitchFamily="18" charset="0"/>
              </a:rPr>
              <a:t>. The main cause of the disease is consumption of contaminated traditional fermented aquatic game foods such as fish and seal.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latin typeface="Georgia" panose="02040502050405020303" pitchFamily="18" charset="0"/>
              </a:rPr>
              <a:t>During 1950–2016  360 cases of botulism </a:t>
            </a:r>
            <a:r>
              <a:rPr lang="en-US" dirty="0" err="1" smtClean="0">
                <a:solidFill>
                  <a:srgbClr val="000000"/>
                </a:solidFill>
                <a:latin typeface="Georgia" panose="02040502050405020303" pitchFamily="18" charset="0"/>
              </a:rPr>
              <a:t>occuried</a:t>
            </a:r>
            <a:r>
              <a:rPr lang="en-US" dirty="0" smtClean="0">
                <a:solidFill>
                  <a:srgbClr val="000000"/>
                </a:solidFill>
                <a:latin typeface="Georgia" panose="02040502050405020303" pitchFamily="18" charset="0"/>
              </a:rPr>
              <a:t> Alaska Native people. </a:t>
            </a:r>
            <a:endParaRPr lang="ru-RU" dirty="0"/>
          </a:p>
        </p:txBody>
      </p:sp>
      <p:sp>
        <p:nvSpPr>
          <p:cNvPr id="4" name="Номер слайда 3"/>
          <p:cNvSpPr>
            <a:spLocks noGrp="1"/>
          </p:cNvSpPr>
          <p:nvPr>
            <p:ph type="sldNum" sz="quarter" idx="10"/>
          </p:nvPr>
        </p:nvSpPr>
        <p:spPr/>
        <p:txBody>
          <a:bodyPr/>
          <a:lstStyle/>
          <a:p>
            <a:fld id="{2FE21CB0-1EDB-49F5-8FCB-80B2A4CAF358}" type="slidenum">
              <a:rPr lang="ru-RU" smtClean="0"/>
              <a:t>14</a:t>
            </a:fld>
            <a:endParaRPr lang="ru-RU"/>
          </a:p>
        </p:txBody>
      </p:sp>
    </p:spTree>
    <p:extLst>
      <p:ext uri="{BB962C8B-B14F-4D97-AF65-F5344CB8AC3E}">
        <p14:creationId xmlns:p14="http://schemas.microsoft.com/office/powerpoint/2010/main" val="39963811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next slide demonstrates interaction between climatic change and internal exposure to contaminants from seafood consumption.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impact of climate change on human exposure to POPs depends on the amount and type of fish consumed and other seafood. The most vulnerable groups to contamination are </a:t>
            </a:r>
            <a:r>
              <a:rPr lang="en-US" sz="1200" b="0" i="0" u="none" strike="noStrike" baseline="0" dirty="0" smtClean="0">
                <a:latin typeface="PalatinoLinotype-Roman"/>
              </a:rPr>
              <a:t>fetus and young children due to their physiological and anatomical characteristics. Biomonitoring studies allow to identify levels on these contaminants in human tissue and determine the extent of potential risks. I will give more information about </a:t>
            </a:r>
            <a:r>
              <a:rPr lang="en-US" sz="1200" b="0" i="0" u="none" strike="noStrike" baseline="0" dirty="0" err="1" smtClean="0">
                <a:latin typeface="PalatinoLinotype-Roman"/>
              </a:rPr>
              <a:t>biomonitoring</a:t>
            </a:r>
            <a:r>
              <a:rPr lang="en-US" sz="1200" b="0" i="0" u="none" strike="noStrike" baseline="0" dirty="0" smtClean="0">
                <a:latin typeface="PalatinoLinotype-Roman"/>
              </a:rPr>
              <a:t> a bit later.</a:t>
            </a:r>
            <a:endParaRPr lang="en-US" sz="1200" b="0" i="0" u="none" strike="noStrike" kern="1200" baseline="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2FE21CB0-1EDB-49F5-8FCB-80B2A4CAF358}" type="slidenum">
              <a:rPr lang="ru-RU" smtClean="0"/>
              <a:t>15</a:t>
            </a:fld>
            <a:endParaRPr lang="ru-RU"/>
          </a:p>
        </p:txBody>
      </p:sp>
    </p:spTree>
    <p:extLst>
      <p:ext uri="{BB962C8B-B14F-4D97-AF65-F5344CB8AC3E}">
        <p14:creationId xmlns:p14="http://schemas.microsoft.com/office/powerpoint/2010/main" val="31857577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As</a:t>
            </a:r>
            <a:r>
              <a:rPr lang="en-US" baseline="0" dirty="0" smtClean="0"/>
              <a:t> I have said before </a:t>
            </a:r>
            <a:r>
              <a:rPr lang="en-US" sz="1200" b="0" i="0" u="none" strike="noStrike" kern="1200" baseline="0" dirty="0" smtClean="0">
                <a:solidFill>
                  <a:schemeClr val="tx1"/>
                </a:solidFill>
                <a:latin typeface="+mn-lt"/>
                <a:ea typeface="+mn-ea"/>
                <a:cs typeface="+mn-cs"/>
              </a:rPr>
              <a:t>diet is the main source of human exposure to organic xenobiotic compounds.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These lipophilic chemical accumulate in the fatty tissues of all biota. They are prevalent in large Arctic mammals, and are concentrated in their fatty tissues and organs, such as blubber, liver, brain, and kidney.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This picture shows contributions of contaminated parts of mammals and birds by </a:t>
            </a:r>
            <a:r>
              <a:rPr lang="en-US" sz="1200" b="0" i="0" u="none" strike="noStrike" kern="1200" baseline="0" dirty="0" err="1" smtClean="0">
                <a:solidFill>
                  <a:schemeClr val="tx1"/>
                </a:solidFill>
                <a:latin typeface="+mn-lt"/>
                <a:ea typeface="+mn-ea"/>
                <a:cs typeface="+mn-cs"/>
              </a:rPr>
              <a:t>organoclorines</a:t>
            </a:r>
            <a:r>
              <a:rPr lang="en-US" sz="1200" b="0" i="0" u="none" strike="noStrike" kern="1200" baseline="0" dirty="0" smtClean="0">
                <a:solidFill>
                  <a:schemeClr val="tx1"/>
                </a:solidFill>
                <a:latin typeface="+mn-lt"/>
                <a:ea typeface="+mn-ea"/>
                <a:cs typeface="+mn-cs"/>
              </a:rPr>
              <a:t> in Greenland. The most contaminated </a:t>
            </a:r>
            <a:r>
              <a:rPr lang="en-US" sz="1200" b="0" i="0" u="none" strike="noStrike" kern="1200" baseline="0" dirty="0" err="1" smtClean="0">
                <a:solidFill>
                  <a:schemeClr val="tx1"/>
                </a:solidFill>
                <a:latin typeface="+mn-lt"/>
                <a:ea typeface="+mn-ea"/>
                <a:cs typeface="+mn-cs"/>
              </a:rPr>
              <a:t>saefood</a:t>
            </a:r>
            <a:r>
              <a:rPr lang="en-US" sz="1200" b="0" i="0" u="none" strike="noStrike" kern="1200" baseline="0" dirty="0" smtClean="0">
                <a:solidFill>
                  <a:schemeClr val="tx1"/>
                </a:solidFill>
                <a:latin typeface="+mn-lt"/>
                <a:ea typeface="+mn-ea"/>
                <a:cs typeface="+mn-cs"/>
              </a:rPr>
              <a:t> is seal blubber. </a:t>
            </a:r>
          </a:p>
        </p:txBody>
      </p:sp>
      <p:sp>
        <p:nvSpPr>
          <p:cNvPr id="4" name="Номер слайда 3"/>
          <p:cNvSpPr>
            <a:spLocks noGrp="1"/>
          </p:cNvSpPr>
          <p:nvPr>
            <p:ph type="sldNum" sz="quarter" idx="10"/>
          </p:nvPr>
        </p:nvSpPr>
        <p:spPr/>
        <p:txBody>
          <a:bodyPr/>
          <a:lstStyle/>
          <a:p>
            <a:fld id="{2FE21CB0-1EDB-49F5-8FCB-80B2A4CAF358}" type="slidenum">
              <a:rPr lang="ru-RU" smtClean="0"/>
              <a:t>16</a:t>
            </a:fld>
            <a:endParaRPr lang="ru-RU"/>
          </a:p>
        </p:txBody>
      </p:sp>
    </p:spTree>
    <p:extLst>
      <p:ext uri="{BB962C8B-B14F-4D97-AF65-F5344CB8AC3E}">
        <p14:creationId xmlns:p14="http://schemas.microsoft.com/office/powerpoint/2010/main" val="26051266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Depending on diet type there are some differences in contributions of Pops exposure. For example, as</a:t>
            </a:r>
            <a:r>
              <a:rPr lang="en-US" baseline="0" dirty="0" smtClean="0"/>
              <a:t> you can see, if the diet doesn’t include fish and marine mammals, so there is no exposure to POPs. In case of consuming these products, especially seal meat and blubber there is a high risk of exposure of these </a:t>
            </a:r>
            <a:r>
              <a:rPr lang="en-US" baseline="0" dirty="0" err="1" smtClean="0"/>
              <a:t>contaminatns</a:t>
            </a:r>
            <a:r>
              <a:rPr lang="en-US" baseline="0" dirty="0" smtClean="0"/>
              <a:t>. However, seafood is also a rich source of nutrients such as marine omega-3 fatty acids, vitamin D, iodine and selenium. Thus, the risks associated with contaminant intake and the benefits of nutrient intake must be balanced </a:t>
            </a:r>
            <a:r>
              <a:rPr lang="en-US" baseline="0" dirty="0" err="1" smtClean="0"/>
              <a:t>acoording</a:t>
            </a:r>
            <a:r>
              <a:rPr lang="en-US" baseline="0" dirty="0" smtClean="0"/>
              <a:t> to dietary recommendations.</a:t>
            </a:r>
            <a:endParaRPr lang="en-US" dirty="0" smtClean="0"/>
          </a:p>
          <a:p>
            <a:r>
              <a:rPr lang="en-US" baseline="0" dirty="0" smtClean="0"/>
              <a:t>Apart from that seafood contributes on average 95% to the estimated dietary exposure to mercury.. </a:t>
            </a:r>
            <a:endParaRPr lang="ru-RU" dirty="0"/>
          </a:p>
        </p:txBody>
      </p:sp>
      <p:sp>
        <p:nvSpPr>
          <p:cNvPr id="4" name="Номер слайда 3"/>
          <p:cNvSpPr>
            <a:spLocks noGrp="1"/>
          </p:cNvSpPr>
          <p:nvPr>
            <p:ph type="sldNum" sz="quarter" idx="10"/>
          </p:nvPr>
        </p:nvSpPr>
        <p:spPr/>
        <p:txBody>
          <a:bodyPr/>
          <a:lstStyle/>
          <a:p>
            <a:fld id="{AF9338BB-4A05-469B-B3A1-C3F60EF8DC45}" type="slidenum">
              <a:rPr lang="ru-RU" smtClean="0"/>
              <a:t>17</a:t>
            </a:fld>
            <a:endParaRPr lang="ru-RU"/>
          </a:p>
        </p:txBody>
      </p:sp>
    </p:spTree>
    <p:extLst>
      <p:ext uri="{BB962C8B-B14F-4D97-AF65-F5344CB8AC3E}">
        <p14:creationId xmlns:p14="http://schemas.microsoft.com/office/powerpoint/2010/main" val="25972465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slide provides </a:t>
            </a:r>
            <a:r>
              <a:rPr lang="en-US" sz="1200" b="0" dirty="0" smtClean="0">
                <a:latin typeface="Arial" panose="020B0604020202020204" pitchFamily="34" charset="0"/>
                <a:cs typeface="Arial" panose="020B0604020202020204" pitchFamily="34" charset="0"/>
              </a:rPr>
              <a:t>visual presentation of advice concerning consumption of traditional foods in the Far North of Russia.</a:t>
            </a:r>
            <a:r>
              <a:rPr lang="en-US" sz="1200" b="0" baseline="0" dirty="0" smtClean="0">
                <a:latin typeface="Arial" panose="020B0604020202020204" pitchFamily="34" charset="0"/>
                <a:cs typeface="Arial" panose="020B0604020202020204" pitchFamily="34" charset="0"/>
              </a:rPr>
              <a:t> These recommendations were prepared on the basis of the information about the concentrations of persistent toxic substances in local food products.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latin typeface="Arial" panose="020B0604020202020204" pitchFamily="34" charset="0"/>
                <a:cs typeface="Arial" panose="020B0604020202020204" pitchFamily="34" charset="0"/>
              </a:rPr>
              <a:t>Let’s discuss these </a:t>
            </a:r>
            <a:r>
              <a:rPr lang="en-US" sz="1200" b="0" baseline="0" dirty="0" err="1" smtClean="0">
                <a:latin typeface="Arial" panose="020B0604020202020204" pitchFamily="34" charset="0"/>
                <a:cs typeface="Arial" panose="020B0604020202020204" pitchFamily="34" charset="0"/>
              </a:rPr>
              <a:t>recomandations</a:t>
            </a:r>
            <a:r>
              <a:rPr lang="en-US" sz="1200" b="0" baseline="0" dirty="0" smtClean="0">
                <a:latin typeface="Arial" panose="020B0604020202020204" pitchFamily="34" charset="0"/>
                <a:cs typeface="Arial" panose="020B0604020202020204" pitchFamily="34" charset="0"/>
              </a:rPr>
              <a:t>. Different </a:t>
            </a:r>
            <a:r>
              <a:rPr lang="en-US" sz="1200" b="0" baseline="0" dirty="0" err="1" smtClean="0">
                <a:latin typeface="Arial" panose="020B0604020202020204" pitchFamily="34" charset="0"/>
                <a:cs typeface="Arial" panose="020B0604020202020204" pitchFamily="34" charset="0"/>
              </a:rPr>
              <a:t>colours</a:t>
            </a:r>
            <a:r>
              <a:rPr lang="en-US" sz="1200" b="0" baseline="0" dirty="0" smtClean="0">
                <a:latin typeface="Arial" panose="020B0604020202020204" pitchFamily="34" charset="0"/>
                <a:cs typeface="Arial" panose="020B0604020202020204" pitchFamily="34" charset="0"/>
              </a:rPr>
              <a:t> show recommended amount of consumption.</a:t>
            </a:r>
            <a:r>
              <a:rPr lang="ru-RU" sz="1200" b="0" baseline="0" dirty="0" smtClean="0">
                <a:latin typeface="Arial" panose="020B0604020202020204" pitchFamily="34" charset="0"/>
                <a:cs typeface="Arial" panose="020B0604020202020204" pitchFamily="34" charset="0"/>
              </a:rPr>
              <a:t> </a:t>
            </a:r>
            <a:r>
              <a:rPr lang="en-US" sz="1200" b="0" baseline="0" dirty="0" smtClean="0">
                <a:latin typeface="Arial" panose="020B0604020202020204" pitchFamily="34" charset="0"/>
                <a:cs typeface="Arial" panose="020B0604020202020204" pitchFamily="34" charset="0"/>
              </a:rPr>
              <a:t>So, </a:t>
            </a:r>
            <a:r>
              <a:rPr lang="en-US" sz="1200" b="1" dirty="0" smtClean="0">
                <a:solidFill>
                  <a:schemeClr val="tx1"/>
                </a:solidFill>
                <a:latin typeface="Arial" panose="020B0604020202020204" pitchFamily="34" charset="0"/>
                <a:cs typeface="Arial" panose="020B0604020202020204" pitchFamily="34" charset="0"/>
              </a:rPr>
              <a:t>Green </a:t>
            </a:r>
            <a:r>
              <a:rPr lang="en-US" sz="1200" b="1" dirty="0" err="1" smtClean="0">
                <a:solidFill>
                  <a:schemeClr val="tx1"/>
                </a:solidFill>
                <a:latin typeface="Arial" panose="020B0604020202020204" pitchFamily="34" charset="0"/>
                <a:cs typeface="Arial" panose="020B0604020202020204" pitchFamily="34" charset="0"/>
              </a:rPr>
              <a:t>colour</a:t>
            </a:r>
            <a:r>
              <a:rPr lang="en-US" sz="1200" b="1" dirty="0" smtClean="0">
                <a:solidFill>
                  <a:schemeClr val="tx1"/>
                </a:solidFill>
                <a:latin typeface="Arial" panose="020B0604020202020204" pitchFamily="34" charset="0"/>
                <a:cs typeface="Arial" panose="020B0604020202020204" pitchFamily="34" charset="0"/>
              </a:rPr>
              <a:t> means that </a:t>
            </a:r>
            <a:r>
              <a:rPr lang="en-US" sz="1200" dirty="0" smtClean="0">
                <a:solidFill>
                  <a:schemeClr val="tx1"/>
                </a:solidFill>
                <a:latin typeface="Arial" panose="020B0604020202020204" pitchFamily="34" charset="0"/>
                <a:cs typeface="Arial" panose="020B0604020202020204" pitchFamily="34" charset="0"/>
              </a:rPr>
              <a:t>consumption is unlimited.</a:t>
            </a:r>
            <a:r>
              <a:rPr lang="en-US" sz="1200" baseline="0" dirty="0" smtClean="0">
                <a:solidFill>
                  <a:schemeClr val="tx1"/>
                </a:solidFill>
                <a:latin typeface="Arial" panose="020B0604020202020204" pitchFamily="34" charset="0"/>
                <a:cs typeface="Arial" panose="020B0604020202020204" pitchFamily="34" charset="0"/>
              </a:rPr>
              <a:t> </a:t>
            </a:r>
            <a:r>
              <a:rPr lang="en-US" sz="1200" b="1" dirty="0" smtClean="0">
                <a:solidFill>
                  <a:schemeClr val="tx1"/>
                </a:solidFill>
                <a:latin typeface="Arial" panose="020B0604020202020204" pitchFamily="34" charset="0"/>
                <a:cs typeface="Arial" panose="020B0604020202020204" pitchFamily="34" charset="0"/>
              </a:rPr>
              <a:t>Yellow </a:t>
            </a:r>
            <a:r>
              <a:rPr lang="en-US" sz="1200" b="1" dirty="0" err="1" smtClean="0">
                <a:solidFill>
                  <a:schemeClr val="tx1"/>
                </a:solidFill>
                <a:latin typeface="Arial" panose="020B0604020202020204" pitchFamily="34" charset="0"/>
                <a:cs typeface="Arial" panose="020B0604020202020204" pitchFamily="34" charset="0"/>
              </a:rPr>
              <a:t>colour</a:t>
            </a:r>
            <a:r>
              <a:rPr lang="en-US" sz="1200" dirty="0" smtClean="0">
                <a:solidFill>
                  <a:schemeClr val="tx1"/>
                </a:solidFill>
                <a:latin typeface="Arial" panose="020B0604020202020204" pitchFamily="34" charset="0"/>
                <a:cs typeface="Arial" panose="020B0604020202020204" pitchFamily="34" charset="0"/>
              </a:rPr>
              <a:t> recommends to limit consumption to 300 – 400 g/day. </a:t>
            </a:r>
            <a:r>
              <a:rPr lang="en-US" sz="1200" b="1" dirty="0" smtClean="0">
                <a:solidFill>
                  <a:schemeClr val="tx1"/>
                </a:solidFill>
                <a:latin typeface="Arial" panose="020B0604020202020204" pitchFamily="34" charset="0"/>
                <a:cs typeface="Arial" panose="020B0604020202020204" pitchFamily="34" charset="0"/>
              </a:rPr>
              <a:t>Pink </a:t>
            </a:r>
            <a:r>
              <a:rPr lang="en-US" sz="1200" b="1" dirty="0" err="1" smtClean="0">
                <a:solidFill>
                  <a:schemeClr val="tx1"/>
                </a:solidFill>
                <a:latin typeface="Arial" panose="020B0604020202020204" pitchFamily="34" charset="0"/>
                <a:cs typeface="Arial" panose="020B0604020202020204" pitchFamily="34" charset="0"/>
              </a:rPr>
              <a:t>colour</a:t>
            </a:r>
            <a:r>
              <a:rPr lang="en-US" sz="1200" dirty="0" smtClean="0">
                <a:solidFill>
                  <a:schemeClr val="tx1"/>
                </a:solidFill>
                <a:latin typeface="Arial" panose="020B0604020202020204" pitchFamily="34" charset="0"/>
                <a:cs typeface="Arial" panose="020B0604020202020204" pitchFamily="34" charset="0"/>
              </a:rPr>
              <a:t> recommends to limit consumption to 100 g/day.</a:t>
            </a:r>
            <a:r>
              <a:rPr lang="en-US" sz="1200" baseline="0" dirty="0" smtClean="0">
                <a:solidFill>
                  <a:schemeClr val="tx1"/>
                </a:solidFill>
                <a:latin typeface="Arial" panose="020B0604020202020204" pitchFamily="34" charset="0"/>
                <a:cs typeface="Arial" panose="020B0604020202020204" pitchFamily="34" charset="0"/>
              </a:rPr>
              <a:t> And finally </a:t>
            </a:r>
            <a:r>
              <a:rPr lang="en-US" sz="1200" b="1" dirty="0" smtClean="0">
                <a:solidFill>
                  <a:schemeClr val="tx1"/>
                </a:solidFill>
                <a:latin typeface="Arial" panose="020B0604020202020204" pitchFamily="34" charset="0"/>
                <a:cs typeface="Arial" panose="020B0604020202020204" pitchFamily="34" charset="0"/>
              </a:rPr>
              <a:t>Red</a:t>
            </a:r>
            <a:r>
              <a:rPr lang="en-US" sz="1200" b="0" baseline="0" dirty="0" smtClean="0">
                <a:solidFill>
                  <a:schemeClr val="tx1"/>
                </a:solidFill>
                <a:latin typeface="Arial" panose="020B0604020202020204" pitchFamily="34" charset="0"/>
                <a:cs typeface="Arial" panose="020B0604020202020204" pitchFamily="34" charset="0"/>
              </a:rPr>
              <a:t> </a:t>
            </a:r>
            <a:r>
              <a:rPr lang="en-US" sz="1200" b="0" baseline="0" dirty="0" err="1" smtClean="0">
                <a:solidFill>
                  <a:schemeClr val="tx1"/>
                </a:solidFill>
                <a:latin typeface="Arial" panose="020B0604020202020204" pitchFamily="34" charset="0"/>
                <a:cs typeface="Arial" panose="020B0604020202020204" pitchFamily="34" charset="0"/>
              </a:rPr>
              <a:t>colour</a:t>
            </a:r>
            <a:r>
              <a:rPr lang="en-US" sz="1200" b="0" baseline="0" dirty="0" smtClean="0">
                <a:solidFill>
                  <a:schemeClr val="tx1"/>
                </a:solidFill>
                <a:latin typeface="Arial" panose="020B0604020202020204" pitchFamily="34" charset="0"/>
                <a:cs typeface="Arial" panose="020B0604020202020204" pitchFamily="34" charset="0"/>
              </a:rPr>
              <a:t> says </a:t>
            </a:r>
            <a:r>
              <a:rPr lang="en-US" sz="1200" dirty="0" smtClean="0">
                <a:solidFill>
                  <a:schemeClr val="tx1"/>
                </a:solidFill>
                <a:latin typeface="Arial" panose="020B0604020202020204" pitchFamily="34" charset="0"/>
                <a:cs typeface="Arial" panose="020B0604020202020204" pitchFamily="34" charset="0"/>
              </a:rPr>
              <a:t>to change</a:t>
            </a:r>
            <a:r>
              <a:rPr lang="en-US" sz="1200" baseline="0" dirty="0" smtClean="0">
                <a:solidFill>
                  <a:schemeClr val="tx1"/>
                </a:solidFill>
                <a:latin typeface="Arial" panose="020B0604020202020204" pitchFamily="34" charset="0"/>
                <a:cs typeface="Arial" panose="020B0604020202020204" pitchFamily="34" charset="0"/>
              </a:rPr>
              <a:t> for</a:t>
            </a:r>
            <a:r>
              <a:rPr lang="en-US" sz="1200" dirty="0" smtClean="0">
                <a:solidFill>
                  <a:schemeClr val="tx1"/>
                </a:solidFill>
                <a:latin typeface="Arial" panose="020B0604020202020204" pitchFamily="34" charset="0"/>
                <a:cs typeface="Arial" panose="020B0604020202020204" pitchFamily="34" charset="0"/>
              </a:rPr>
              <a:t> alternative food.</a:t>
            </a:r>
            <a:endParaRPr lang="ru-RU" sz="1200" dirty="0" smtClean="0">
              <a:solidFill>
                <a:schemeClr val="tx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dirty="0" smtClean="0">
              <a:solidFill>
                <a:schemeClr val="tx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dirty="0" smtClean="0">
              <a:solidFill>
                <a:schemeClr val="tx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dirty="0" smtClean="0">
              <a:solidFill>
                <a:schemeClr val="tx1"/>
              </a:solidFill>
              <a:latin typeface="Arial" panose="020B0604020202020204" pitchFamily="34" charset="0"/>
              <a:cs typeface="Arial" panose="020B0604020202020204" pitchFamily="34" charset="0"/>
            </a:endParaRPr>
          </a:p>
          <a:p>
            <a:endParaRPr lang="ru-RU" b="0" dirty="0"/>
          </a:p>
        </p:txBody>
      </p:sp>
      <p:sp>
        <p:nvSpPr>
          <p:cNvPr id="4" name="Номер слайда 3"/>
          <p:cNvSpPr>
            <a:spLocks noGrp="1"/>
          </p:cNvSpPr>
          <p:nvPr>
            <p:ph type="sldNum" sz="quarter" idx="10"/>
          </p:nvPr>
        </p:nvSpPr>
        <p:spPr/>
        <p:txBody>
          <a:bodyPr/>
          <a:lstStyle/>
          <a:p>
            <a:fld id="{AF9338BB-4A05-469B-B3A1-C3F60EF8DC45}" type="slidenum">
              <a:rPr lang="ru-RU" smtClean="0"/>
              <a:t>18</a:t>
            </a:fld>
            <a:endParaRPr lang="ru-RU"/>
          </a:p>
        </p:txBody>
      </p:sp>
    </p:spTree>
    <p:extLst>
      <p:ext uri="{BB962C8B-B14F-4D97-AF65-F5344CB8AC3E}">
        <p14:creationId xmlns:p14="http://schemas.microsoft.com/office/powerpoint/2010/main" val="11546177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9350" y="1233488"/>
            <a:ext cx="4437063" cy="3328987"/>
          </a:xfrm>
        </p:spPr>
      </p:sp>
      <p:sp>
        <p:nvSpPr>
          <p:cNvPr id="3" name="Заметки 2"/>
          <p:cNvSpPr>
            <a:spLocks noGrp="1"/>
          </p:cNvSpPr>
          <p:nvPr>
            <p:ph type="body" idx="1"/>
          </p:nvPr>
        </p:nvSpPr>
        <p:spPr/>
        <p:txBody>
          <a:bodyPr/>
          <a:lstStyle/>
          <a:p>
            <a:r>
              <a:rPr lang="en-US" sz="1200" b="0" dirty="0" err="1" smtClean="0">
                <a:latin typeface="Arial" panose="020B0604020202020204" pitchFamily="34" charset="0"/>
                <a:cs typeface="Arial" panose="020B0604020202020204" pitchFamily="34" charset="0"/>
              </a:rPr>
              <a:t>Threre</a:t>
            </a:r>
            <a:r>
              <a:rPr lang="en-US" sz="1200" b="0" dirty="0" smtClean="0">
                <a:latin typeface="Arial" panose="020B0604020202020204" pitchFamily="34" charset="0"/>
                <a:cs typeface="Arial" panose="020B0604020202020204" pitchFamily="34" charset="0"/>
              </a:rPr>
              <a:t> is a </a:t>
            </a:r>
            <a:r>
              <a:rPr lang="en-US" sz="1200" b="0" dirty="0" err="1" smtClean="0">
                <a:latin typeface="Arial" panose="020B0604020202020204" pitchFamily="34" charset="0"/>
                <a:cs typeface="Arial" panose="020B0604020202020204" pitchFamily="34" charset="0"/>
              </a:rPr>
              <a:t>programm</a:t>
            </a:r>
            <a:r>
              <a:rPr lang="en-US" sz="1200" b="0" baseline="0" dirty="0" smtClean="0">
                <a:latin typeface="Arial" panose="020B0604020202020204" pitchFamily="34" charset="0"/>
                <a:cs typeface="Arial" panose="020B0604020202020204" pitchFamily="34" charset="0"/>
              </a:rPr>
              <a:t> that provides </a:t>
            </a:r>
            <a:r>
              <a:rPr lang="en-US" sz="1200" b="0" baseline="0" dirty="0" err="1" smtClean="0">
                <a:latin typeface="Arial" panose="020B0604020202020204" pitchFamily="34" charset="0"/>
                <a:cs typeface="Arial" panose="020B0604020202020204" pitchFamily="34" charset="0"/>
              </a:rPr>
              <a:t>biomonitoring</a:t>
            </a:r>
            <a:r>
              <a:rPr lang="en-US" sz="1200" b="0" baseline="0" dirty="0" smtClean="0">
                <a:latin typeface="Arial" panose="020B0604020202020204" pitchFamily="34" charset="0"/>
                <a:cs typeface="Arial" panose="020B0604020202020204" pitchFamily="34" charset="0"/>
              </a:rPr>
              <a:t> of </a:t>
            </a:r>
            <a:r>
              <a:rPr lang="en-US" sz="1200" b="0" dirty="0" smtClean="0">
                <a:latin typeface="Arial" panose="020B0604020202020204" pitchFamily="34" charset="0"/>
                <a:cs typeface="Arial" panose="020B0604020202020204" pitchFamily="34" charset="0"/>
              </a:rPr>
              <a:t>persistent organic pollutants and heavy metals</a:t>
            </a:r>
            <a:r>
              <a:rPr lang="en-US" sz="1200" b="0" baseline="0" dirty="0" smtClean="0">
                <a:latin typeface="Arial" panose="020B0604020202020204" pitchFamily="34" charset="0"/>
                <a:cs typeface="Arial" panose="020B0604020202020204" pitchFamily="34" charset="0"/>
              </a:rPr>
              <a:t> in human tissue in the Arctic regions. It is the</a:t>
            </a:r>
            <a:r>
              <a:rPr lang="en-US" sz="1200" b="0" dirty="0" smtClean="0">
                <a:latin typeface="Arial" panose="020B0604020202020204" pitchFamily="34" charset="0"/>
                <a:cs typeface="Arial" panose="020B0604020202020204" pitchFamily="34" charset="0"/>
              </a:rPr>
              <a:t> Arctic Monitoring and Assessment </a:t>
            </a:r>
            <a:r>
              <a:rPr lang="en-US" sz="1200" b="0" dirty="0" err="1" smtClean="0">
                <a:latin typeface="Arial" panose="020B0604020202020204" pitchFamily="34" charset="0"/>
                <a:cs typeface="Arial" panose="020B0604020202020204" pitchFamily="34" charset="0"/>
              </a:rPr>
              <a:t>Programme</a:t>
            </a:r>
            <a:r>
              <a:rPr lang="en-US" sz="1200" b="0" dirty="0" smtClean="0">
                <a:latin typeface="Arial" panose="020B0604020202020204" pitchFamily="34" charset="0"/>
                <a:cs typeface="Arial" panose="020B0604020202020204" pitchFamily="34" charset="0"/>
              </a:rPr>
              <a:t> (AMAP). It was established in 1991.</a:t>
            </a:r>
          </a:p>
          <a:p>
            <a:endParaRPr lang="en-US" sz="1200" b="0" dirty="0" smtClean="0">
              <a:latin typeface="Arial" panose="020B0604020202020204" pitchFamily="34" charset="0"/>
              <a:cs typeface="Arial" panose="020B0604020202020204" pitchFamily="34" charset="0"/>
            </a:endParaRPr>
          </a:p>
          <a:p>
            <a:r>
              <a:rPr lang="en-US" sz="1200" b="0" dirty="0" smtClean="0">
                <a:latin typeface="Arial" panose="020B0604020202020204" pitchFamily="34" charset="0"/>
                <a:cs typeface="Arial" panose="020B0604020202020204" pitchFamily="34" charset="0"/>
              </a:rPr>
              <a:t>The AMAP's studies provide 1) an update information of human exposure to environmental contaminants in the Arctic; 2) data to assess trends in human exposure over time, indicating whether contaminant concentrations are decreasing, remaining the same, or increasing; 3) the data collected provide important information on dietary habits and offer important insights into the relationship between contaminant exposure, traditional food consumption, and other lifestyle factors. Biomonitoring studies are useful for identifying adverse responses induced by exposure to environmental contaminants in small population in the Arctic region.   The scope of the biomonitoring AMAP considers 37 </a:t>
            </a:r>
            <a:r>
              <a:rPr lang="en-US" sz="1200" b="0" dirty="0" err="1" smtClean="0">
                <a:latin typeface="Arial" panose="020B0604020202020204" pitchFamily="34" charset="0"/>
                <a:cs typeface="Arial" panose="020B0604020202020204" pitchFamily="34" charset="0"/>
              </a:rPr>
              <a:t>analytes</a:t>
            </a:r>
            <a:r>
              <a:rPr lang="en-US" sz="1200" b="0" dirty="0" smtClean="0">
                <a:latin typeface="Arial" panose="020B0604020202020204" pitchFamily="34" charset="0"/>
                <a:cs typeface="Arial" panose="020B0604020202020204" pitchFamily="34" charset="0"/>
              </a:rPr>
              <a:t>.  Biomarkers of internal dose, biologically-effective dose, early biological effect can be measured from exposure to disease. In conclusion, blood, breast milk, urine, hair are useful and complementary media for monitoring environmental contaminants.</a:t>
            </a:r>
            <a:endParaRPr lang="ru-RU" b="0" dirty="0"/>
          </a:p>
        </p:txBody>
      </p:sp>
      <p:sp>
        <p:nvSpPr>
          <p:cNvPr id="4" name="Номер слайда 3"/>
          <p:cNvSpPr>
            <a:spLocks noGrp="1"/>
          </p:cNvSpPr>
          <p:nvPr>
            <p:ph type="sldNum" sz="quarter" idx="10"/>
          </p:nvPr>
        </p:nvSpPr>
        <p:spPr/>
        <p:txBody>
          <a:bodyPr/>
          <a:lstStyle/>
          <a:p>
            <a:fld id="{AF9338BB-4A05-469B-B3A1-C3F60EF8DC45}" type="slidenum">
              <a:rPr lang="ru-RU" smtClean="0"/>
              <a:t>19</a:t>
            </a:fld>
            <a:endParaRPr lang="ru-RU"/>
          </a:p>
        </p:txBody>
      </p:sp>
    </p:spTree>
    <p:extLst>
      <p:ext uri="{BB962C8B-B14F-4D97-AF65-F5344CB8AC3E}">
        <p14:creationId xmlns:p14="http://schemas.microsoft.com/office/powerpoint/2010/main" val="2933322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9350" y="1233488"/>
            <a:ext cx="4437063" cy="3328987"/>
          </a:xfrm>
        </p:spPr>
      </p:sp>
      <p:sp>
        <p:nvSpPr>
          <p:cNvPr id="3" name="Заметки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First of all I would like to discuss </a:t>
            </a:r>
            <a:r>
              <a:rPr lang="en-US" altLang="ru-RU" sz="1200" b="0" dirty="0" smtClean="0">
                <a:latin typeface="Arial" panose="020B0604020202020204" pitchFamily="34" charset="0"/>
              </a:rPr>
              <a:t>human-health implications of climate change</a:t>
            </a:r>
            <a:r>
              <a:rPr lang="en-US" sz="1200" b="0" i="0" u="none" strike="noStrike" kern="1200" baseline="0" dirty="0" smtClean="0">
                <a:solidFill>
                  <a:schemeClr val="tx1"/>
                </a:solidFill>
                <a:latin typeface="+mn-lt"/>
                <a:ea typeface="+mn-ea"/>
                <a:cs typeface="+mn-cs"/>
              </a:rPr>
              <a:t>. </a:t>
            </a:r>
            <a:r>
              <a:rPr lang="en-US" dirty="0" smtClean="0"/>
              <a:t>Climate</a:t>
            </a:r>
            <a:r>
              <a:rPr lang="en-US" baseline="0" dirty="0" smtClean="0"/>
              <a:t> change affects human health in a number of ways. There are direct and indirect impacts. For example, cold climate can cause body cooling. It is a direct impact. On the other hand, climate change can influence on the environment. For instance, warming climate can increase infectious and parasitic diseases due to the spread of infectious agents from southern to northern territories. It is indirect impact.  </a:t>
            </a:r>
          </a:p>
          <a:p>
            <a:endParaRPr lang="en-US" baseline="0" dirty="0" smtClean="0"/>
          </a:p>
          <a:p>
            <a:endParaRPr lang="en-US" baseline="0" dirty="0" smtClean="0"/>
          </a:p>
          <a:p>
            <a:endParaRPr lang="en-US" baseline="0" dirty="0" smtClean="0"/>
          </a:p>
          <a:p>
            <a:r>
              <a:rPr lang="en-US" baseline="0" dirty="0" smtClean="0"/>
              <a:t> </a:t>
            </a:r>
            <a:endParaRPr lang="ru-RU" dirty="0"/>
          </a:p>
        </p:txBody>
      </p:sp>
      <p:sp>
        <p:nvSpPr>
          <p:cNvPr id="4" name="Номер слайда 3"/>
          <p:cNvSpPr>
            <a:spLocks noGrp="1"/>
          </p:cNvSpPr>
          <p:nvPr>
            <p:ph type="sldNum" sz="quarter" idx="10"/>
          </p:nvPr>
        </p:nvSpPr>
        <p:spPr/>
        <p:txBody>
          <a:bodyPr/>
          <a:lstStyle/>
          <a:p>
            <a:fld id="{AF9338BB-4A05-469B-B3A1-C3F60EF8DC45}" type="slidenum">
              <a:rPr lang="ru-RU" smtClean="0"/>
              <a:t>2</a:t>
            </a:fld>
            <a:endParaRPr lang="ru-RU"/>
          </a:p>
        </p:txBody>
      </p:sp>
    </p:spTree>
    <p:extLst>
      <p:ext uri="{BB962C8B-B14F-4D97-AF65-F5344CB8AC3E}">
        <p14:creationId xmlns:p14="http://schemas.microsoft.com/office/powerpoint/2010/main" val="38281047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9350" y="1233488"/>
            <a:ext cx="4437063" cy="3328987"/>
          </a:xfrm>
        </p:spPr>
      </p:sp>
      <p:sp>
        <p:nvSpPr>
          <p:cNvPr id="3" name="Заметки 2"/>
          <p:cNvSpPr>
            <a:spLocks noGrp="1"/>
          </p:cNvSpPr>
          <p:nvPr>
            <p:ph type="body" idx="1"/>
          </p:nvPr>
        </p:nvSpPr>
        <p:spPr/>
        <p:txBody>
          <a:bodyPr/>
          <a:lstStyle/>
          <a:p>
            <a:r>
              <a:rPr lang="en-US" dirty="0" smtClean="0"/>
              <a:t>This table provides data that human exposure to most persistent organic pollutants,</a:t>
            </a:r>
            <a:r>
              <a:rPr lang="en-US" baseline="0" dirty="0" smtClean="0"/>
              <a:t> mercury and other contaminants is decreasing in many Arctic populations. This reflects changes in diet and changing levels of environmental contamination. Besides this trend is connected to health advice concerning consumption of certain foods. However, exposure remains high in some populations.  </a:t>
            </a:r>
          </a:p>
          <a:p>
            <a:endParaRPr lang="en-US" dirty="0" smtClean="0"/>
          </a:p>
        </p:txBody>
      </p:sp>
      <p:sp>
        <p:nvSpPr>
          <p:cNvPr id="4" name="Номер слайда 3"/>
          <p:cNvSpPr>
            <a:spLocks noGrp="1"/>
          </p:cNvSpPr>
          <p:nvPr>
            <p:ph type="sldNum" sz="quarter" idx="10"/>
          </p:nvPr>
        </p:nvSpPr>
        <p:spPr/>
        <p:txBody>
          <a:bodyPr/>
          <a:lstStyle/>
          <a:p>
            <a:fld id="{AF9338BB-4A05-469B-B3A1-C3F60EF8DC45}" type="slidenum">
              <a:rPr lang="ru-RU" smtClean="0"/>
              <a:t>20</a:t>
            </a:fld>
            <a:endParaRPr lang="ru-RU"/>
          </a:p>
        </p:txBody>
      </p:sp>
    </p:spTree>
    <p:extLst>
      <p:ext uri="{BB962C8B-B14F-4D97-AF65-F5344CB8AC3E}">
        <p14:creationId xmlns:p14="http://schemas.microsoft.com/office/powerpoint/2010/main" val="34496171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9350" y="1233488"/>
            <a:ext cx="4437063" cy="3328987"/>
          </a:xfrm>
        </p:spPr>
      </p:sp>
      <p:sp>
        <p:nvSpPr>
          <p:cNvPr id="3" name="Заметки 2"/>
          <p:cNvSpPr>
            <a:spLocks noGrp="1"/>
          </p:cNvSpPr>
          <p:nvPr>
            <p:ph type="body" idx="1"/>
          </p:nvPr>
        </p:nvSpPr>
        <p:spPr/>
        <p:txBody>
          <a:bodyPr/>
          <a:lstStyle/>
          <a:p>
            <a:r>
              <a:rPr lang="en-US" dirty="0" smtClean="0"/>
              <a:t>As an example this slide shows</a:t>
            </a:r>
            <a:r>
              <a:rPr lang="en-US" baseline="0" dirty="0" smtClean="0"/>
              <a:t> the differences in the levels of metals between countries. </a:t>
            </a:r>
            <a:r>
              <a:rPr lang="en-US" dirty="0" smtClean="0"/>
              <a:t>The highest levels of total Hg were observed in the blood of women of childbearing age from Nunavik in Canada. The lowest levels occurred in women from western Greenland, Sweden and Norway. Russian maternal blood from Chukotka taken in 2007 had the highest circumpolar levels of </a:t>
            </a:r>
            <a:r>
              <a:rPr lang="en-US" dirty="0" err="1" smtClean="0"/>
              <a:t>Pb.The</a:t>
            </a:r>
            <a:r>
              <a:rPr lang="en-US" dirty="0" smtClean="0"/>
              <a:t> lowest level of </a:t>
            </a:r>
            <a:r>
              <a:rPr lang="en-US" dirty="0" err="1" smtClean="0"/>
              <a:t>Pb</a:t>
            </a:r>
            <a:r>
              <a:rPr lang="en-US" dirty="0" smtClean="0"/>
              <a:t> was found in Alaska and Norwegian women.</a:t>
            </a:r>
            <a:endParaRPr lang="ru-RU" dirty="0"/>
          </a:p>
        </p:txBody>
      </p:sp>
      <p:sp>
        <p:nvSpPr>
          <p:cNvPr id="4" name="Номер слайда 3"/>
          <p:cNvSpPr>
            <a:spLocks noGrp="1"/>
          </p:cNvSpPr>
          <p:nvPr>
            <p:ph type="sldNum" sz="quarter" idx="10"/>
          </p:nvPr>
        </p:nvSpPr>
        <p:spPr/>
        <p:txBody>
          <a:bodyPr/>
          <a:lstStyle/>
          <a:p>
            <a:fld id="{AF9338BB-4A05-469B-B3A1-C3F60EF8DC45}" type="slidenum">
              <a:rPr lang="ru-RU" smtClean="0"/>
              <a:t>21</a:t>
            </a:fld>
            <a:endParaRPr lang="ru-RU"/>
          </a:p>
        </p:txBody>
      </p:sp>
    </p:spTree>
    <p:extLst>
      <p:ext uri="{BB962C8B-B14F-4D97-AF65-F5344CB8AC3E}">
        <p14:creationId xmlns:p14="http://schemas.microsoft.com/office/powerpoint/2010/main" val="28453046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This slide demonstrates the outcomes for children health in case of exposure of different POPs in utero and the first fore years of life.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Fetuses and newborns are most sensitive to POPs because their organs and metabolic functions are still under </a:t>
            </a:r>
            <a:r>
              <a:rPr lang="en-US" sz="1200" b="0" i="0" u="none" strike="noStrike" kern="1200" baseline="0" dirty="0" err="1" smtClean="0">
                <a:solidFill>
                  <a:schemeClr val="tx1"/>
                </a:solidFill>
                <a:latin typeface="+mn-lt"/>
                <a:ea typeface="+mn-ea"/>
                <a:cs typeface="+mn-cs"/>
              </a:rPr>
              <a:t>development.There</a:t>
            </a:r>
            <a:r>
              <a:rPr lang="en-US" sz="1200" b="0" i="0" u="none" strike="noStrike" kern="1200" baseline="0" dirty="0" smtClean="0">
                <a:solidFill>
                  <a:schemeClr val="tx1"/>
                </a:solidFill>
                <a:latin typeface="+mn-lt"/>
                <a:ea typeface="+mn-ea"/>
                <a:cs typeface="+mn-cs"/>
              </a:rPr>
              <a:t> are several adverse health effects related to exposure to </a:t>
            </a:r>
            <a:r>
              <a:rPr lang="en-US" sz="1200" b="0" i="0" u="none" strike="noStrike" kern="1200" baseline="0" dirty="0" err="1" smtClean="0">
                <a:solidFill>
                  <a:schemeClr val="tx1"/>
                </a:solidFill>
                <a:latin typeface="+mn-lt"/>
                <a:ea typeface="+mn-ea"/>
                <a:cs typeface="+mn-cs"/>
              </a:rPr>
              <a:t>organohalogens</a:t>
            </a:r>
            <a:r>
              <a:rPr lang="en-US" sz="1200" b="0" i="0" u="none" strike="noStrike" kern="1200" baseline="0" dirty="0" smtClean="0">
                <a:solidFill>
                  <a:schemeClr val="tx1"/>
                </a:solidFill>
                <a:latin typeface="+mn-lt"/>
                <a:ea typeface="+mn-ea"/>
                <a:cs typeface="+mn-cs"/>
              </a:rPr>
              <a:t>. For example, low birth size, low birth weight, low birth head circumference, poor social behavior, increased incidence of attention-deficit hyperactivity disorder (ADHD), decreased cognitive skills, overweight, and alterations of porphyrin, thyroid and liver metabolism. The health end points listed in slide are the results of several studies conducted in different cohorts. The associations between prenatal exposure to a particular contaminant and children’s social behavior or health outcomes should be considered when evaluating potential </a:t>
            </a:r>
            <a:r>
              <a:rPr lang="en-US" sz="1200" b="0" i="0" u="none" strike="noStrike" kern="1200" baseline="0" dirty="0" err="1" smtClean="0">
                <a:solidFill>
                  <a:schemeClr val="tx1"/>
                </a:solidFill>
                <a:latin typeface="+mn-lt"/>
                <a:ea typeface="+mn-ea"/>
                <a:cs typeface="+mn-cs"/>
              </a:rPr>
              <a:t>neurotoxicological</a:t>
            </a:r>
            <a:r>
              <a:rPr lang="en-US" sz="1200" b="0" i="0" u="none" strike="noStrike" kern="1200" baseline="0" dirty="0" smtClean="0">
                <a:solidFill>
                  <a:schemeClr val="tx1"/>
                </a:solidFill>
                <a:latin typeface="+mn-lt"/>
                <a:ea typeface="+mn-ea"/>
                <a:cs typeface="+mn-cs"/>
              </a:rPr>
              <a:t> effects.</a:t>
            </a:r>
          </a:p>
          <a:p>
            <a:r>
              <a:rPr lang="en-US" sz="1200" b="0" i="0" u="none" strike="noStrike" kern="1200" baseline="0" dirty="0" smtClean="0">
                <a:solidFill>
                  <a:schemeClr val="tx1"/>
                </a:solidFill>
                <a:latin typeface="+mn-lt"/>
                <a:ea typeface="+mn-ea"/>
                <a:cs typeface="+mn-cs"/>
              </a:rPr>
              <a:t>Other effects: contaminants, diet and genetics are likely to be significant co-factors implicated in cardiovascular diseases and metabolic disturbances. Hg can affect circulatory parameters such as pulse pressure, heart rate and heart rate variability, blood pressure and hypertension. Prenatal exposures to </a:t>
            </a:r>
            <a:r>
              <a:rPr lang="en-US" sz="1200" b="0" i="0" u="none" strike="noStrike" kern="1200" baseline="0" dirty="0" err="1" smtClean="0">
                <a:solidFill>
                  <a:schemeClr val="tx1"/>
                </a:solidFill>
                <a:latin typeface="+mn-lt"/>
                <a:ea typeface="+mn-ea"/>
                <a:cs typeface="+mn-cs"/>
              </a:rPr>
              <a:t>MeHg</a:t>
            </a:r>
            <a:r>
              <a:rPr lang="en-US" sz="1200" b="0" i="0" u="none" strike="noStrike" kern="1200" baseline="0" dirty="0" smtClean="0">
                <a:solidFill>
                  <a:schemeClr val="tx1"/>
                </a:solidFill>
                <a:latin typeface="+mn-lt"/>
                <a:ea typeface="+mn-ea"/>
                <a:cs typeface="+mn-cs"/>
              </a:rPr>
              <a:t> may also affect the development of cardiovascular homeostasis. </a:t>
            </a:r>
            <a:endParaRPr lang="ru-RU" dirty="0"/>
          </a:p>
        </p:txBody>
      </p:sp>
      <p:sp>
        <p:nvSpPr>
          <p:cNvPr id="4" name="Номер слайда 3"/>
          <p:cNvSpPr>
            <a:spLocks noGrp="1"/>
          </p:cNvSpPr>
          <p:nvPr>
            <p:ph type="sldNum" sz="quarter" idx="10"/>
          </p:nvPr>
        </p:nvSpPr>
        <p:spPr/>
        <p:txBody>
          <a:bodyPr/>
          <a:lstStyle/>
          <a:p>
            <a:fld id="{2FE21CB0-1EDB-49F5-8FCB-80B2A4CAF358}" type="slidenum">
              <a:rPr lang="ru-RU" smtClean="0"/>
              <a:t>22</a:t>
            </a:fld>
            <a:endParaRPr lang="ru-RU"/>
          </a:p>
        </p:txBody>
      </p:sp>
    </p:spTree>
    <p:extLst>
      <p:ext uri="{BB962C8B-B14F-4D97-AF65-F5344CB8AC3E}">
        <p14:creationId xmlns:p14="http://schemas.microsoft.com/office/powerpoint/2010/main" val="16025633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So, climate change and environmental pollution have serious </a:t>
            </a:r>
            <a:r>
              <a:rPr lang="en-US" dirty="0" err="1" smtClean="0"/>
              <a:t>consiquences</a:t>
            </a:r>
            <a:r>
              <a:rPr lang="en-US" baseline="0" dirty="0" smtClean="0"/>
              <a:t> for human health in the Arctic regions. We should pay more attention to </a:t>
            </a:r>
            <a:r>
              <a:rPr lang="en-US" baseline="0" smtClean="0"/>
              <a:t>this problem and </a:t>
            </a:r>
            <a:endParaRPr lang="ru-RU"/>
          </a:p>
        </p:txBody>
      </p:sp>
      <p:sp>
        <p:nvSpPr>
          <p:cNvPr id="4" name="Номер слайда 3"/>
          <p:cNvSpPr>
            <a:spLocks noGrp="1"/>
          </p:cNvSpPr>
          <p:nvPr>
            <p:ph type="sldNum" sz="quarter" idx="10"/>
          </p:nvPr>
        </p:nvSpPr>
        <p:spPr/>
        <p:txBody>
          <a:bodyPr/>
          <a:lstStyle/>
          <a:p>
            <a:fld id="{2FE21CB0-1EDB-49F5-8FCB-80B2A4CAF358}" type="slidenum">
              <a:rPr lang="ru-RU" smtClean="0"/>
              <a:t>23</a:t>
            </a:fld>
            <a:endParaRPr lang="ru-RU"/>
          </a:p>
        </p:txBody>
      </p:sp>
    </p:spTree>
    <p:extLst>
      <p:ext uri="{BB962C8B-B14F-4D97-AF65-F5344CB8AC3E}">
        <p14:creationId xmlns:p14="http://schemas.microsoft.com/office/powerpoint/2010/main" val="2392016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the first part of the lecture let’s discuss direct impact of climate change. The interactions between temperature (in this case cold) and health, and the various health consequences are summarized in the slide. Responses to cold may be normal, exaggerated (</a:t>
            </a:r>
            <a:r>
              <a:rPr lang="en-US" sz="1200" b="0" i="0" u="none" strike="noStrike" kern="1200" baseline="0" dirty="0" err="1" smtClean="0">
                <a:solidFill>
                  <a:schemeClr val="tx1"/>
                </a:solidFill>
                <a:latin typeface="+mn-lt"/>
                <a:ea typeface="+mn-ea"/>
                <a:cs typeface="+mn-cs"/>
              </a:rPr>
              <a:t>hyperreactions</a:t>
            </a:r>
            <a:r>
              <a:rPr lang="en-US" sz="1200" b="0" i="0" u="none" strike="noStrike" kern="1200" baseline="0" dirty="0" smtClean="0">
                <a:solidFill>
                  <a:schemeClr val="tx1"/>
                </a:solidFill>
                <a:latin typeface="+mn-lt"/>
                <a:ea typeface="+mn-ea"/>
                <a:cs typeface="+mn-cs"/>
              </a:rPr>
              <a:t>), or damped (</a:t>
            </a:r>
            <a:r>
              <a:rPr lang="en-US" sz="1200" b="0" i="0" u="none" strike="noStrike" kern="1200" baseline="0" dirty="0" err="1" smtClean="0">
                <a:solidFill>
                  <a:schemeClr val="tx1"/>
                </a:solidFill>
                <a:latin typeface="+mn-lt"/>
                <a:ea typeface="+mn-ea"/>
                <a:cs typeface="+mn-cs"/>
              </a:rPr>
              <a:t>hyporeactions</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These result in body cooling and other outcomes, such as functional disturbance, frostbite, accident, hypothermia and different diseases. Cold is a key environmental risk factor for health in the Arctic regions. </a:t>
            </a:r>
            <a:endParaRPr lang="ru-RU" dirty="0"/>
          </a:p>
        </p:txBody>
      </p:sp>
      <p:sp>
        <p:nvSpPr>
          <p:cNvPr id="4" name="Номер слайда 3"/>
          <p:cNvSpPr>
            <a:spLocks noGrp="1"/>
          </p:cNvSpPr>
          <p:nvPr>
            <p:ph type="sldNum" sz="quarter" idx="10"/>
          </p:nvPr>
        </p:nvSpPr>
        <p:spPr/>
        <p:txBody>
          <a:bodyPr/>
          <a:lstStyle/>
          <a:p>
            <a:fld id="{2FE21CB0-1EDB-49F5-8FCB-80B2A4CAF358}" type="slidenum">
              <a:rPr lang="ru-RU" smtClean="0"/>
              <a:t>3</a:t>
            </a:fld>
            <a:endParaRPr lang="ru-RU"/>
          </a:p>
        </p:txBody>
      </p:sp>
    </p:spTree>
    <p:extLst>
      <p:ext uri="{BB962C8B-B14F-4D97-AF65-F5344CB8AC3E}">
        <p14:creationId xmlns:p14="http://schemas.microsoft.com/office/powerpoint/2010/main" val="2462396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Cold-related injuries are direct pathological consequences of cold exposure. The main outcome of cold exposure is injuries. The rate of slip and fall injuries, for example, increases with decreasing temperature below zero degree. Injuries such as frostbite, hypothermia, and others are linked to body cooling. Cooling injuries occur during winter months, when there is a combination of the cold temperature and wind. The most common body parts that are affected by frostbite are head, hands, feet. Speaking about Russian statistics, as you can see on the slide, every year we have a lot of</a:t>
            </a:r>
            <a:r>
              <a:rPr kumimoji="0" 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hospitalizations and deaths due to cold. injuries and 4 000 of deaths. </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Номер слайда 3"/>
          <p:cNvSpPr>
            <a:spLocks noGrp="1"/>
          </p:cNvSpPr>
          <p:nvPr>
            <p:ph type="sldNum" sz="quarter" idx="10"/>
          </p:nvPr>
        </p:nvSpPr>
        <p:spPr/>
        <p:txBody>
          <a:bodyPr/>
          <a:lstStyle/>
          <a:p>
            <a:fld id="{2FE21CB0-1EDB-49F5-8FCB-80B2A4CAF358}" type="slidenum">
              <a:rPr lang="ru-RU" smtClean="0"/>
              <a:t>4</a:t>
            </a:fld>
            <a:endParaRPr lang="ru-RU"/>
          </a:p>
        </p:txBody>
      </p:sp>
    </p:spTree>
    <p:extLst>
      <p:ext uri="{BB962C8B-B14F-4D97-AF65-F5344CB8AC3E}">
        <p14:creationId xmlns:p14="http://schemas.microsoft.com/office/powerpoint/2010/main" val="1769397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This slide illustrates that cold is also a risk factor for diseases of different organs and systems. For example, the association of heart disease mortality and temperature has U-shape. It means that mortality decreases when the temperature is from 10 to 20 degrees and it increases when the temperature is below or higher these values. Deaths related to respiratory diseases, primarily pneumonia, increase significantly during the winter months. </a:t>
            </a:r>
          </a:p>
          <a:p>
            <a:r>
              <a:rPr lang="en-US" sz="1200" b="0" i="0" u="none" strike="noStrike" kern="1200" baseline="0" dirty="0" smtClean="0">
                <a:solidFill>
                  <a:schemeClr val="tx1"/>
                </a:solidFill>
                <a:latin typeface="+mn-lt"/>
                <a:ea typeface="+mn-ea"/>
                <a:cs typeface="+mn-cs"/>
              </a:rPr>
              <a:t>Cold temperature causes a constriction of blood vessels that is why the most common abnormal skin reaction related to cold exposure is cold </a:t>
            </a:r>
            <a:r>
              <a:rPr lang="en-US" sz="1200" b="0" i="0" u="none" strike="noStrike" kern="1200" baseline="0" dirty="0" err="1" smtClean="0">
                <a:solidFill>
                  <a:schemeClr val="tx1"/>
                </a:solidFill>
                <a:latin typeface="+mn-lt"/>
                <a:ea typeface="+mn-ea"/>
                <a:cs typeface="+mn-cs"/>
              </a:rPr>
              <a:t>urticaria</a:t>
            </a:r>
            <a:r>
              <a:rPr lang="en-US" sz="1200" b="0" i="0" u="none" strike="noStrike" kern="1200" baseline="0" dirty="0" smtClean="0">
                <a:solidFill>
                  <a:schemeClr val="tx1"/>
                </a:solidFill>
                <a:latin typeface="+mn-lt"/>
                <a:ea typeface="+mn-ea"/>
                <a:cs typeface="+mn-cs"/>
              </a:rPr>
              <a:t>. Other popular outcomes of cold exposure are musculoskeletal diseases and decreasing of immune system function.</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FE21CB0-1EDB-49F5-8FCB-80B2A4CAF358}" type="slidenum">
              <a:rPr lang="ru-RU" smtClean="0"/>
              <a:t>5</a:t>
            </a:fld>
            <a:endParaRPr lang="ru-RU"/>
          </a:p>
        </p:txBody>
      </p:sp>
    </p:spTree>
    <p:extLst>
      <p:ext uri="{BB962C8B-B14F-4D97-AF65-F5344CB8AC3E}">
        <p14:creationId xmlns:p14="http://schemas.microsoft.com/office/powerpoint/2010/main" val="200561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Several years ago I participated in the WHO project about the influence of climate change</a:t>
            </a:r>
            <a:r>
              <a:rPr lang="en-US" baseline="0" dirty="0" smtClean="0"/>
              <a:t> on population health in the Arkhangelsk region. This slide demonstrates a small part of the results that we got. As you can see,</a:t>
            </a:r>
            <a:r>
              <a:rPr lang="en-US" dirty="0" smtClean="0"/>
              <a:t> cold waves statistically significant increase a risk of mortality from heart attacks, strokes and external causes. It was calculated that damage from cold waves was 180 additional deaths. It is interesting to mention that every degree below minus 12.8 causes increasing in</a:t>
            </a:r>
            <a:r>
              <a:rPr lang="en-US" baseline="0" dirty="0" smtClean="0"/>
              <a:t> the number of calls to ambulance for external causes in 1.6% among the population in the age group of 60 years and older. </a:t>
            </a:r>
            <a:endParaRPr lang="ru-RU" dirty="0"/>
          </a:p>
        </p:txBody>
      </p:sp>
      <p:sp>
        <p:nvSpPr>
          <p:cNvPr id="4" name="Номер слайда 3"/>
          <p:cNvSpPr>
            <a:spLocks noGrp="1"/>
          </p:cNvSpPr>
          <p:nvPr>
            <p:ph type="sldNum" sz="quarter" idx="10"/>
          </p:nvPr>
        </p:nvSpPr>
        <p:spPr/>
        <p:txBody>
          <a:bodyPr/>
          <a:lstStyle/>
          <a:p>
            <a:fld id="{2FE21CB0-1EDB-49F5-8FCB-80B2A4CAF358}" type="slidenum">
              <a:rPr lang="ru-RU" smtClean="0"/>
              <a:t>6</a:t>
            </a:fld>
            <a:endParaRPr lang="ru-RU"/>
          </a:p>
        </p:txBody>
      </p:sp>
    </p:spTree>
    <p:extLst>
      <p:ext uri="{BB962C8B-B14F-4D97-AF65-F5344CB8AC3E}">
        <p14:creationId xmlns:p14="http://schemas.microsoft.com/office/powerpoint/2010/main" val="224070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Образ слайда 1"/>
          <p:cNvSpPr>
            <a:spLocks noGrp="1" noRot="1" noChangeAspect="1" noTextEdit="1"/>
          </p:cNvSpPr>
          <p:nvPr>
            <p:ph type="sldImg"/>
          </p:nvPr>
        </p:nvSpPr>
        <p:spPr bwMode="auto">
          <a:xfrm>
            <a:off x="1149350" y="1233488"/>
            <a:ext cx="4437063" cy="3328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ru-RU" sz="1000" dirty="0" smtClean="0">
                <a:latin typeface="Arial" panose="020B0604020202020204" pitchFamily="34" charset="0"/>
              </a:rPr>
              <a:t>Let’s speak about indirect impacts of climate change. Not to go into details</a:t>
            </a:r>
            <a:r>
              <a:rPr lang="en-US" altLang="ru-RU" sz="1000" baseline="0" dirty="0" smtClean="0">
                <a:latin typeface="Arial" panose="020B0604020202020204" pitchFamily="34" charset="0"/>
              </a:rPr>
              <a:t> I</a:t>
            </a:r>
            <a:r>
              <a:rPr lang="en-US" altLang="ru-RU" sz="1000" dirty="0" smtClean="0">
                <a:latin typeface="Arial" panose="020B0604020202020204" pitchFamily="34" charset="0"/>
              </a:rPr>
              <a:t> can say that the main health care problem associated with climate change is</a:t>
            </a:r>
            <a:r>
              <a:rPr lang="en-US" altLang="ru-RU" sz="1000" baseline="0" dirty="0" smtClean="0">
                <a:latin typeface="Arial" panose="020B0604020202020204" pitchFamily="34" charset="0"/>
              </a:rPr>
              <a:t> infection. For example, higher winter temperatures in the Arctic create a good conditions for the spread and survival of some agents of infectious diseases, such as tularemia and tick</a:t>
            </a:r>
            <a:r>
              <a:rPr lang="ru-RU" altLang="ru-RU" sz="1000" dirty="0" smtClean="0">
                <a:latin typeface="Arial" panose="020B0604020202020204" pitchFamily="34" charset="0"/>
              </a:rPr>
              <a:t>-</a:t>
            </a:r>
            <a:r>
              <a:rPr lang="ru-RU" altLang="ru-RU" sz="1000" dirty="0" err="1" smtClean="0">
                <a:latin typeface="Arial" panose="020B0604020202020204" pitchFamily="34" charset="0"/>
              </a:rPr>
              <a:t>borne</a:t>
            </a:r>
            <a:r>
              <a:rPr lang="ru-RU" altLang="ru-RU" sz="1000" dirty="0" smtClean="0">
                <a:latin typeface="Arial" panose="020B0604020202020204" pitchFamily="34" charset="0"/>
              </a:rPr>
              <a:t> </a:t>
            </a:r>
            <a:r>
              <a:rPr lang="ru-RU" altLang="ru-RU" sz="1000" dirty="0" err="1" smtClean="0">
                <a:latin typeface="Arial" panose="020B0604020202020204" pitchFamily="34" charset="0"/>
              </a:rPr>
              <a:t>encephalitis</a:t>
            </a:r>
            <a:r>
              <a:rPr lang="en-US" altLang="ru-RU" sz="1000" dirty="0" smtClean="0">
                <a:latin typeface="Arial" panose="020B0604020202020204" pitchFamily="34" charset="0"/>
              </a:rPr>
              <a:t>.</a:t>
            </a:r>
            <a:r>
              <a:rPr lang="en-US" altLang="ru-RU" sz="1000" baseline="0" dirty="0" smtClean="0">
                <a:latin typeface="Arial" panose="020B0604020202020204" pitchFamily="34" charset="0"/>
              </a:rPr>
              <a:t> </a:t>
            </a:r>
            <a:endParaRPr lang="ru-RU" altLang="ru-RU" sz="1000" dirty="0" smtClean="0">
              <a:latin typeface="Arial" panose="020B0604020202020204" pitchFamily="34" charset="0"/>
            </a:endParaRPr>
          </a:p>
          <a:p>
            <a:pPr>
              <a:spcBef>
                <a:spcPct val="0"/>
              </a:spcBef>
            </a:pPr>
            <a:endParaRPr lang="ru-RU" altLang="ru-RU" sz="1000" dirty="0" smtClean="0"/>
          </a:p>
        </p:txBody>
      </p:sp>
      <p:sp>
        <p:nvSpPr>
          <p:cNvPr id="124932" name="Номер слайда 3"/>
          <p:cNvSpPr txBox="1">
            <a:spLocks noGrp="1"/>
          </p:cNvSpPr>
          <p:nvPr/>
        </p:nvSpPr>
        <p:spPr bwMode="auto">
          <a:xfrm>
            <a:off x="3747368" y="10111553"/>
            <a:ext cx="2866806" cy="534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fld id="{F658FAB9-CA21-4EDB-B809-C00923F46EC2}" type="slidenum">
              <a:rPr lang="ru-RU" altLang="ru-RU" sz="1200"/>
              <a:pPr algn="r" eaLnBrk="1" hangingPunct="1"/>
              <a:t>7</a:t>
            </a:fld>
            <a:endParaRPr lang="ru-RU" altLang="ru-RU" sz="1200"/>
          </a:p>
        </p:txBody>
      </p:sp>
    </p:spTree>
    <p:extLst>
      <p:ext uri="{BB962C8B-B14F-4D97-AF65-F5344CB8AC3E}">
        <p14:creationId xmlns:p14="http://schemas.microsoft.com/office/powerpoint/2010/main" val="41952334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9350" y="1233488"/>
            <a:ext cx="4437063" cy="3328987"/>
          </a:xfrm>
        </p:spPr>
      </p:sp>
      <p:sp>
        <p:nvSpPr>
          <p:cNvPr id="3" name="Заметки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Now I would like to give you a bit more information about TBE. In recent decades tick-borne encephalitis (TBE) incidence has increased in some of Arctic countries. On the one hand a warming can lead to spreading of </a:t>
            </a:r>
            <a:r>
              <a:rPr lang="en-US" sz="1200" b="0" i="0" u="none" strike="noStrike" kern="1200" baseline="0" dirty="0" err="1" smtClean="0">
                <a:solidFill>
                  <a:schemeClr val="tx1"/>
                </a:solidFill>
                <a:latin typeface="+mn-lt"/>
                <a:ea typeface="+mn-ea"/>
                <a:cs typeface="+mn-cs"/>
              </a:rPr>
              <a:t>Ixodes</a:t>
            </a:r>
            <a:r>
              <a:rPr lang="en-US" sz="1200" b="0" i="0" u="none" strike="noStrike" kern="1200" baseline="0" dirty="0" smtClean="0">
                <a:solidFill>
                  <a:schemeClr val="tx1"/>
                </a:solidFill>
                <a:latin typeface="+mn-lt"/>
                <a:ea typeface="+mn-ea"/>
                <a:cs typeface="+mn-cs"/>
              </a:rPr>
              <a:t> ticks from the south to the north, and from the other hand, a warming weather may also change social behavioral. In a warmer climate people tend to spend more time outdoors in recreational activities, which increases their contacts with agents of zoonotic infectious diseases.  </a:t>
            </a:r>
          </a:p>
          <a:p>
            <a:r>
              <a:rPr lang="en-US" sz="1200" b="0" i="0" u="none" strike="noStrike" kern="1200" baseline="0" dirty="0" smtClean="0">
                <a:solidFill>
                  <a:schemeClr val="tx1"/>
                </a:solidFill>
                <a:latin typeface="+mn-lt"/>
                <a:ea typeface="+mn-ea"/>
                <a:cs typeface="+mn-cs"/>
              </a:rPr>
              <a:t>Let’s have a look on the first figure. It</a:t>
            </a:r>
            <a:r>
              <a:rPr lang="en-US" dirty="0" smtClean="0"/>
              <a:t> demonstrates the </a:t>
            </a:r>
            <a:r>
              <a:rPr lang="en-US" sz="1200" b="0" i="0" u="none" strike="noStrike" kern="1200" baseline="0" dirty="0" smtClean="0">
                <a:solidFill>
                  <a:schemeClr val="tx1"/>
                </a:solidFill>
                <a:latin typeface="+mn-lt"/>
                <a:ea typeface="+mn-ea"/>
                <a:cs typeface="+mn-cs"/>
              </a:rPr>
              <a:t>TBE </a:t>
            </a:r>
            <a:r>
              <a:rPr lang="en-US" dirty="0" smtClean="0"/>
              <a:t>incidence in the Arkhangelsk region and Russia. From</a:t>
            </a:r>
            <a:r>
              <a:rPr lang="en-US" baseline="0" dirty="0" smtClean="0"/>
              <a:t> </a:t>
            </a:r>
            <a:r>
              <a:rPr lang="en-US" dirty="0" smtClean="0"/>
              <a:t>1980 to 1999</a:t>
            </a:r>
            <a:r>
              <a:rPr lang="en-US" baseline="0" dirty="0" smtClean="0"/>
              <a:t> </a:t>
            </a:r>
            <a:r>
              <a:rPr lang="en-US" dirty="0" smtClean="0"/>
              <a:t>national </a:t>
            </a:r>
            <a:r>
              <a:rPr lang="en-US" sz="1200" b="0" i="0" u="none" strike="noStrike" kern="1200" baseline="0" dirty="0" smtClean="0">
                <a:solidFill>
                  <a:schemeClr val="tx1"/>
                </a:solidFill>
                <a:latin typeface="+mn-lt"/>
                <a:ea typeface="+mn-ea"/>
                <a:cs typeface="+mn-cs"/>
              </a:rPr>
              <a:t>TBE </a:t>
            </a:r>
            <a:r>
              <a:rPr lang="en-US" dirty="0" smtClean="0"/>
              <a:t>incidence was significantly higher compared to the</a:t>
            </a:r>
            <a:r>
              <a:rPr lang="en-US" baseline="0" dirty="0" smtClean="0"/>
              <a:t> </a:t>
            </a:r>
            <a:r>
              <a:rPr lang="en-US" dirty="0" smtClean="0"/>
              <a:t>Arkhangelsk region. But from 2000 the</a:t>
            </a:r>
            <a:r>
              <a:rPr lang="en-US" baseline="0" dirty="0" smtClean="0"/>
              <a:t> </a:t>
            </a:r>
            <a:r>
              <a:rPr lang="en-US" dirty="0" smtClean="0"/>
              <a:t>TBE incidence started to</a:t>
            </a:r>
            <a:r>
              <a:rPr lang="en-US" baseline="0" dirty="0" smtClean="0"/>
              <a:t> increase in the Arkhangelsk region. </a:t>
            </a:r>
            <a:r>
              <a:rPr lang="en-US" dirty="0" smtClean="0"/>
              <a:t>In 2009, it</a:t>
            </a:r>
            <a:r>
              <a:rPr lang="en-US" baseline="0" dirty="0" smtClean="0"/>
              <a:t> was</a:t>
            </a:r>
            <a:r>
              <a:rPr lang="en-US" dirty="0" smtClean="0"/>
              <a:t> in AO three times higher than in Russia as a whole. </a:t>
            </a:r>
          </a:p>
          <a:p>
            <a:endParaRPr lang="en-US" dirty="0" smtClean="0"/>
          </a:p>
        </p:txBody>
      </p:sp>
      <p:sp>
        <p:nvSpPr>
          <p:cNvPr id="4" name="Номер слайда 3"/>
          <p:cNvSpPr>
            <a:spLocks noGrp="1"/>
          </p:cNvSpPr>
          <p:nvPr>
            <p:ph type="sldNum" sz="quarter" idx="10"/>
          </p:nvPr>
        </p:nvSpPr>
        <p:spPr/>
        <p:txBody>
          <a:bodyPr/>
          <a:lstStyle/>
          <a:p>
            <a:fld id="{AF9338BB-4A05-469B-B3A1-C3F60EF8DC45}" type="slidenum">
              <a:rPr lang="ru-RU" smtClean="0"/>
              <a:t>8</a:t>
            </a:fld>
            <a:endParaRPr lang="ru-RU"/>
          </a:p>
        </p:txBody>
      </p:sp>
    </p:spTree>
    <p:extLst>
      <p:ext uri="{BB962C8B-B14F-4D97-AF65-F5344CB8AC3E}">
        <p14:creationId xmlns:p14="http://schemas.microsoft.com/office/powerpoint/2010/main" val="41547264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These three maps demonstrates the dynamics of spreading of ticks from the south to the north of the Arkhangelsk </a:t>
            </a:r>
            <a:r>
              <a:rPr lang="en-US" sz="1200" b="0" i="0" u="none" strike="noStrike" kern="1200" baseline="0" dirty="0" err="1" smtClean="0">
                <a:solidFill>
                  <a:schemeClr val="tx1"/>
                </a:solidFill>
                <a:latin typeface="+mn-lt"/>
                <a:ea typeface="+mn-ea"/>
                <a:cs typeface="+mn-cs"/>
              </a:rPr>
              <a:t>region.The</a:t>
            </a:r>
            <a:r>
              <a:rPr lang="en-US" sz="1200" b="0" i="0" u="none" strike="noStrike" kern="1200" baseline="0" dirty="0" smtClean="0">
                <a:solidFill>
                  <a:schemeClr val="tx1"/>
                </a:solidFill>
                <a:latin typeface="+mn-lt"/>
                <a:ea typeface="+mn-ea"/>
                <a:cs typeface="+mn-cs"/>
              </a:rPr>
              <a:t> number of TBE cases increased 40 times in 30 years: from 162 to 6,450. </a:t>
            </a:r>
          </a:p>
          <a:p>
            <a:endParaRPr lang="en-US" sz="1200" b="0" i="0" u="none" strike="noStrike" kern="1200" baseline="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FE21CB0-1EDB-49F5-8FCB-80B2A4CAF358}" type="slidenum">
              <a:rPr lang="ru-RU" smtClean="0"/>
              <a:t>9</a:t>
            </a:fld>
            <a:endParaRPr lang="ru-RU"/>
          </a:p>
        </p:txBody>
      </p:sp>
    </p:spTree>
    <p:extLst>
      <p:ext uri="{BB962C8B-B14F-4D97-AF65-F5344CB8AC3E}">
        <p14:creationId xmlns:p14="http://schemas.microsoft.com/office/powerpoint/2010/main" val="1575238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64790645-B58A-408C-940A-4810C7515020}" type="datetime1">
              <a:rPr lang="ru-RU" smtClean="0"/>
              <a:t>20.06.18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74F3ADE-E17F-4656-9160-FEFCC289CC9B}" type="slidenum">
              <a:rPr lang="ru-RU" smtClean="0"/>
              <a:t>‹#›</a:t>
            </a:fld>
            <a:endParaRPr lang="ru-RU"/>
          </a:p>
        </p:txBody>
      </p:sp>
    </p:spTree>
    <p:extLst>
      <p:ext uri="{BB962C8B-B14F-4D97-AF65-F5344CB8AC3E}">
        <p14:creationId xmlns:p14="http://schemas.microsoft.com/office/powerpoint/2010/main" val="2761141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262C04A-3163-4136-BA8D-92A085A2801B}" type="datetime1">
              <a:rPr lang="ru-RU" smtClean="0"/>
              <a:t>20.06.18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74F3ADE-E17F-4656-9160-FEFCC289CC9B}" type="slidenum">
              <a:rPr lang="ru-RU" smtClean="0"/>
              <a:t>‹#›</a:t>
            </a:fld>
            <a:endParaRPr lang="ru-RU"/>
          </a:p>
        </p:txBody>
      </p:sp>
    </p:spTree>
    <p:extLst>
      <p:ext uri="{BB962C8B-B14F-4D97-AF65-F5344CB8AC3E}">
        <p14:creationId xmlns:p14="http://schemas.microsoft.com/office/powerpoint/2010/main" val="3608645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2F26087-6A55-4BF9-950D-B9D9B26BD548}" type="datetime1">
              <a:rPr lang="ru-RU" smtClean="0"/>
              <a:t>20.06.18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74F3ADE-E17F-4656-9160-FEFCC289CC9B}" type="slidenum">
              <a:rPr lang="ru-RU" smtClean="0"/>
              <a:t>‹#›</a:t>
            </a:fld>
            <a:endParaRPr lang="ru-RU"/>
          </a:p>
        </p:txBody>
      </p:sp>
    </p:spTree>
    <p:extLst>
      <p:ext uri="{BB962C8B-B14F-4D97-AF65-F5344CB8AC3E}">
        <p14:creationId xmlns:p14="http://schemas.microsoft.com/office/powerpoint/2010/main" val="13506232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5"/>
            <a:ext cx="7886700" cy="1325563"/>
          </a:xfrm>
        </p:spPr>
        <p:txBody>
          <a:bodyPr/>
          <a:lstStyle/>
          <a:p>
            <a:r>
              <a:rPr lang="ru-RU" smtClean="0"/>
              <a:t>Образец заголовка</a:t>
            </a:r>
            <a:endParaRPr lang="ru-RU"/>
          </a:p>
        </p:txBody>
      </p:sp>
      <p:sp>
        <p:nvSpPr>
          <p:cNvPr id="3" name="Объект 2"/>
          <p:cNvSpPr>
            <a:spLocks noGrp="1"/>
          </p:cNvSpPr>
          <p:nvPr>
            <p:ph sz="half" idx="1"/>
          </p:nvPr>
        </p:nvSpPr>
        <p:spPr>
          <a:xfrm>
            <a:off x="628650" y="1825625"/>
            <a:ext cx="386715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48200" y="1825625"/>
            <a:ext cx="3867150" cy="20986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4648200" y="4076700"/>
            <a:ext cx="3867150" cy="21002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5"/>
          <p:cNvSpPr>
            <a:spLocks noGrp="1"/>
          </p:cNvSpPr>
          <p:nvPr>
            <p:ph type="dt" sz="half" idx="10"/>
          </p:nvPr>
        </p:nvSpPr>
        <p:spPr>
          <a:xfrm>
            <a:off x="628650" y="6356350"/>
            <a:ext cx="2057400" cy="365125"/>
          </a:xfrm>
        </p:spPr>
        <p:txBody>
          <a:bodyPr/>
          <a:lstStyle>
            <a:lvl1pPr>
              <a:defRPr/>
            </a:lvl1pPr>
          </a:lstStyle>
          <a:p>
            <a:pPr>
              <a:defRPr/>
            </a:pPr>
            <a:fld id="{05BC0AE3-F0EF-4A17-8D56-E4B3E812CE8B}" type="datetime1">
              <a:rPr lang="ru-RU" smtClean="0"/>
              <a:t>20.06.18</a:t>
            </a:fld>
            <a:endParaRPr lang="ru-RU"/>
          </a:p>
        </p:txBody>
      </p:sp>
      <p:sp>
        <p:nvSpPr>
          <p:cNvPr id="7" name="Нижний колонтитул 6"/>
          <p:cNvSpPr>
            <a:spLocks noGrp="1"/>
          </p:cNvSpPr>
          <p:nvPr>
            <p:ph type="ftr" sz="quarter" idx="11"/>
          </p:nvPr>
        </p:nvSpPr>
        <p:spPr>
          <a:xfrm>
            <a:off x="3028950" y="6356350"/>
            <a:ext cx="3086100" cy="365125"/>
          </a:xfrm>
        </p:spPr>
        <p:txBody>
          <a:bodyPr/>
          <a:lstStyle>
            <a:lvl1pPr>
              <a:defRPr/>
            </a:lvl1pPr>
          </a:lstStyle>
          <a:p>
            <a:pPr>
              <a:defRPr/>
            </a:pPr>
            <a:endParaRPr lang="ru-RU"/>
          </a:p>
        </p:txBody>
      </p:sp>
      <p:sp>
        <p:nvSpPr>
          <p:cNvPr id="8" name="Номер слайда 7"/>
          <p:cNvSpPr>
            <a:spLocks noGrp="1"/>
          </p:cNvSpPr>
          <p:nvPr>
            <p:ph type="sldNum" sz="quarter" idx="12"/>
          </p:nvPr>
        </p:nvSpPr>
        <p:spPr>
          <a:xfrm>
            <a:off x="6457950" y="6356350"/>
            <a:ext cx="2057400" cy="365125"/>
          </a:xfrm>
        </p:spPr>
        <p:txBody>
          <a:bodyPr/>
          <a:lstStyle>
            <a:lvl1pPr>
              <a:defRPr/>
            </a:lvl1pPr>
          </a:lstStyle>
          <a:p>
            <a:pPr>
              <a:defRPr/>
            </a:pPr>
            <a:fld id="{7D4589A0-F0BD-4E30-B850-BD2F1E673A18}" type="slidenum">
              <a:rPr lang="ru-RU"/>
              <a:pPr>
                <a:defRPr/>
              </a:pPr>
              <a:t>‹#›</a:t>
            </a:fld>
            <a:endParaRPr lang="ru-RU"/>
          </a:p>
        </p:txBody>
      </p:sp>
    </p:spTree>
    <p:extLst>
      <p:ext uri="{BB962C8B-B14F-4D97-AF65-F5344CB8AC3E}">
        <p14:creationId xmlns:p14="http://schemas.microsoft.com/office/powerpoint/2010/main" val="1666833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0552411-98A2-46BE-93D3-271686DEB7F1}" type="datetime1">
              <a:rPr lang="ru-RU" smtClean="0"/>
              <a:t>20.06.18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74F3ADE-E17F-4656-9160-FEFCC289CC9B}" type="slidenum">
              <a:rPr lang="ru-RU" smtClean="0"/>
              <a:t>‹#›</a:t>
            </a:fld>
            <a:endParaRPr lang="ru-RU"/>
          </a:p>
        </p:txBody>
      </p:sp>
    </p:spTree>
    <p:extLst>
      <p:ext uri="{BB962C8B-B14F-4D97-AF65-F5344CB8AC3E}">
        <p14:creationId xmlns:p14="http://schemas.microsoft.com/office/powerpoint/2010/main" val="3247483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501AAB8-A195-499C-AEC3-E1D82C37698C}" type="datetime1">
              <a:rPr lang="ru-RU" smtClean="0"/>
              <a:t>20.06.18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74F3ADE-E17F-4656-9160-FEFCC289CC9B}" type="slidenum">
              <a:rPr lang="ru-RU" smtClean="0"/>
              <a:t>‹#›</a:t>
            </a:fld>
            <a:endParaRPr lang="ru-RU"/>
          </a:p>
        </p:txBody>
      </p:sp>
    </p:spTree>
    <p:extLst>
      <p:ext uri="{BB962C8B-B14F-4D97-AF65-F5344CB8AC3E}">
        <p14:creationId xmlns:p14="http://schemas.microsoft.com/office/powerpoint/2010/main" val="2203201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77CF1992-FE1A-43C7-8A19-FF05A25D3BEF}" type="datetime1">
              <a:rPr lang="ru-RU" smtClean="0"/>
              <a:t>20.06.18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74F3ADE-E17F-4656-9160-FEFCC289CC9B}" type="slidenum">
              <a:rPr lang="ru-RU" smtClean="0"/>
              <a:t>‹#›</a:t>
            </a:fld>
            <a:endParaRPr lang="ru-RU"/>
          </a:p>
        </p:txBody>
      </p:sp>
    </p:spTree>
    <p:extLst>
      <p:ext uri="{BB962C8B-B14F-4D97-AF65-F5344CB8AC3E}">
        <p14:creationId xmlns:p14="http://schemas.microsoft.com/office/powerpoint/2010/main" val="385983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7DD32A6-E1FD-473D-A6B3-A4A65EDAD4B7}" type="datetime1">
              <a:rPr lang="ru-RU" smtClean="0"/>
              <a:t>20.06.18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74F3ADE-E17F-4656-9160-FEFCC289CC9B}" type="slidenum">
              <a:rPr lang="ru-RU" smtClean="0"/>
              <a:t>‹#›</a:t>
            </a:fld>
            <a:endParaRPr lang="ru-RU"/>
          </a:p>
        </p:txBody>
      </p:sp>
    </p:spTree>
    <p:extLst>
      <p:ext uri="{BB962C8B-B14F-4D97-AF65-F5344CB8AC3E}">
        <p14:creationId xmlns:p14="http://schemas.microsoft.com/office/powerpoint/2010/main" val="1146999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E0C6A5F4-A84D-4CA7-BC33-A4362E2DF1F6}" type="datetime1">
              <a:rPr lang="ru-RU" smtClean="0"/>
              <a:t>20.06.18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74F3ADE-E17F-4656-9160-FEFCC289CC9B}" type="slidenum">
              <a:rPr lang="ru-RU" smtClean="0"/>
              <a:t>‹#›</a:t>
            </a:fld>
            <a:endParaRPr lang="ru-RU"/>
          </a:p>
        </p:txBody>
      </p:sp>
    </p:spTree>
    <p:extLst>
      <p:ext uri="{BB962C8B-B14F-4D97-AF65-F5344CB8AC3E}">
        <p14:creationId xmlns:p14="http://schemas.microsoft.com/office/powerpoint/2010/main" val="3520417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5B1742-0C7C-4741-B2A7-DE86216E93C2}" type="datetime1">
              <a:rPr lang="ru-RU" smtClean="0"/>
              <a:t>20.06.18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74F3ADE-E17F-4656-9160-FEFCC289CC9B}" type="slidenum">
              <a:rPr lang="ru-RU" smtClean="0"/>
              <a:t>‹#›</a:t>
            </a:fld>
            <a:endParaRPr lang="ru-RU"/>
          </a:p>
        </p:txBody>
      </p:sp>
    </p:spTree>
    <p:extLst>
      <p:ext uri="{BB962C8B-B14F-4D97-AF65-F5344CB8AC3E}">
        <p14:creationId xmlns:p14="http://schemas.microsoft.com/office/powerpoint/2010/main" val="1122765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3E1F54A1-38D8-4245-91DE-99BBC32B62F0}" type="datetime1">
              <a:rPr lang="ru-RU" smtClean="0"/>
              <a:t>20.06.18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74F3ADE-E17F-4656-9160-FEFCC289CC9B}" type="slidenum">
              <a:rPr lang="ru-RU" smtClean="0"/>
              <a:t>‹#›</a:t>
            </a:fld>
            <a:endParaRPr lang="ru-RU"/>
          </a:p>
        </p:txBody>
      </p:sp>
    </p:spTree>
    <p:extLst>
      <p:ext uri="{BB962C8B-B14F-4D97-AF65-F5344CB8AC3E}">
        <p14:creationId xmlns:p14="http://schemas.microsoft.com/office/powerpoint/2010/main" val="2090458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EE33CC6F-D72B-4B09-81EB-5899DA9EF7BE}" type="datetime1">
              <a:rPr lang="ru-RU" smtClean="0"/>
              <a:t>20.06.18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74F3ADE-E17F-4656-9160-FEFCC289CC9B}" type="slidenum">
              <a:rPr lang="ru-RU" smtClean="0"/>
              <a:t>‹#›</a:t>
            </a:fld>
            <a:endParaRPr lang="ru-RU"/>
          </a:p>
        </p:txBody>
      </p:sp>
    </p:spTree>
    <p:extLst>
      <p:ext uri="{BB962C8B-B14F-4D97-AF65-F5344CB8AC3E}">
        <p14:creationId xmlns:p14="http://schemas.microsoft.com/office/powerpoint/2010/main" val="267772005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26799C-EC5C-40E2-BDC2-177F7D405088}" type="datetime1">
              <a:rPr lang="ru-RU" smtClean="0"/>
              <a:t>20.06.18</a:t>
            </a:fld>
            <a:endParaRPr 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4F3ADE-E17F-4656-9160-FEFCC289CC9B}" type="slidenum">
              <a:rPr lang="ru-RU" smtClean="0"/>
              <a:t>‹#›</a:t>
            </a:fld>
            <a:endParaRPr lang="ru-RU"/>
          </a:p>
        </p:txBody>
      </p:sp>
    </p:spTree>
    <p:extLst>
      <p:ext uri="{BB962C8B-B14F-4D97-AF65-F5344CB8AC3E}">
        <p14:creationId xmlns:p14="http://schemas.microsoft.com/office/powerpoint/2010/main" val="31730815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hyperlink" Target="https://www.google.ru/url?sa=i&amp;rct=j&amp;q=&amp;esrc=s&amp;source=images&amp;cd=&amp;cad=rja&amp;uact=8&amp;ved=0ahUKEwjN1u-PuOjVAhViD5oKHawNBPUQjRwIBw&amp;url=https://www.pinterest.com/fusiontourism/exotic-foods-around-the-world/&amp;psig=AFQjCNGrKWPQuyKjwGRXstqtuGS3UzXHMg&amp;ust=1503408684403176" TargetMode="External"/><Relationship Id="rId5" Type="http://schemas.openxmlformats.org/officeDocument/2006/relationships/image" Target="../media/image14.jpeg"/><Relationship Id="rId6"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hyperlink" Target="https://www.google.ru/url?sa=i&amp;source=images&amp;cd=&amp;cad=rja&amp;uact=8&amp;ved=2ahUKEwjKlaOolbLbAhUrJpoKHcH4AZwQjRx6BAgBEAU&amp;url=http://www.medical-actu.com/en/lesson/bacteriology/clostridium-botulinum/&amp;psig=AOvVaw0pcTkAoGnceSNYnVy7lXhv&amp;ust=1527932230022505" TargetMode="External"/><Relationship Id="rId5" Type="http://schemas.openxmlformats.org/officeDocument/2006/relationships/image" Target="../media/image16.jpeg"/><Relationship Id="rId6"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8.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9.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0.png"/></Relationships>
</file>

<file path=ppt/slides/_rels/slide18.xml.rels><?xml version="1.0" encoding="UTF-8" standalone="yes"?>
<Relationships xmlns="http://schemas.openxmlformats.org/package/2006/relationships"><Relationship Id="rId11" Type="http://schemas.openxmlformats.org/officeDocument/2006/relationships/image" Target="../media/image29.emf"/><Relationship Id="rId12" Type="http://schemas.openxmlformats.org/officeDocument/2006/relationships/image" Target="../media/image30.emf"/><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1.emf"/><Relationship Id="rId4" Type="http://schemas.openxmlformats.org/officeDocument/2006/relationships/image" Target="../media/image22.emf"/><Relationship Id="rId5" Type="http://schemas.openxmlformats.org/officeDocument/2006/relationships/image" Target="../media/image23.emf"/><Relationship Id="rId6" Type="http://schemas.openxmlformats.org/officeDocument/2006/relationships/image" Target="../media/image24.emf"/><Relationship Id="rId7" Type="http://schemas.openxmlformats.org/officeDocument/2006/relationships/image" Target="../media/image25.emf"/><Relationship Id="rId8" Type="http://schemas.openxmlformats.org/officeDocument/2006/relationships/image" Target="../media/image26.emf"/><Relationship Id="rId9" Type="http://schemas.openxmlformats.org/officeDocument/2006/relationships/image" Target="../media/image27.emf"/><Relationship Id="rId10" Type="http://schemas.openxmlformats.org/officeDocument/2006/relationships/image" Target="../media/image28.emf"/></Relationships>
</file>

<file path=ppt/slides/_rels/slide19.xml.rels><?xml version="1.0" encoding="UTF-8" standalone="yes"?>
<Relationships xmlns="http://schemas.openxmlformats.org/package/2006/relationships"><Relationship Id="rId3" Type="http://schemas.openxmlformats.org/officeDocument/2006/relationships/image" Target="../media/image31.emf"/><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1" Type="http://schemas.openxmlformats.org/officeDocument/2006/relationships/image" Target="../media/image45.jpeg"/><Relationship Id="rId12" Type="http://schemas.openxmlformats.org/officeDocument/2006/relationships/image" Target="../media/image46.jpeg"/><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37.jpeg"/><Relationship Id="rId4" Type="http://schemas.openxmlformats.org/officeDocument/2006/relationships/image" Target="../media/image38.jpeg"/><Relationship Id="rId5" Type="http://schemas.openxmlformats.org/officeDocument/2006/relationships/image" Target="../media/image39.jpeg"/><Relationship Id="rId6" Type="http://schemas.openxmlformats.org/officeDocument/2006/relationships/image" Target="../media/image40.jpg"/><Relationship Id="rId7" Type="http://schemas.openxmlformats.org/officeDocument/2006/relationships/image" Target="../media/image41.jpeg"/><Relationship Id="rId8" Type="http://schemas.openxmlformats.org/officeDocument/2006/relationships/image" Target="../media/image42.jpeg"/><Relationship Id="rId9" Type="http://schemas.openxmlformats.org/officeDocument/2006/relationships/image" Target="../media/image43.jpeg"/><Relationship Id="rId10" Type="http://schemas.openxmlformats.org/officeDocument/2006/relationships/image" Target="../media/image4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g"/><Relationship Id="rId6"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jp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71714" y="543243"/>
            <a:ext cx="7909560" cy="1620837"/>
          </a:xfrm>
        </p:spPr>
        <p:txBody>
          <a:bodyPr>
            <a:noAutofit/>
          </a:bodyPr>
          <a:lstStyle/>
          <a:p>
            <a:r>
              <a:rPr lang="en-US" sz="3600" b="1" dirty="0" smtClean="0">
                <a:latin typeface="Arial" panose="020B0604020202020204" pitchFamily="34" charset="0"/>
                <a:cs typeface="Arial" panose="020B0604020202020204" pitchFamily="34" charset="0"/>
              </a:rPr>
              <a:t>Impact of climate change and environmental pollution on population health in the Arctic</a:t>
            </a:r>
            <a:endParaRPr lang="ru-RU" sz="3600" b="1" dirty="0">
              <a:latin typeface="Arial" panose="020B0604020202020204" pitchFamily="34" charset="0"/>
              <a:cs typeface="Arial" panose="020B0604020202020204" pitchFamily="34" charset="0"/>
            </a:endParaRPr>
          </a:p>
        </p:txBody>
      </p:sp>
      <p:sp>
        <p:nvSpPr>
          <p:cNvPr id="6" name="Подзаголовок 2"/>
          <p:cNvSpPr txBox="1">
            <a:spLocks/>
          </p:cNvSpPr>
          <p:nvPr/>
        </p:nvSpPr>
        <p:spPr>
          <a:xfrm>
            <a:off x="2124364" y="5106194"/>
            <a:ext cx="5004261" cy="165576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smtClean="0">
                <a:latin typeface="Arial" panose="020B0604020202020204" pitchFamily="34" charset="0"/>
                <a:cs typeface="Arial" panose="020B0604020202020204" pitchFamily="34" charset="0"/>
              </a:rPr>
              <a:t>Tatiana Unguryanu</a:t>
            </a:r>
          </a:p>
          <a:p>
            <a:r>
              <a:rPr lang="en-US" dirty="0" smtClean="0">
                <a:latin typeface="Arial" panose="020B0604020202020204" pitchFamily="34" charset="0"/>
                <a:cs typeface="Arial" panose="020B0604020202020204" pitchFamily="34" charset="0"/>
              </a:rPr>
              <a:t>Northern State Medical University</a:t>
            </a:r>
          </a:p>
          <a:p>
            <a:r>
              <a:rPr lang="en-US" dirty="0" smtClean="0">
                <a:latin typeface="Arial" panose="020B0604020202020204" pitchFamily="34" charset="0"/>
                <a:cs typeface="Arial" panose="020B0604020202020204" pitchFamily="34" charset="0"/>
              </a:rPr>
              <a:t>Arkhangelsk, Russia</a:t>
            </a:r>
            <a:endParaRPr lang="ru-RU" dirty="0">
              <a:latin typeface="Arial" panose="020B0604020202020204" pitchFamily="34" charset="0"/>
              <a:cs typeface="Arial" panose="020B0604020202020204" pitchFamily="34" charset="0"/>
            </a:endParaRPr>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6880" y="2757599"/>
            <a:ext cx="2621280" cy="170383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8" name="Рисунок 7"/>
          <p:cNvPicPr>
            <a:picLocks noChangeAspect="1"/>
          </p:cNvPicPr>
          <p:nvPr/>
        </p:nvPicPr>
        <p:blipFill rotWithShape="1">
          <a:blip r:embed="rId4" cstate="print">
            <a:extLst>
              <a:ext uri="{28A0092B-C50C-407E-A947-70E740481C1C}">
                <a14:useLocalDpi xmlns:a14="http://schemas.microsoft.com/office/drawing/2010/main" val="0"/>
              </a:ext>
            </a:extLst>
          </a:blip>
          <a:srcRect l="-1" t="10708" r="38140"/>
          <a:stretch/>
        </p:blipFill>
        <p:spPr>
          <a:xfrm>
            <a:off x="3340026" y="2757599"/>
            <a:ext cx="2613734" cy="171636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9" name="Рисунок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35626" y="2757599"/>
            <a:ext cx="2542614" cy="171636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00079563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1732" y="186707"/>
            <a:ext cx="7886700" cy="734331"/>
          </a:xfrm>
        </p:spPr>
        <p:txBody>
          <a:bodyPr/>
          <a:lstStyle/>
          <a:p>
            <a:pPr algn="ctr"/>
            <a:r>
              <a:rPr lang="en-US" altLang="ru-RU" b="1" dirty="0" smtClean="0">
                <a:latin typeface="Arial" panose="020B0604020202020204" pitchFamily="34" charset="0"/>
              </a:rPr>
              <a:t>Water related </a:t>
            </a:r>
            <a:r>
              <a:rPr lang="en-US" altLang="ru-RU" b="1" dirty="0">
                <a:latin typeface="Arial" panose="020B0604020202020204" pitchFamily="34" charset="0"/>
              </a:rPr>
              <a:t>diseases</a:t>
            </a:r>
            <a:endParaRPr lang="ru-RU" dirty="0"/>
          </a:p>
        </p:txBody>
      </p:sp>
      <p:sp>
        <p:nvSpPr>
          <p:cNvPr id="4" name="Прямоугольник 3"/>
          <p:cNvSpPr/>
          <p:nvPr/>
        </p:nvSpPr>
        <p:spPr>
          <a:xfrm>
            <a:off x="702752" y="1340196"/>
            <a:ext cx="7731579" cy="923330"/>
          </a:xfrm>
          <a:prstGeom prst="rect">
            <a:avLst/>
          </a:prstGeom>
          <a:ln w="38100">
            <a:solidFill>
              <a:srgbClr val="FF0000"/>
            </a:solidFill>
          </a:ln>
        </p:spPr>
        <p:txBody>
          <a:bodyPr wrap="square">
            <a:spAutoFit/>
          </a:bodyPr>
          <a:lstStyle/>
          <a:p>
            <a:r>
              <a:rPr lang="ru-RU" altLang="ru-RU" i="1" dirty="0">
                <a:latin typeface="Arial" panose="020B0604020202020204" pitchFamily="34" charset="0"/>
              </a:rPr>
              <a:t>“</a:t>
            </a:r>
            <a:r>
              <a:rPr lang="ru-RU" altLang="ru-RU" i="1" dirty="0" err="1">
                <a:latin typeface="Arial" panose="020B0604020202020204" pitchFamily="34" charset="0"/>
              </a:rPr>
              <a:t>any</a:t>
            </a:r>
            <a:r>
              <a:rPr lang="ru-RU" altLang="ru-RU" i="1" dirty="0">
                <a:latin typeface="Arial" panose="020B0604020202020204" pitchFamily="34" charset="0"/>
              </a:rPr>
              <a:t> </a:t>
            </a:r>
            <a:r>
              <a:rPr lang="ru-RU" altLang="ru-RU" i="1" dirty="0" err="1">
                <a:latin typeface="Arial" panose="020B0604020202020204" pitchFamily="34" charset="0"/>
              </a:rPr>
              <a:t>significant</a:t>
            </a:r>
            <a:r>
              <a:rPr lang="ru-RU" altLang="ru-RU" i="1" dirty="0">
                <a:latin typeface="Arial" panose="020B0604020202020204" pitchFamily="34" charset="0"/>
              </a:rPr>
              <a:t> </a:t>
            </a:r>
            <a:r>
              <a:rPr lang="ru-RU" altLang="ru-RU" i="1" dirty="0" err="1">
                <a:latin typeface="Arial" panose="020B0604020202020204" pitchFamily="34" charset="0"/>
              </a:rPr>
              <a:t>adverse</a:t>
            </a:r>
            <a:r>
              <a:rPr lang="ru-RU" altLang="ru-RU" i="1" dirty="0">
                <a:latin typeface="Arial" panose="020B0604020202020204" pitchFamily="34" charset="0"/>
              </a:rPr>
              <a:t> </a:t>
            </a:r>
            <a:r>
              <a:rPr lang="ru-RU" altLang="ru-RU" i="1" dirty="0" err="1">
                <a:latin typeface="Arial" panose="020B0604020202020204" pitchFamily="34" charset="0"/>
              </a:rPr>
              <a:t>effects</a:t>
            </a:r>
            <a:r>
              <a:rPr lang="ru-RU" altLang="ru-RU" i="1" dirty="0">
                <a:latin typeface="Arial" panose="020B0604020202020204" pitchFamily="34" charset="0"/>
              </a:rPr>
              <a:t> </a:t>
            </a:r>
            <a:r>
              <a:rPr lang="ru-RU" altLang="ru-RU" i="1" dirty="0" err="1">
                <a:latin typeface="Arial" panose="020B0604020202020204" pitchFamily="34" charset="0"/>
              </a:rPr>
              <a:t>on</a:t>
            </a:r>
            <a:r>
              <a:rPr lang="ru-RU" altLang="ru-RU" i="1" dirty="0">
                <a:latin typeface="Arial" panose="020B0604020202020204" pitchFamily="34" charset="0"/>
              </a:rPr>
              <a:t> </a:t>
            </a:r>
            <a:r>
              <a:rPr lang="ru-RU" altLang="ru-RU" i="1" dirty="0" err="1">
                <a:latin typeface="Arial" panose="020B0604020202020204" pitchFamily="34" charset="0"/>
              </a:rPr>
              <a:t>human</a:t>
            </a:r>
            <a:r>
              <a:rPr lang="ru-RU" altLang="ru-RU" i="1" dirty="0">
                <a:latin typeface="Arial" panose="020B0604020202020204" pitchFamily="34" charset="0"/>
              </a:rPr>
              <a:t> </a:t>
            </a:r>
            <a:r>
              <a:rPr lang="ru-RU" altLang="ru-RU" i="1" dirty="0" err="1">
                <a:latin typeface="Arial" panose="020B0604020202020204" pitchFamily="34" charset="0"/>
              </a:rPr>
              <a:t>health</a:t>
            </a:r>
            <a:r>
              <a:rPr lang="ru-RU" altLang="ru-RU" i="1" dirty="0">
                <a:latin typeface="Arial" panose="020B0604020202020204" pitchFamily="34" charset="0"/>
              </a:rPr>
              <a:t>, </a:t>
            </a:r>
            <a:r>
              <a:rPr lang="ru-RU" altLang="ru-RU" i="1" dirty="0" err="1">
                <a:latin typeface="Arial" panose="020B0604020202020204" pitchFamily="34" charset="0"/>
              </a:rPr>
              <a:t>such</a:t>
            </a:r>
            <a:r>
              <a:rPr lang="ru-RU" altLang="ru-RU" i="1" dirty="0">
                <a:latin typeface="Arial" panose="020B0604020202020204" pitchFamily="34" charset="0"/>
              </a:rPr>
              <a:t> </a:t>
            </a:r>
            <a:r>
              <a:rPr lang="ru-RU" altLang="ru-RU" i="1" dirty="0" err="1">
                <a:latin typeface="Arial" panose="020B0604020202020204" pitchFamily="34" charset="0"/>
              </a:rPr>
              <a:t>as</a:t>
            </a:r>
            <a:r>
              <a:rPr lang="ru-RU" altLang="ru-RU" i="1" dirty="0">
                <a:latin typeface="Arial" panose="020B0604020202020204" pitchFamily="34" charset="0"/>
              </a:rPr>
              <a:t> </a:t>
            </a:r>
            <a:r>
              <a:rPr lang="ru-RU" altLang="ru-RU" i="1" dirty="0" err="1">
                <a:latin typeface="Arial" panose="020B0604020202020204" pitchFamily="34" charset="0"/>
              </a:rPr>
              <a:t>death</a:t>
            </a:r>
            <a:r>
              <a:rPr lang="ru-RU" altLang="ru-RU" i="1" dirty="0">
                <a:latin typeface="Arial" panose="020B0604020202020204" pitchFamily="34" charset="0"/>
              </a:rPr>
              <a:t>,</a:t>
            </a:r>
            <a:r>
              <a:rPr lang="en-US" altLang="ru-RU" i="1" dirty="0">
                <a:latin typeface="Arial" panose="020B0604020202020204" pitchFamily="34" charset="0"/>
              </a:rPr>
              <a:t> </a:t>
            </a:r>
            <a:r>
              <a:rPr lang="ru-RU" altLang="ru-RU" i="1" dirty="0" err="1">
                <a:latin typeface="Arial" panose="020B0604020202020204" pitchFamily="34" charset="0"/>
              </a:rPr>
              <a:t>disability</a:t>
            </a:r>
            <a:r>
              <a:rPr lang="ru-RU" altLang="ru-RU" i="1" dirty="0">
                <a:latin typeface="Arial" panose="020B0604020202020204" pitchFamily="34" charset="0"/>
              </a:rPr>
              <a:t>, </a:t>
            </a:r>
            <a:r>
              <a:rPr lang="ru-RU" altLang="ru-RU" i="1" dirty="0" err="1">
                <a:latin typeface="Arial" panose="020B0604020202020204" pitchFamily="34" charset="0"/>
              </a:rPr>
              <a:t>illness</a:t>
            </a:r>
            <a:r>
              <a:rPr lang="ru-RU" altLang="ru-RU" i="1" dirty="0">
                <a:latin typeface="Arial" panose="020B0604020202020204" pitchFamily="34" charset="0"/>
              </a:rPr>
              <a:t> </a:t>
            </a:r>
            <a:r>
              <a:rPr lang="ru-RU" altLang="ru-RU" i="1" dirty="0" err="1">
                <a:latin typeface="Arial" panose="020B0604020202020204" pitchFamily="34" charset="0"/>
              </a:rPr>
              <a:t>or</a:t>
            </a:r>
            <a:r>
              <a:rPr lang="ru-RU" altLang="ru-RU" i="1" dirty="0">
                <a:latin typeface="Arial" panose="020B0604020202020204" pitchFamily="34" charset="0"/>
              </a:rPr>
              <a:t> </a:t>
            </a:r>
            <a:r>
              <a:rPr lang="ru-RU" altLang="ru-RU" i="1" dirty="0" err="1">
                <a:latin typeface="Arial" panose="020B0604020202020204" pitchFamily="34" charset="0"/>
              </a:rPr>
              <a:t>disorders</a:t>
            </a:r>
            <a:r>
              <a:rPr lang="ru-RU" altLang="ru-RU" i="1" dirty="0">
                <a:latin typeface="Arial" panose="020B0604020202020204" pitchFamily="34" charset="0"/>
              </a:rPr>
              <a:t>, </a:t>
            </a:r>
            <a:r>
              <a:rPr lang="ru-RU" altLang="ru-RU" i="1" dirty="0" err="1">
                <a:latin typeface="Arial" panose="020B0604020202020204" pitchFamily="34" charset="0"/>
              </a:rPr>
              <a:t>caused</a:t>
            </a:r>
            <a:r>
              <a:rPr lang="ru-RU" altLang="ru-RU" i="1" dirty="0">
                <a:latin typeface="Arial" panose="020B0604020202020204" pitchFamily="34" charset="0"/>
              </a:rPr>
              <a:t> </a:t>
            </a:r>
            <a:r>
              <a:rPr lang="ru-RU" altLang="ru-RU" i="1" dirty="0" err="1">
                <a:latin typeface="Arial" panose="020B0604020202020204" pitchFamily="34" charset="0"/>
              </a:rPr>
              <a:t>directly</a:t>
            </a:r>
            <a:r>
              <a:rPr lang="ru-RU" altLang="ru-RU" i="1" dirty="0">
                <a:latin typeface="Arial" panose="020B0604020202020204" pitchFamily="34" charset="0"/>
              </a:rPr>
              <a:t> </a:t>
            </a:r>
            <a:r>
              <a:rPr lang="ru-RU" altLang="ru-RU" i="1" dirty="0" err="1">
                <a:latin typeface="Arial" panose="020B0604020202020204" pitchFamily="34" charset="0"/>
              </a:rPr>
              <a:t>or</a:t>
            </a:r>
            <a:r>
              <a:rPr lang="ru-RU" altLang="ru-RU" i="1" dirty="0">
                <a:latin typeface="Arial" panose="020B0604020202020204" pitchFamily="34" charset="0"/>
              </a:rPr>
              <a:t> </a:t>
            </a:r>
            <a:r>
              <a:rPr lang="ru-RU" altLang="ru-RU" i="1" dirty="0" err="1">
                <a:latin typeface="Arial" panose="020B0604020202020204" pitchFamily="34" charset="0"/>
              </a:rPr>
              <a:t>indirectly</a:t>
            </a:r>
            <a:r>
              <a:rPr lang="ru-RU" altLang="ru-RU" i="1" dirty="0">
                <a:latin typeface="Arial" panose="020B0604020202020204" pitchFamily="34" charset="0"/>
              </a:rPr>
              <a:t> </a:t>
            </a:r>
            <a:r>
              <a:rPr lang="ru-RU" altLang="ru-RU" i="1" dirty="0" err="1">
                <a:latin typeface="Arial" panose="020B0604020202020204" pitchFamily="34" charset="0"/>
              </a:rPr>
              <a:t>by</a:t>
            </a:r>
            <a:r>
              <a:rPr lang="ru-RU" altLang="ru-RU" i="1" dirty="0">
                <a:latin typeface="Arial" panose="020B0604020202020204" pitchFamily="34" charset="0"/>
              </a:rPr>
              <a:t> </a:t>
            </a:r>
            <a:r>
              <a:rPr lang="ru-RU" altLang="ru-RU" i="1" dirty="0" err="1">
                <a:latin typeface="Arial" panose="020B0604020202020204" pitchFamily="34" charset="0"/>
              </a:rPr>
              <a:t>the</a:t>
            </a:r>
            <a:r>
              <a:rPr lang="ru-RU" altLang="ru-RU" i="1" dirty="0">
                <a:latin typeface="Arial" panose="020B0604020202020204" pitchFamily="34" charset="0"/>
              </a:rPr>
              <a:t> </a:t>
            </a:r>
            <a:r>
              <a:rPr lang="ru-RU" altLang="ru-RU" i="1" dirty="0" err="1">
                <a:latin typeface="Arial" panose="020B0604020202020204" pitchFamily="34" charset="0"/>
              </a:rPr>
              <a:t>condition</a:t>
            </a:r>
            <a:r>
              <a:rPr lang="ru-RU" altLang="ru-RU" i="1" dirty="0">
                <a:latin typeface="Arial" panose="020B0604020202020204" pitchFamily="34" charset="0"/>
              </a:rPr>
              <a:t>, </a:t>
            </a:r>
            <a:r>
              <a:rPr lang="ru-RU" altLang="ru-RU" i="1" dirty="0" err="1">
                <a:latin typeface="Arial" panose="020B0604020202020204" pitchFamily="34" charset="0"/>
              </a:rPr>
              <a:t>or</a:t>
            </a:r>
            <a:r>
              <a:rPr lang="ru-RU" altLang="ru-RU" i="1" dirty="0">
                <a:latin typeface="Arial" panose="020B0604020202020204" pitchFamily="34" charset="0"/>
              </a:rPr>
              <a:t> </a:t>
            </a:r>
            <a:r>
              <a:rPr lang="ru-RU" altLang="ru-RU" i="1" dirty="0" err="1">
                <a:latin typeface="Arial" panose="020B0604020202020204" pitchFamily="34" charset="0"/>
              </a:rPr>
              <a:t>changes</a:t>
            </a:r>
            <a:r>
              <a:rPr lang="ru-RU" altLang="ru-RU" i="1" dirty="0">
                <a:latin typeface="Arial" panose="020B0604020202020204" pitchFamily="34" charset="0"/>
              </a:rPr>
              <a:t> </a:t>
            </a:r>
            <a:r>
              <a:rPr lang="ru-RU" altLang="ru-RU" i="1" dirty="0" err="1">
                <a:latin typeface="Arial" panose="020B0604020202020204" pitchFamily="34" charset="0"/>
              </a:rPr>
              <a:t>in</a:t>
            </a:r>
            <a:r>
              <a:rPr lang="ru-RU" altLang="ru-RU" i="1" dirty="0">
                <a:latin typeface="Arial" panose="020B0604020202020204" pitchFamily="34" charset="0"/>
              </a:rPr>
              <a:t> </a:t>
            </a:r>
            <a:r>
              <a:rPr lang="ru-RU" altLang="ru-RU" i="1" dirty="0" err="1">
                <a:latin typeface="Arial" panose="020B0604020202020204" pitchFamily="34" charset="0"/>
              </a:rPr>
              <a:t>the</a:t>
            </a:r>
            <a:r>
              <a:rPr lang="ru-RU" altLang="ru-RU" i="1" dirty="0">
                <a:latin typeface="Arial" panose="020B0604020202020204" pitchFamily="34" charset="0"/>
              </a:rPr>
              <a:t> </a:t>
            </a:r>
            <a:r>
              <a:rPr lang="ru-RU" altLang="ru-RU" i="1" dirty="0" err="1">
                <a:latin typeface="Arial" panose="020B0604020202020204" pitchFamily="34" charset="0"/>
              </a:rPr>
              <a:t>quantity</a:t>
            </a:r>
            <a:r>
              <a:rPr lang="ru-RU" altLang="ru-RU" i="1" dirty="0">
                <a:latin typeface="Arial" panose="020B0604020202020204" pitchFamily="34" charset="0"/>
              </a:rPr>
              <a:t> </a:t>
            </a:r>
            <a:r>
              <a:rPr lang="ru-RU" altLang="ru-RU" i="1" dirty="0" err="1">
                <a:latin typeface="Arial" panose="020B0604020202020204" pitchFamily="34" charset="0"/>
              </a:rPr>
              <a:t>or</a:t>
            </a:r>
            <a:r>
              <a:rPr lang="ru-RU" altLang="ru-RU" i="1" dirty="0">
                <a:latin typeface="Arial" panose="020B0604020202020204" pitchFamily="34" charset="0"/>
              </a:rPr>
              <a:t> </a:t>
            </a:r>
            <a:r>
              <a:rPr lang="ru-RU" altLang="ru-RU" i="1" dirty="0" err="1">
                <a:latin typeface="Arial" panose="020B0604020202020204" pitchFamily="34" charset="0"/>
              </a:rPr>
              <a:t>quality</a:t>
            </a:r>
            <a:r>
              <a:rPr lang="ru-RU" altLang="ru-RU" i="1" dirty="0">
                <a:latin typeface="Arial" panose="020B0604020202020204" pitchFamily="34" charset="0"/>
              </a:rPr>
              <a:t>, </a:t>
            </a:r>
            <a:r>
              <a:rPr lang="ru-RU" altLang="ru-RU" i="1" dirty="0" err="1">
                <a:latin typeface="Arial" panose="020B0604020202020204" pitchFamily="34" charset="0"/>
              </a:rPr>
              <a:t>of</a:t>
            </a:r>
            <a:r>
              <a:rPr lang="ru-RU" altLang="ru-RU" i="1" dirty="0">
                <a:latin typeface="Arial" panose="020B0604020202020204" pitchFamily="34" charset="0"/>
              </a:rPr>
              <a:t> </a:t>
            </a:r>
            <a:r>
              <a:rPr lang="ru-RU" altLang="ru-RU" i="1" dirty="0" err="1">
                <a:latin typeface="Arial" panose="020B0604020202020204" pitchFamily="34" charset="0"/>
              </a:rPr>
              <a:t>any</a:t>
            </a:r>
            <a:r>
              <a:rPr lang="ru-RU" altLang="ru-RU" i="1" dirty="0">
                <a:latin typeface="Arial" panose="020B0604020202020204" pitchFamily="34" charset="0"/>
              </a:rPr>
              <a:t> </a:t>
            </a:r>
            <a:r>
              <a:rPr lang="ru-RU" altLang="ru-RU" i="1" dirty="0" err="1">
                <a:latin typeface="Arial" panose="020B0604020202020204" pitchFamily="34" charset="0"/>
              </a:rPr>
              <a:t>waters</a:t>
            </a:r>
            <a:r>
              <a:rPr lang="ru-RU" altLang="ru-RU" i="1" dirty="0">
                <a:latin typeface="Arial" panose="020B0604020202020204" pitchFamily="34" charset="0"/>
                <a:cs typeface="Arial" panose="020B0604020202020204" pitchFamily="34" charset="0"/>
              </a:rPr>
              <a:t>”</a:t>
            </a:r>
            <a:r>
              <a:rPr lang="ru-RU" altLang="ru-RU" dirty="0">
                <a:latin typeface="Arial" panose="020B0604020202020204" pitchFamily="34" charset="0"/>
                <a:cs typeface="Arial" panose="020B0604020202020204" pitchFamily="34" charset="0"/>
              </a:rPr>
              <a:t> </a:t>
            </a:r>
            <a:r>
              <a:rPr lang="en-US" altLang="ru-RU" dirty="0">
                <a:latin typeface="Arial" panose="020B0604020202020204" pitchFamily="34" charset="0"/>
                <a:cs typeface="Arial" panose="020B0604020202020204" pitchFamily="34" charset="0"/>
              </a:rPr>
              <a:t> (WHO, 2012)</a:t>
            </a:r>
            <a:endParaRPr lang="ru-RU" altLang="ru-RU" dirty="0">
              <a:latin typeface="Arial" panose="020B0604020202020204" pitchFamily="34" charset="0"/>
              <a:cs typeface="Arial" panose="020B0604020202020204" pitchFamily="34" charset="0"/>
            </a:endParaRPr>
          </a:p>
        </p:txBody>
      </p:sp>
      <p:sp>
        <p:nvSpPr>
          <p:cNvPr id="5" name="Rectangle 14"/>
          <p:cNvSpPr>
            <a:spLocks/>
          </p:cNvSpPr>
          <p:nvPr/>
        </p:nvSpPr>
        <p:spPr bwMode="auto">
          <a:xfrm>
            <a:off x="702753" y="2481591"/>
            <a:ext cx="3382112" cy="614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defRPr sz="4400">
                <a:solidFill>
                  <a:schemeClr val="tx1"/>
                </a:solidFill>
                <a:latin typeface="Calibri Light" panose="020F0302020204030204" pitchFamily="34" charset="0"/>
              </a:defRPr>
            </a:lvl1pPr>
            <a:lvl2pPr>
              <a:lnSpc>
                <a:spcPct val="90000"/>
              </a:lnSpc>
              <a:defRPr sz="4400">
                <a:solidFill>
                  <a:schemeClr val="tx1"/>
                </a:solidFill>
                <a:latin typeface="Calibri Light" panose="020F0302020204030204" pitchFamily="34" charset="0"/>
              </a:defRPr>
            </a:lvl2pPr>
            <a:lvl3pPr>
              <a:lnSpc>
                <a:spcPct val="90000"/>
              </a:lnSpc>
              <a:defRPr sz="4400">
                <a:solidFill>
                  <a:schemeClr val="tx1"/>
                </a:solidFill>
                <a:latin typeface="Calibri Light" panose="020F0302020204030204" pitchFamily="34" charset="0"/>
              </a:defRPr>
            </a:lvl3pPr>
            <a:lvl4pPr>
              <a:lnSpc>
                <a:spcPct val="90000"/>
              </a:lnSpc>
              <a:defRPr sz="4400">
                <a:solidFill>
                  <a:schemeClr val="tx1"/>
                </a:solidFill>
                <a:latin typeface="Calibri Light" panose="020F0302020204030204" pitchFamily="34" charset="0"/>
              </a:defRPr>
            </a:lvl4pPr>
            <a:lvl5pPr>
              <a:lnSpc>
                <a:spcPct val="90000"/>
              </a:lnSpc>
              <a:defRPr sz="4400">
                <a:solidFill>
                  <a:schemeClr val="tx1"/>
                </a:solidFill>
                <a:latin typeface="Calibri Light" panose="020F0302020204030204" pitchFamily="34" charset="0"/>
              </a:defRPr>
            </a:lvl5pPr>
            <a:lvl6pPr marL="457200" fontAlgn="base">
              <a:lnSpc>
                <a:spcPct val="90000"/>
              </a:lnSpc>
              <a:spcBef>
                <a:spcPct val="0"/>
              </a:spcBef>
              <a:spcAft>
                <a:spcPct val="0"/>
              </a:spcAft>
              <a:defRPr sz="4400">
                <a:solidFill>
                  <a:schemeClr val="tx1"/>
                </a:solidFill>
                <a:latin typeface="Calibri Light" panose="020F0302020204030204" pitchFamily="34" charset="0"/>
              </a:defRPr>
            </a:lvl6pPr>
            <a:lvl7pPr marL="914400" fontAlgn="base">
              <a:lnSpc>
                <a:spcPct val="90000"/>
              </a:lnSpc>
              <a:spcBef>
                <a:spcPct val="0"/>
              </a:spcBef>
              <a:spcAft>
                <a:spcPct val="0"/>
              </a:spcAft>
              <a:defRPr sz="4400">
                <a:solidFill>
                  <a:schemeClr val="tx1"/>
                </a:solidFill>
                <a:latin typeface="Calibri Light" panose="020F0302020204030204" pitchFamily="34" charset="0"/>
              </a:defRPr>
            </a:lvl7pPr>
            <a:lvl8pPr marL="1371600" fontAlgn="base">
              <a:lnSpc>
                <a:spcPct val="90000"/>
              </a:lnSpc>
              <a:spcBef>
                <a:spcPct val="0"/>
              </a:spcBef>
              <a:spcAft>
                <a:spcPct val="0"/>
              </a:spcAft>
              <a:defRPr sz="4400">
                <a:solidFill>
                  <a:schemeClr val="tx1"/>
                </a:solidFill>
                <a:latin typeface="Calibri Light" panose="020F0302020204030204" pitchFamily="34" charset="0"/>
              </a:defRPr>
            </a:lvl8pPr>
            <a:lvl9pPr marL="182880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eaLnBrk="1" hangingPunct="1"/>
            <a:endParaRPr lang="en-US" altLang="ru-RU" sz="2400" b="1" dirty="0" smtClean="0">
              <a:latin typeface="Arial" panose="020B0604020202020204" pitchFamily="34" charset="0"/>
            </a:endParaRPr>
          </a:p>
          <a:p>
            <a:pPr algn="ctr" eaLnBrk="1" hangingPunct="1"/>
            <a:r>
              <a:rPr lang="en-US" altLang="ru-RU" sz="2400" b="1" dirty="0" smtClean="0">
                <a:latin typeface="Arial" panose="020B0604020202020204" pitchFamily="34" charset="0"/>
              </a:rPr>
              <a:t>Water-borne diseases</a:t>
            </a:r>
          </a:p>
          <a:p>
            <a:pPr algn="ctr"/>
            <a:r>
              <a:rPr lang="en-US" altLang="ru-RU" sz="2400" dirty="0" smtClean="0">
                <a:latin typeface="Arial" panose="020B0604020202020204" pitchFamily="34" charset="0"/>
              </a:rPr>
              <a:t>(bad </a:t>
            </a:r>
            <a:r>
              <a:rPr lang="en-US" altLang="ru-RU" sz="2400" dirty="0">
                <a:latin typeface="Arial" panose="020B0604020202020204" pitchFamily="34" charset="0"/>
              </a:rPr>
              <a:t>quality </a:t>
            </a:r>
            <a:r>
              <a:rPr lang="en-US" altLang="ru-RU" sz="2400" dirty="0" smtClean="0">
                <a:latin typeface="Arial" panose="020B0604020202020204" pitchFamily="34" charset="0"/>
              </a:rPr>
              <a:t>water)</a:t>
            </a:r>
            <a:endParaRPr lang="en-US" altLang="ru-RU" sz="2400" dirty="0">
              <a:latin typeface="Arial" panose="020B0604020202020204" pitchFamily="34" charset="0"/>
            </a:endParaRPr>
          </a:p>
          <a:p>
            <a:pPr algn="ctr" eaLnBrk="1" hangingPunct="1"/>
            <a:endParaRPr lang="ru-RU" altLang="ru-RU" sz="2400" b="1" dirty="0">
              <a:latin typeface="Arial" panose="020B0604020202020204" pitchFamily="34" charset="0"/>
            </a:endParaRPr>
          </a:p>
        </p:txBody>
      </p:sp>
      <p:sp>
        <p:nvSpPr>
          <p:cNvPr id="6" name="Rectangle 14"/>
          <p:cNvSpPr>
            <a:spLocks/>
          </p:cNvSpPr>
          <p:nvPr/>
        </p:nvSpPr>
        <p:spPr bwMode="auto">
          <a:xfrm>
            <a:off x="4739269" y="2465192"/>
            <a:ext cx="3958416" cy="534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defRPr sz="4400">
                <a:solidFill>
                  <a:schemeClr val="tx1"/>
                </a:solidFill>
                <a:latin typeface="Calibri Light" panose="020F0302020204030204" pitchFamily="34" charset="0"/>
              </a:defRPr>
            </a:lvl1pPr>
            <a:lvl2pPr>
              <a:lnSpc>
                <a:spcPct val="90000"/>
              </a:lnSpc>
              <a:defRPr sz="4400">
                <a:solidFill>
                  <a:schemeClr val="tx1"/>
                </a:solidFill>
                <a:latin typeface="Calibri Light" panose="020F0302020204030204" pitchFamily="34" charset="0"/>
              </a:defRPr>
            </a:lvl2pPr>
            <a:lvl3pPr>
              <a:lnSpc>
                <a:spcPct val="90000"/>
              </a:lnSpc>
              <a:defRPr sz="4400">
                <a:solidFill>
                  <a:schemeClr val="tx1"/>
                </a:solidFill>
                <a:latin typeface="Calibri Light" panose="020F0302020204030204" pitchFamily="34" charset="0"/>
              </a:defRPr>
            </a:lvl3pPr>
            <a:lvl4pPr>
              <a:lnSpc>
                <a:spcPct val="90000"/>
              </a:lnSpc>
              <a:defRPr sz="4400">
                <a:solidFill>
                  <a:schemeClr val="tx1"/>
                </a:solidFill>
                <a:latin typeface="Calibri Light" panose="020F0302020204030204" pitchFamily="34" charset="0"/>
              </a:defRPr>
            </a:lvl4pPr>
            <a:lvl5pPr>
              <a:lnSpc>
                <a:spcPct val="90000"/>
              </a:lnSpc>
              <a:defRPr sz="4400">
                <a:solidFill>
                  <a:schemeClr val="tx1"/>
                </a:solidFill>
                <a:latin typeface="Calibri Light" panose="020F0302020204030204" pitchFamily="34" charset="0"/>
              </a:defRPr>
            </a:lvl5pPr>
            <a:lvl6pPr marL="457200" fontAlgn="base">
              <a:lnSpc>
                <a:spcPct val="90000"/>
              </a:lnSpc>
              <a:spcBef>
                <a:spcPct val="0"/>
              </a:spcBef>
              <a:spcAft>
                <a:spcPct val="0"/>
              </a:spcAft>
              <a:defRPr sz="4400">
                <a:solidFill>
                  <a:schemeClr val="tx1"/>
                </a:solidFill>
                <a:latin typeface="Calibri Light" panose="020F0302020204030204" pitchFamily="34" charset="0"/>
              </a:defRPr>
            </a:lvl6pPr>
            <a:lvl7pPr marL="914400" fontAlgn="base">
              <a:lnSpc>
                <a:spcPct val="90000"/>
              </a:lnSpc>
              <a:spcBef>
                <a:spcPct val="0"/>
              </a:spcBef>
              <a:spcAft>
                <a:spcPct val="0"/>
              </a:spcAft>
              <a:defRPr sz="4400">
                <a:solidFill>
                  <a:schemeClr val="tx1"/>
                </a:solidFill>
                <a:latin typeface="Calibri Light" panose="020F0302020204030204" pitchFamily="34" charset="0"/>
              </a:defRPr>
            </a:lvl7pPr>
            <a:lvl8pPr marL="1371600" fontAlgn="base">
              <a:lnSpc>
                <a:spcPct val="90000"/>
              </a:lnSpc>
              <a:spcBef>
                <a:spcPct val="0"/>
              </a:spcBef>
              <a:spcAft>
                <a:spcPct val="0"/>
              </a:spcAft>
              <a:defRPr sz="4400">
                <a:solidFill>
                  <a:schemeClr val="tx1"/>
                </a:solidFill>
                <a:latin typeface="Calibri Light" panose="020F0302020204030204" pitchFamily="34" charset="0"/>
              </a:defRPr>
            </a:lvl8pPr>
            <a:lvl9pPr marL="182880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eaLnBrk="1" hangingPunct="1"/>
            <a:r>
              <a:rPr lang="en-US" altLang="ru-RU" sz="2400" b="1" dirty="0" smtClean="0">
                <a:latin typeface="Arial" panose="020B0604020202020204" pitchFamily="34" charset="0"/>
              </a:rPr>
              <a:t>Water-washed diseases</a:t>
            </a:r>
          </a:p>
          <a:p>
            <a:pPr algn="ctr" eaLnBrk="1" hangingPunct="1"/>
            <a:r>
              <a:rPr lang="en-US" altLang="ru-RU" sz="2400" dirty="0" smtClean="0">
                <a:latin typeface="Arial" panose="020B0604020202020204" pitchFamily="34" charset="0"/>
              </a:rPr>
              <a:t>(inadequate water quantity)</a:t>
            </a:r>
            <a:endParaRPr lang="ru-RU" altLang="ru-RU" sz="2400" dirty="0">
              <a:latin typeface="Arial" panose="020B0604020202020204" pitchFamily="34" charset="0"/>
            </a:endParaRPr>
          </a:p>
        </p:txBody>
      </p:sp>
      <p:sp>
        <p:nvSpPr>
          <p:cNvPr id="7" name="Прямоугольник 6"/>
          <p:cNvSpPr/>
          <p:nvPr/>
        </p:nvSpPr>
        <p:spPr>
          <a:xfrm>
            <a:off x="783771" y="3645807"/>
            <a:ext cx="3301093" cy="301625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ru-RU" dirty="0" smtClean="0">
              <a:solidFill>
                <a:schemeClr val="tx1"/>
              </a:solidFill>
              <a:latin typeface="Arial" panose="020B0604020202020204" pitchFamily="34" charset="0"/>
            </a:endParaRPr>
          </a:p>
          <a:p>
            <a:endParaRPr lang="en-US" altLang="ru-RU" dirty="0">
              <a:solidFill>
                <a:schemeClr val="tx1"/>
              </a:solidFill>
              <a:latin typeface="Arial" panose="020B0604020202020204" pitchFamily="34" charset="0"/>
            </a:endParaRPr>
          </a:p>
          <a:p>
            <a:r>
              <a:rPr lang="en-US" altLang="ru-RU" dirty="0" err="1" smtClean="0">
                <a:solidFill>
                  <a:schemeClr val="tx1"/>
                </a:solidFill>
                <a:latin typeface="Arial" panose="020B0604020202020204" pitchFamily="34" charset="0"/>
              </a:rPr>
              <a:t>Campylobacteriosis</a:t>
            </a:r>
            <a:r>
              <a:rPr lang="en-US" altLang="ru-RU" dirty="0">
                <a:solidFill>
                  <a:schemeClr val="tx1"/>
                </a:solidFill>
                <a:latin typeface="Arial" panose="020B0604020202020204" pitchFamily="34" charset="0"/>
              </a:rPr>
              <a:t/>
            </a:r>
            <a:br>
              <a:rPr lang="en-US" altLang="ru-RU" dirty="0">
                <a:solidFill>
                  <a:schemeClr val="tx1"/>
                </a:solidFill>
                <a:latin typeface="Arial" panose="020B0604020202020204" pitchFamily="34" charset="0"/>
              </a:rPr>
            </a:br>
            <a:r>
              <a:rPr lang="en-US" altLang="ru-RU" dirty="0">
                <a:solidFill>
                  <a:schemeClr val="tx1"/>
                </a:solidFill>
                <a:latin typeface="Arial" panose="020B0604020202020204" pitchFamily="34" charset="0"/>
              </a:rPr>
              <a:t>Cryptosporidium infection</a:t>
            </a:r>
            <a:br>
              <a:rPr lang="en-US" altLang="ru-RU" dirty="0">
                <a:solidFill>
                  <a:schemeClr val="tx1"/>
                </a:solidFill>
                <a:latin typeface="Arial" panose="020B0604020202020204" pitchFamily="34" charset="0"/>
              </a:rPr>
            </a:br>
            <a:r>
              <a:rPr lang="en-US" altLang="ru-RU" dirty="0" err="1">
                <a:solidFill>
                  <a:schemeClr val="tx1"/>
                </a:solidFill>
                <a:latin typeface="Arial" panose="020B0604020202020204" pitchFamily="34" charset="0"/>
              </a:rPr>
              <a:t>E.Coli</a:t>
            </a:r>
            <a:r>
              <a:rPr lang="en-US" altLang="ru-RU" dirty="0">
                <a:solidFill>
                  <a:schemeClr val="tx1"/>
                </a:solidFill>
                <a:latin typeface="Arial" panose="020B0604020202020204" pitchFamily="34" charset="0"/>
              </a:rPr>
              <a:t> infection</a:t>
            </a:r>
            <a:br>
              <a:rPr lang="en-US" altLang="ru-RU" dirty="0">
                <a:solidFill>
                  <a:schemeClr val="tx1"/>
                </a:solidFill>
                <a:latin typeface="Arial" panose="020B0604020202020204" pitchFamily="34" charset="0"/>
              </a:rPr>
            </a:br>
            <a:r>
              <a:rPr lang="en-US" altLang="ru-RU" dirty="0" err="1">
                <a:solidFill>
                  <a:schemeClr val="tx1"/>
                </a:solidFill>
                <a:latin typeface="Arial" panose="020B0604020202020204" pitchFamily="34" charset="0"/>
              </a:rPr>
              <a:t>Giardiaosis</a:t>
            </a:r>
            <a:r>
              <a:rPr lang="en-US" altLang="ru-RU" dirty="0">
                <a:solidFill>
                  <a:schemeClr val="tx1"/>
                </a:solidFill>
                <a:latin typeface="Arial" panose="020B0604020202020204" pitchFamily="34" charset="0"/>
              </a:rPr>
              <a:t/>
            </a:r>
            <a:br>
              <a:rPr lang="en-US" altLang="ru-RU" dirty="0">
                <a:solidFill>
                  <a:schemeClr val="tx1"/>
                </a:solidFill>
                <a:latin typeface="Arial" panose="020B0604020202020204" pitchFamily="34" charset="0"/>
              </a:rPr>
            </a:br>
            <a:r>
              <a:rPr lang="en-US" altLang="ru-RU" dirty="0">
                <a:solidFill>
                  <a:schemeClr val="tx1"/>
                </a:solidFill>
                <a:latin typeface="Arial" panose="020B0604020202020204" pitchFamily="34" charset="0"/>
              </a:rPr>
              <a:t>Hepatitis A</a:t>
            </a:r>
            <a:br>
              <a:rPr lang="en-US" altLang="ru-RU" dirty="0">
                <a:solidFill>
                  <a:schemeClr val="tx1"/>
                </a:solidFill>
                <a:latin typeface="Arial" panose="020B0604020202020204" pitchFamily="34" charset="0"/>
              </a:rPr>
            </a:br>
            <a:r>
              <a:rPr lang="en-US" altLang="ru-RU" dirty="0">
                <a:solidFill>
                  <a:schemeClr val="tx1"/>
                </a:solidFill>
                <a:latin typeface="Arial" panose="020B0604020202020204" pitchFamily="34" charset="0"/>
              </a:rPr>
              <a:t>Hepatitis E</a:t>
            </a:r>
            <a:br>
              <a:rPr lang="en-US" altLang="ru-RU" dirty="0">
                <a:solidFill>
                  <a:schemeClr val="tx1"/>
                </a:solidFill>
                <a:latin typeface="Arial" panose="020B0604020202020204" pitchFamily="34" charset="0"/>
              </a:rPr>
            </a:br>
            <a:r>
              <a:rPr lang="en-US" altLang="ru-RU" dirty="0">
                <a:solidFill>
                  <a:schemeClr val="tx1"/>
                </a:solidFill>
                <a:latin typeface="Arial" panose="020B0604020202020204" pitchFamily="34" charset="0"/>
              </a:rPr>
              <a:t>Tularemia</a:t>
            </a:r>
            <a:br>
              <a:rPr lang="en-US" altLang="ru-RU" dirty="0">
                <a:solidFill>
                  <a:schemeClr val="tx1"/>
                </a:solidFill>
                <a:latin typeface="Arial" panose="020B0604020202020204" pitchFamily="34" charset="0"/>
              </a:rPr>
            </a:br>
            <a:r>
              <a:rPr lang="en-US" altLang="ru-RU" dirty="0" err="1">
                <a:solidFill>
                  <a:schemeClr val="tx1"/>
                </a:solidFill>
                <a:latin typeface="Arial" panose="020B0604020202020204" pitchFamily="34" charset="0"/>
              </a:rPr>
              <a:t>Yersiniaosis</a:t>
            </a:r>
            <a:r>
              <a:rPr lang="en-US" altLang="ru-RU" dirty="0">
                <a:solidFill>
                  <a:schemeClr val="tx1"/>
                </a:solidFill>
                <a:latin typeface="Arial" panose="020B0604020202020204" pitchFamily="34" charset="0"/>
              </a:rPr>
              <a:t/>
            </a:r>
            <a:br>
              <a:rPr lang="en-US" altLang="ru-RU" dirty="0">
                <a:solidFill>
                  <a:schemeClr val="tx1"/>
                </a:solidFill>
                <a:latin typeface="Arial" panose="020B0604020202020204" pitchFamily="34" charset="0"/>
              </a:rPr>
            </a:br>
            <a:r>
              <a:rPr lang="en-US" altLang="ru-RU" dirty="0">
                <a:solidFill>
                  <a:schemeClr val="tx1"/>
                </a:solidFill>
                <a:latin typeface="Arial" panose="020B0604020202020204" pitchFamily="34" charset="0"/>
              </a:rPr>
              <a:t>Paratyphoid fever</a:t>
            </a:r>
            <a:br>
              <a:rPr lang="en-US" altLang="ru-RU" dirty="0">
                <a:solidFill>
                  <a:schemeClr val="tx1"/>
                </a:solidFill>
                <a:latin typeface="Arial" panose="020B0604020202020204" pitchFamily="34" charset="0"/>
              </a:rPr>
            </a:br>
            <a:r>
              <a:rPr lang="en-US" altLang="ru-RU" dirty="0">
                <a:solidFill>
                  <a:schemeClr val="tx1"/>
                </a:solidFill>
                <a:latin typeface="Arial" panose="020B0604020202020204" pitchFamily="34" charset="0"/>
              </a:rPr>
              <a:t>Shigellosis</a:t>
            </a:r>
            <a:br>
              <a:rPr lang="en-US" altLang="ru-RU" dirty="0">
                <a:solidFill>
                  <a:schemeClr val="tx1"/>
                </a:solidFill>
                <a:latin typeface="Arial" panose="020B0604020202020204" pitchFamily="34" charset="0"/>
              </a:rPr>
            </a:br>
            <a:r>
              <a:rPr lang="en-US" altLang="ru-RU" dirty="0">
                <a:solidFill>
                  <a:schemeClr val="tx1"/>
                </a:solidFill>
                <a:latin typeface="Arial" panose="020B0604020202020204" pitchFamily="34" charset="0"/>
              </a:rPr>
              <a:t>Typhoid fever</a:t>
            </a:r>
            <a:br>
              <a:rPr lang="en-US" altLang="ru-RU" dirty="0">
                <a:solidFill>
                  <a:schemeClr val="tx1"/>
                </a:solidFill>
                <a:latin typeface="Arial" panose="020B0604020202020204" pitchFamily="34" charset="0"/>
              </a:rPr>
            </a:br>
            <a:r>
              <a:rPr lang="en-US" altLang="ru-RU" dirty="0">
                <a:solidFill>
                  <a:schemeClr val="tx1"/>
                </a:solidFill>
                <a:latin typeface="Arial" panose="020B0604020202020204" pitchFamily="34" charset="0"/>
              </a:rPr>
              <a:t/>
            </a:r>
            <a:br>
              <a:rPr lang="en-US" altLang="ru-RU" dirty="0">
                <a:solidFill>
                  <a:schemeClr val="tx1"/>
                </a:solidFill>
                <a:latin typeface="Arial" panose="020B0604020202020204" pitchFamily="34" charset="0"/>
              </a:rPr>
            </a:br>
            <a:endParaRPr lang="ru-RU" dirty="0">
              <a:solidFill>
                <a:schemeClr val="tx1"/>
              </a:solidFill>
            </a:endParaRPr>
          </a:p>
        </p:txBody>
      </p:sp>
      <p:sp>
        <p:nvSpPr>
          <p:cNvPr id="8" name="Прямоугольник 7"/>
          <p:cNvSpPr/>
          <p:nvPr/>
        </p:nvSpPr>
        <p:spPr>
          <a:xfrm>
            <a:off x="5207339" y="3622863"/>
            <a:ext cx="3301093" cy="301625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ru-RU" dirty="0" smtClean="0">
              <a:solidFill>
                <a:schemeClr val="tx1"/>
              </a:solidFill>
              <a:latin typeface="Arial" panose="020B0604020202020204" pitchFamily="34" charset="0"/>
            </a:endParaRPr>
          </a:p>
          <a:p>
            <a:r>
              <a:rPr lang="en-US" altLang="ru-RU" dirty="0" smtClean="0">
                <a:solidFill>
                  <a:schemeClr val="tx1"/>
                </a:solidFill>
                <a:latin typeface="Arial" panose="020B0604020202020204" pitchFamily="34" charset="0"/>
              </a:rPr>
              <a:t>Trachoma </a:t>
            </a:r>
            <a:r>
              <a:rPr lang="ru-RU" altLang="ru-RU" dirty="0">
                <a:solidFill>
                  <a:schemeClr val="tx1"/>
                </a:solidFill>
                <a:latin typeface="Arial" panose="020B0604020202020204" pitchFamily="34" charset="0"/>
              </a:rPr>
              <a:t>(</a:t>
            </a:r>
            <a:r>
              <a:rPr lang="ru-RU" altLang="ru-RU" dirty="0" err="1">
                <a:solidFill>
                  <a:schemeClr val="tx1"/>
                </a:solidFill>
                <a:latin typeface="Arial" panose="020B0604020202020204" pitchFamily="34" charset="0"/>
              </a:rPr>
              <a:t>ocular</a:t>
            </a:r>
            <a:r>
              <a:rPr lang="ru-RU" altLang="ru-RU" dirty="0">
                <a:solidFill>
                  <a:schemeClr val="tx1"/>
                </a:solidFill>
                <a:latin typeface="Arial" panose="020B0604020202020204" pitchFamily="34" charset="0"/>
              </a:rPr>
              <a:t> </a:t>
            </a:r>
            <a:r>
              <a:rPr lang="ru-RU" altLang="ru-RU" dirty="0" err="1">
                <a:solidFill>
                  <a:schemeClr val="tx1"/>
                </a:solidFill>
                <a:latin typeface="Arial" panose="020B0604020202020204" pitchFamily="34" charset="0"/>
              </a:rPr>
              <a:t>blindness</a:t>
            </a:r>
            <a:r>
              <a:rPr lang="ru-RU" altLang="ru-RU" dirty="0">
                <a:solidFill>
                  <a:schemeClr val="tx1"/>
                </a:solidFill>
                <a:latin typeface="Arial" panose="020B0604020202020204" pitchFamily="34" charset="0"/>
              </a:rPr>
              <a:t> </a:t>
            </a:r>
            <a:r>
              <a:rPr lang="ru-RU" altLang="ru-RU" dirty="0" err="1" smtClean="0">
                <a:solidFill>
                  <a:schemeClr val="tx1"/>
                </a:solidFill>
                <a:latin typeface="Arial" panose="020B0604020202020204" pitchFamily="34" charset="0"/>
              </a:rPr>
              <a:t>caused</a:t>
            </a:r>
            <a:r>
              <a:rPr lang="en-US" altLang="ru-RU" dirty="0" smtClean="0">
                <a:solidFill>
                  <a:schemeClr val="tx1"/>
                </a:solidFill>
                <a:latin typeface="Arial" panose="020B0604020202020204" pitchFamily="34" charset="0"/>
              </a:rPr>
              <a:t> </a:t>
            </a:r>
            <a:r>
              <a:rPr lang="ru-RU" altLang="ru-RU" dirty="0" err="1" smtClean="0">
                <a:solidFill>
                  <a:schemeClr val="tx1"/>
                </a:solidFill>
                <a:latin typeface="Arial" panose="020B0604020202020204" pitchFamily="34" charset="0"/>
              </a:rPr>
              <a:t>by</a:t>
            </a:r>
            <a:r>
              <a:rPr lang="ru-RU" altLang="ru-RU" dirty="0" smtClean="0">
                <a:solidFill>
                  <a:schemeClr val="tx1"/>
                </a:solidFill>
                <a:latin typeface="Arial" panose="020B0604020202020204" pitchFamily="34" charset="0"/>
              </a:rPr>
              <a:t> </a:t>
            </a:r>
            <a:r>
              <a:rPr lang="ru-RU" altLang="ru-RU" dirty="0" err="1">
                <a:solidFill>
                  <a:schemeClr val="tx1"/>
                </a:solidFill>
                <a:latin typeface="Arial" panose="020B0604020202020204" pitchFamily="34" charset="0"/>
              </a:rPr>
              <a:t>Chlamydia</a:t>
            </a:r>
            <a:r>
              <a:rPr lang="ru-RU" altLang="ru-RU" dirty="0">
                <a:solidFill>
                  <a:schemeClr val="tx1"/>
                </a:solidFill>
                <a:latin typeface="Arial" panose="020B0604020202020204" pitchFamily="34" charset="0"/>
              </a:rPr>
              <a:t> </a:t>
            </a:r>
            <a:r>
              <a:rPr lang="ru-RU" altLang="ru-RU" dirty="0" err="1">
                <a:solidFill>
                  <a:schemeClr val="tx1"/>
                </a:solidFill>
                <a:latin typeface="Arial" panose="020B0604020202020204" pitchFamily="34" charset="0"/>
              </a:rPr>
              <a:t>trachomatis</a:t>
            </a:r>
            <a:r>
              <a:rPr lang="ru-RU" altLang="ru-RU" dirty="0">
                <a:solidFill>
                  <a:schemeClr val="tx1"/>
                </a:solidFill>
                <a:latin typeface="Arial" panose="020B0604020202020204" pitchFamily="34" charset="0"/>
              </a:rPr>
              <a:t>)</a:t>
            </a:r>
            <a:r>
              <a:rPr lang="en-US" altLang="ru-RU" dirty="0">
                <a:solidFill>
                  <a:schemeClr val="tx1"/>
                </a:solidFill>
                <a:latin typeface="Arial" panose="020B0604020202020204" pitchFamily="34" charset="0"/>
              </a:rPr>
              <a:t/>
            </a:r>
            <a:br>
              <a:rPr lang="en-US" altLang="ru-RU" dirty="0">
                <a:solidFill>
                  <a:schemeClr val="tx1"/>
                </a:solidFill>
                <a:latin typeface="Arial" panose="020B0604020202020204" pitchFamily="34" charset="0"/>
              </a:rPr>
            </a:br>
            <a:r>
              <a:rPr lang="en-US" altLang="ru-RU" dirty="0">
                <a:solidFill>
                  <a:schemeClr val="tx1"/>
                </a:solidFill>
                <a:latin typeface="Arial" panose="020B0604020202020204" pitchFamily="34" charset="0"/>
              </a:rPr>
              <a:t/>
            </a:r>
            <a:br>
              <a:rPr lang="en-US" altLang="ru-RU" dirty="0">
                <a:solidFill>
                  <a:schemeClr val="tx1"/>
                </a:solidFill>
                <a:latin typeface="Arial" panose="020B0604020202020204" pitchFamily="34" charset="0"/>
              </a:rPr>
            </a:br>
            <a:r>
              <a:rPr lang="en-US" altLang="ru-RU" dirty="0">
                <a:solidFill>
                  <a:schemeClr val="tx1"/>
                </a:solidFill>
                <a:latin typeface="Arial" panose="020B0604020202020204" pitchFamily="34" charset="0"/>
              </a:rPr>
              <a:t>B</a:t>
            </a:r>
            <a:r>
              <a:rPr lang="ru-RU" altLang="ru-RU" dirty="0" err="1">
                <a:solidFill>
                  <a:schemeClr val="tx1"/>
                </a:solidFill>
                <a:latin typeface="Arial" panose="020B0604020202020204" pitchFamily="34" charset="0"/>
              </a:rPr>
              <a:t>acterial</a:t>
            </a:r>
            <a:r>
              <a:rPr lang="ru-RU" altLang="ru-RU" dirty="0">
                <a:solidFill>
                  <a:schemeClr val="tx1"/>
                </a:solidFill>
                <a:latin typeface="Arial" panose="020B0604020202020204" pitchFamily="34" charset="0"/>
              </a:rPr>
              <a:t> </a:t>
            </a:r>
            <a:r>
              <a:rPr lang="ru-RU" altLang="ru-RU" dirty="0" err="1">
                <a:solidFill>
                  <a:schemeClr val="tx1"/>
                </a:solidFill>
                <a:latin typeface="Arial" panose="020B0604020202020204" pitchFamily="34" charset="0"/>
              </a:rPr>
              <a:t>skin</a:t>
            </a:r>
            <a:r>
              <a:rPr lang="ru-RU" altLang="ru-RU" dirty="0">
                <a:solidFill>
                  <a:schemeClr val="tx1"/>
                </a:solidFill>
                <a:latin typeface="Arial" panose="020B0604020202020204" pitchFamily="34" charset="0"/>
              </a:rPr>
              <a:t> </a:t>
            </a:r>
            <a:r>
              <a:rPr lang="ru-RU" altLang="ru-RU" dirty="0" err="1">
                <a:solidFill>
                  <a:schemeClr val="tx1"/>
                </a:solidFill>
                <a:latin typeface="Arial" panose="020B0604020202020204" pitchFamily="34" charset="0"/>
              </a:rPr>
              <a:t>infections</a:t>
            </a:r>
            <a:r>
              <a:rPr lang="en-US" altLang="ru-RU" dirty="0">
                <a:solidFill>
                  <a:schemeClr val="tx1"/>
                </a:solidFill>
                <a:latin typeface="Arial" panose="020B0604020202020204" pitchFamily="34" charset="0"/>
              </a:rPr>
              <a:t> </a:t>
            </a:r>
            <a:r>
              <a:rPr lang="ru-RU" altLang="ru-RU" dirty="0">
                <a:solidFill>
                  <a:schemeClr val="tx1"/>
                </a:solidFill>
                <a:latin typeface="Arial" panose="020B0604020202020204" pitchFamily="34" charset="0"/>
              </a:rPr>
              <a:t>(</a:t>
            </a:r>
            <a:r>
              <a:rPr lang="ru-RU" altLang="ru-RU" dirty="0" err="1">
                <a:solidFill>
                  <a:schemeClr val="tx1"/>
                </a:solidFill>
                <a:latin typeface="Arial" panose="020B0604020202020204" pitchFamily="34" charset="0"/>
              </a:rPr>
              <a:t>Staphylococcus</a:t>
            </a:r>
            <a:r>
              <a:rPr lang="ru-RU" altLang="ru-RU" dirty="0">
                <a:solidFill>
                  <a:schemeClr val="tx1"/>
                </a:solidFill>
                <a:latin typeface="Arial" panose="020B0604020202020204" pitchFamily="34" charset="0"/>
              </a:rPr>
              <a:t> </a:t>
            </a:r>
            <a:r>
              <a:rPr lang="ru-RU" altLang="ru-RU" dirty="0" err="1">
                <a:solidFill>
                  <a:schemeClr val="tx1"/>
                </a:solidFill>
                <a:latin typeface="Arial" panose="020B0604020202020204" pitchFamily="34" charset="0"/>
              </a:rPr>
              <a:t>aureus</a:t>
            </a:r>
            <a:r>
              <a:rPr lang="en-US" altLang="ru-RU" dirty="0">
                <a:solidFill>
                  <a:schemeClr val="tx1"/>
                </a:solidFill>
                <a:latin typeface="Arial" panose="020B0604020202020204" pitchFamily="34" charset="0"/>
              </a:rPr>
              <a:t> </a:t>
            </a:r>
            <a:r>
              <a:rPr lang="ru-RU" altLang="ru-RU" dirty="0" err="1">
                <a:solidFill>
                  <a:schemeClr val="tx1"/>
                </a:solidFill>
                <a:latin typeface="Arial" panose="020B0604020202020204" pitchFamily="34" charset="0"/>
              </a:rPr>
              <a:t>furunculitis</a:t>
            </a:r>
            <a:r>
              <a:rPr lang="ru-RU" altLang="ru-RU" dirty="0">
                <a:solidFill>
                  <a:schemeClr val="tx1"/>
                </a:solidFill>
                <a:latin typeface="Arial" panose="020B0604020202020204" pitchFamily="34" charset="0"/>
              </a:rPr>
              <a:t>) </a:t>
            </a:r>
            <a:r>
              <a:rPr lang="en-US" altLang="ru-RU" dirty="0">
                <a:solidFill>
                  <a:schemeClr val="tx1"/>
                </a:solidFill>
                <a:latin typeface="Arial" panose="020B0604020202020204" pitchFamily="34" charset="0"/>
              </a:rPr>
              <a:t/>
            </a:r>
            <a:br>
              <a:rPr lang="en-US" altLang="ru-RU" dirty="0">
                <a:solidFill>
                  <a:schemeClr val="tx1"/>
                </a:solidFill>
                <a:latin typeface="Arial" panose="020B0604020202020204" pitchFamily="34" charset="0"/>
              </a:rPr>
            </a:br>
            <a:r>
              <a:rPr lang="en-US" altLang="ru-RU" dirty="0">
                <a:solidFill>
                  <a:schemeClr val="tx1"/>
                </a:solidFill>
                <a:latin typeface="Arial" panose="020B0604020202020204" pitchFamily="34" charset="0"/>
              </a:rPr>
              <a:t/>
            </a:r>
            <a:br>
              <a:rPr lang="en-US" altLang="ru-RU" dirty="0">
                <a:solidFill>
                  <a:schemeClr val="tx1"/>
                </a:solidFill>
                <a:latin typeface="Arial" panose="020B0604020202020204" pitchFamily="34" charset="0"/>
              </a:rPr>
            </a:br>
            <a:r>
              <a:rPr lang="en-US" altLang="ru-RU" dirty="0">
                <a:solidFill>
                  <a:schemeClr val="tx1"/>
                </a:solidFill>
                <a:latin typeface="Arial" panose="020B0604020202020204" pitchFamily="34" charset="0"/>
              </a:rPr>
              <a:t>R</a:t>
            </a:r>
            <a:r>
              <a:rPr lang="ru-RU" altLang="ru-RU" dirty="0" err="1">
                <a:solidFill>
                  <a:schemeClr val="tx1"/>
                </a:solidFill>
                <a:latin typeface="Arial" panose="020B0604020202020204" pitchFamily="34" charset="0"/>
              </a:rPr>
              <a:t>espiratory</a:t>
            </a:r>
            <a:r>
              <a:rPr lang="ru-RU" altLang="ru-RU" dirty="0">
                <a:solidFill>
                  <a:schemeClr val="tx1"/>
                </a:solidFill>
                <a:latin typeface="Arial" panose="020B0604020202020204" pitchFamily="34" charset="0"/>
              </a:rPr>
              <a:t> </a:t>
            </a:r>
            <a:r>
              <a:rPr lang="ru-RU" altLang="ru-RU" dirty="0" err="1">
                <a:solidFill>
                  <a:schemeClr val="tx1"/>
                </a:solidFill>
                <a:latin typeface="Arial" panose="020B0604020202020204" pitchFamily="34" charset="0"/>
              </a:rPr>
              <a:t>infections</a:t>
            </a:r>
            <a:r>
              <a:rPr lang="en-US" altLang="ru-RU" dirty="0">
                <a:solidFill>
                  <a:schemeClr val="tx1"/>
                </a:solidFill>
                <a:latin typeface="Arial" panose="020B0604020202020204" pitchFamily="34" charset="0"/>
              </a:rPr>
              <a:t> </a:t>
            </a:r>
            <a:r>
              <a:rPr lang="ru-RU" altLang="ru-RU" dirty="0">
                <a:solidFill>
                  <a:schemeClr val="tx1"/>
                </a:solidFill>
                <a:latin typeface="Arial" panose="020B0604020202020204" pitchFamily="34" charset="0"/>
              </a:rPr>
              <a:t>(</a:t>
            </a:r>
            <a:r>
              <a:rPr lang="ru-RU" altLang="ru-RU" dirty="0" err="1">
                <a:solidFill>
                  <a:schemeClr val="tx1"/>
                </a:solidFill>
                <a:latin typeface="Arial" panose="020B0604020202020204" pitchFamily="34" charset="0"/>
              </a:rPr>
              <a:t>respiratory</a:t>
            </a:r>
            <a:r>
              <a:rPr lang="ru-RU" altLang="ru-RU" dirty="0">
                <a:solidFill>
                  <a:schemeClr val="tx1"/>
                </a:solidFill>
                <a:latin typeface="Arial" panose="020B0604020202020204" pitchFamily="34" charset="0"/>
              </a:rPr>
              <a:t> </a:t>
            </a:r>
            <a:r>
              <a:rPr lang="ru-RU" altLang="ru-RU" dirty="0" err="1">
                <a:solidFill>
                  <a:schemeClr val="tx1"/>
                </a:solidFill>
                <a:latin typeface="Arial" panose="020B0604020202020204" pitchFamily="34" charset="0"/>
              </a:rPr>
              <a:t>syncytial</a:t>
            </a:r>
            <a:r>
              <a:rPr lang="ru-RU" altLang="ru-RU" dirty="0">
                <a:solidFill>
                  <a:schemeClr val="tx1"/>
                </a:solidFill>
                <a:latin typeface="Arial" panose="020B0604020202020204" pitchFamily="34" charset="0"/>
              </a:rPr>
              <a:t> </a:t>
            </a:r>
            <a:r>
              <a:rPr lang="ru-RU" altLang="ru-RU" dirty="0" err="1">
                <a:solidFill>
                  <a:schemeClr val="tx1"/>
                </a:solidFill>
                <a:latin typeface="Arial" panose="020B0604020202020204" pitchFamily="34" charset="0"/>
              </a:rPr>
              <a:t>virus</a:t>
            </a:r>
            <a:r>
              <a:rPr lang="ru-RU" altLang="ru-RU" dirty="0">
                <a:solidFill>
                  <a:schemeClr val="tx1"/>
                </a:solidFill>
                <a:latin typeface="Arial" panose="020B0604020202020204" pitchFamily="34" charset="0"/>
              </a:rPr>
              <a:t> </a:t>
            </a:r>
            <a:r>
              <a:rPr lang="ru-RU" altLang="ru-RU" dirty="0" err="1">
                <a:solidFill>
                  <a:schemeClr val="tx1"/>
                </a:solidFill>
                <a:latin typeface="Arial" panose="020B0604020202020204" pitchFamily="34" charset="0"/>
              </a:rPr>
              <a:t>bronchiolitis</a:t>
            </a:r>
            <a:r>
              <a:rPr lang="ru-RU" altLang="ru-RU" dirty="0">
                <a:solidFill>
                  <a:schemeClr val="tx1"/>
                </a:solidFill>
                <a:latin typeface="Arial" panose="020B0604020202020204" pitchFamily="34" charset="0"/>
              </a:rPr>
              <a:t>)</a:t>
            </a:r>
            <a:r>
              <a:rPr lang="en-US" altLang="ru-RU" dirty="0">
                <a:solidFill>
                  <a:schemeClr val="tx1"/>
                </a:solidFill>
                <a:latin typeface="Arial" panose="020B0604020202020204" pitchFamily="34" charset="0"/>
              </a:rPr>
              <a:t/>
            </a:r>
            <a:br>
              <a:rPr lang="en-US" altLang="ru-RU" dirty="0">
                <a:solidFill>
                  <a:schemeClr val="tx1"/>
                </a:solidFill>
                <a:latin typeface="Arial" panose="020B0604020202020204" pitchFamily="34" charset="0"/>
              </a:rPr>
            </a:br>
            <a:endParaRPr lang="ru-RU" dirty="0">
              <a:solidFill>
                <a:schemeClr val="tx1"/>
              </a:solidFill>
            </a:endParaRPr>
          </a:p>
        </p:txBody>
      </p:sp>
      <p:sp>
        <p:nvSpPr>
          <p:cNvPr id="10" name="Стрелка вниз 9"/>
          <p:cNvSpPr/>
          <p:nvPr/>
        </p:nvSpPr>
        <p:spPr>
          <a:xfrm>
            <a:off x="3712154" y="856234"/>
            <a:ext cx="1705856" cy="483962"/>
          </a:xfrm>
          <a:prstGeom prst="down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низ 10"/>
          <p:cNvSpPr/>
          <p:nvPr/>
        </p:nvSpPr>
        <p:spPr>
          <a:xfrm>
            <a:off x="1906859" y="3096336"/>
            <a:ext cx="791736" cy="549471"/>
          </a:xfrm>
          <a:prstGeom prst="down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трелка вниз 11"/>
          <p:cNvSpPr/>
          <p:nvPr/>
        </p:nvSpPr>
        <p:spPr>
          <a:xfrm>
            <a:off x="6425053" y="3073392"/>
            <a:ext cx="791736" cy="549471"/>
          </a:xfrm>
          <a:prstGeom prst="down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Номер слайда 2"/>
          <p:cNvSpPr>
            <a:spLocks noGrp="1"/>
          </p:cNvSpPr>
          <p:nvPr>
            <p:ph type="sldNum" sz="quarter" idx="12"/>
          </p:nvPr>
        </p:nvSpPr>
        <p:spPr>
          <a:xfrm>
            <a:off x="8697685" y="6456550"/>
            <a:ext cx="353483" cy="365125"/>
          </a:xfrm>
        </p:spPr>
        <p:txBody>
          <a:bodyPr/>
          <a:lstStyle/>
          <a:p>
            <a:fld id="{DBF873B1-D5CF-4FFA-8475-2FE758245643}" type="slidenum">
              <a:rPr lang="ru-RU" smtClean="0"/>
              <a:t>10</a:t>
            </a:fld>
            <a:endParaRPr lang="ru-RU" dirty="0"/>
          </a:p>
        </p:txBody>
      </p:sp>
    </p:spTree>
    <p:extLst>
      <p:ext uri="{BB962C8B-B14F-4D97-AF65-F5344CB8AC3E}">
        <p14:creationId xmlns:p14="http://schemas.microsoft.com/office/powerpoint/2010/main" val="249120538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11" name="Rectangle 11"/>
          <p:cNvSpPr>
            <a:spLocks noGrp="1"/>
          </p:cNvSpPr>
          <p:nvPr>
            <p:ph type="title"/>
          </p:nvPr>
        </p:nvSpPr>
        <p:spPr>
          <a:xfrm>
            <a:off x="250825" y="222250"/>
            <a:ext cx="8469313" cy="947738"/>
          </a:xfrm>
        </p:spPr>
        <p:txBody>
          <a:bodyPr>
            <a:normAutofit fontScale="90000"/>
          </a:bodyPr>
          <a:lstStyle/>
          <a:p>
            <a:pPr algn="ctr"/>
            <a:r>
              <a:rPr lang="en-US" altLang="ru-RU" sz="3200" b="1" dirty="0" smtClean="0">
                <a:latin typeface="Arial" panose="020B0604020202020204" pitchFamily="34" charset="0"/>
              </a:rPr>
              <a:t/>
            </a:r>
            <a:br>
              <a:rPr lang="en-US" altLang="ru-RU" sz="3200" b="1" dirty="0" smtClean="0">
                <a:latin typeface="Arial" panose="020B0604020202020204" pitchFamily="34" charset="0"/>
              </a:rPr>
            </a:br>
            <a:r>
              <a:rPr lang="ru-RU" altLang="ru-RU" sz="3200" b="1" dirty="0" smtClean="0">
                <a:latin typeface="Arial" panose="020B0604020202020204" pitchFamily="34" charset="0"/>
              </a:rPr>
              <a:t>Compulsorily </a:t>
            </a:r>
            <a:r>
              <a:rPr lang="ru-RU" altLang="ru-RU" sz="3200" b="1" dirty="0" err="1" smtClean="0">
                <a:latin typeface="Arial" panose="020B0604020202020204" pitchFamily="34" charset="0"/>
              </a:rPr>
              <a:t>registered</a:t>
            </a:r>
            <a:r>
              <a:rPr lang="ru-RU" altLang="ru-RU" sz="3200" b="1" dirty="0" smtClean="0">
                <a:latin typeface="Arial" panose="020B0604020202020204" pitchFamily="34" charset="0"/>
              </a:rPr>
              <a:t> </a:t>
            </a:r>
            <a:r>
              <a:rPr lang="ru-RU" altLang="ru-RU" sz="3200" b="1" dirty="0" err="1" smtClean="0">
                <a:latin typeface="Arial" panose="020B0604020202020204" pitchFamily="34" charset="0"/>
              </a:rPr>
              <a:t>waterborne</a:t>
            </a:r>
            <a:r>
              <a:rPr lang="ru-RU" altLang="ru-RU" sz="3200" b="1" dirty="0" smtClean="0">
                <a:latin typeface="Arial" panose="020B0604020202020204" pitchFamily="34" charset="0"/>
              </a:rPr>
              <a:t> </a:t>
            </a:r>
            <a:r>
              <a:rPr lang="ru-RU" altLang="ru-RU" sz="3200" b="1" dirty="0" err="1" smtClean="0">
                <a:latin typeface="Arial" panose="020B0604020202020204" pitchFamily="34" charset="0"/>
              </a:rPr>
              <a:t>diseases</a:t>
            </a:r>
            <a:r>
              <a:rPr lang="ru-RU" altLang="ru-RU" sz="3200" b="1" dirty="0" smtClean="0">
                <a:latin typeface="Arial" panose="020B0604020202020204" pitchFamily="34" charset="0"/>
              </a:rPr>
              <a:t> </a:t>
            </a:r>
            <a:r>
              <a:rPr lang="ru-RU" altLang="ru-RU" sz="3200" b="1" dirty="0" err="1" smtClean="0">
                <a:latin typeface="Arial" panose="020B0604020202020204" pitchFamily="34" charset="0"/>
              </a:rPr>
              <a:t>in</a:t>
            </a:r>
            <a:r>
              <a:rPr lang="ru-RU" altLang="ru-RU" sz="3200" b="1" dirty="0" smtClean="0">
                <a:latin typeface="Arial" panose="020B0604020202020204" pitchFamily="34" charset="0"/>
              </a:rPr>
              <a:t> </a:t>
            </a:r>
            <a:r>
              <a:rPr lang="ru-RU" altLang="ru-RU" sz="3200" b="1" dirty="0" err="1" smtClean="0">
                <a:latin typeface="Arial" panose="020B0604020202020204" pitchFamily="34" charset="0"/>
              </a:rPr>
              <a:t>Sweden</a:t>
            </a:r>
            <a:r>
              <a:rPr lang="ru-RU" altLang="ru-RU" sz="3200" b="1" dirty="0" smtClean="0">
                <a:latin typeface="Arial" panose="020B0604020202020204" pitchFamily="34" charset="0"/>
              </a:rPr>
              <a:t> 2011</a:t>
            </a:r>
            <a:r>
              <a:rPr lang="en-US" altLang="ru-RU" sz="3200" b="1" dirty="0" smtClean="0">
                <a:latin typeface="Arial" panose="020B0604020202020204" pitchFamily="34" charset="0"/>
              </a:rPr>
              <a:t> (Nilsson, 2013)</a:t>
            </a:r>
            <a:r>
              <a:rPr lang="ru-RU" altLang="ru-RU" sz="4000" dirty="0" smtClean="0">
                <a:latin typeface="Arial" panose="020B0604020202020204" pitchFamily="34" charset="0"/>
              </a:rPr>
              <a:t/>
            </a:r>
            <a:br>
              <a:rPr lang="ru-RU" altLang="ru-RU" sz="4000" dirty="0" smtClean="0">
                <a:latin typeface="Arial" panose="020B0604020202020204" pitchFamily="34" charset="0"/>
              </a:rPr>
            </a:br>
            <a:endParaRPr lang="ru-RU" altLang="ru-RU" sz="4000" dirty="0" smtClean="0">
              <a:latin typeface="Arial" panose="020B0604020202020204" pitchFamily="34" charset="0"/>
            </a:endParaRPr>
          </a:p>
        </p:txBody>
      </p:sp>
      <p:graphicFrame>
        <p:nvGraphicFramePr>
          <p:cNvPr id="128162" name="Group 162"/>
          <p:cNvGraphicFramePr>
            <a:graphicFrameLocks noGrp="1"/>
          </p:cNvGraphicFramePr>
          <p:nvPr>
            <p:ph sz="quarter" idx="2"/>
            <p:extLst/>
          </p:nvPr>
        </p:nvGraphicFramePr>
        <p:xfrm>
          <a:off x="425450" y="1158875"/>
          <a:ext cx="8089900" cy="5041904"/>
        </p:xfrm>
        <a:graphic>
          <a:graphicData uri="http://schemas.openxmlformats.org/drawingml/2006/table">
            <a:tbl>
              <a:tblPr/>
              <a:tblGrid>
                <a:gridCol w="4598988">
                  <a:extLst>
                    <a:ext uri="{9D8B030D-6E8A-4147-A177-3AD203B41FA5}">
                      <a16:colId xmlns="" xmlns:a16="http://schemas.microsoft.com/office/drawing/2014/main" val="20000"/>
                    </a:ext>
                  </a:extLst>
                </a:gridCol>
                <a:gridCol w="1684337">
                  <a:extLst>
                    <a:ext uri="{9D8B030D-6E8A-4147-A177-3AD203B41FA5}">
                      <a16:colId xmlns="" xmlns:a16="http://schemas.microsoft.com/office/drawing/2014/main" val="20001"/>
                    </a:ext>
                  </a:extLst>
                </a:gridCol>
                <a:gridCol w="1806575">
                  <a:extLst>
                    <a:ext uri="{9D8B030D-6E8A-4147-A177-3AD203B41FA5}">
                      <a16:colId xmlns="" xmlns:a16="http://schemas.microsoft.com/office/drawing/2014/main" val="20002"/>
                    </a:ext>
                  </a:extLst>
                </a:gridCol>
              </a:tblGrid>
              <a:tr h="315913">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ru-RU" sz="18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Diseases</a:t>
                      </a:r>
                      <a:endParaRPr kumimoji="0" lang="ru-RU" altLang="ru-RU" sz="18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a:txBody>
                  <a:tcPr marL="9525" marR="9525" marT="9525" marB="0" anchor="b"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solidFill>
                      <a:srgbClr val="00206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ru-RU" sz="1800" b="1" i="0" u="none" strike="noStrike" cap="none" normalizeH="0" baseline="0" smtClean="0">
                          <a:ln>
                            <a:noFill/>
                          </a:ln>
                          <a:solidFill>
                            <a:schemeClr val="bg1"/>
                          </a:solidFill>
                          <a:effectLst/>
                          <a:latin typeface="Arial" panose="020B0604020202020204" pitchFamily="34" charset="0"/>
                          <a:cs typeface="Arial" panose="020B0604020202020204" pitchFamily="34" charset="0"/>
                        </a:rPr>
                        <a:t>Arctic Sweden</a:t>
                      </a:r>
                      <a:endParaRPr kumimoji="0" lang="ru-RU" altLang="ru-RU" sz="1800" b="1" i="0" u="none" strike="noStrike" cap="none" normalizeH="0" baseline="0" smtClean="0">
                        <a:ln>
                          <a:noFill/>
                        </a:ln>
                        <a:solidFill>
                          <a:schemeClr val="bg1"/>
                        </a:solidFill>
                        <a:effectLst/>
                        <a:latin typeface="Arial" panose="020B0604020202020204" pitchFamily="34" charset="0"/>
                        <a:cs typeface="Arial" panose="020B0604020202020204" pitchFamily="34" charset="0"/>
                      </a:endParaRPr>
                    </a:p>
                  </a:txBody>
                  <a:tcPr marL="9525" marR="9525" marT="9525" marB="0" anchor="b"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solidFill>
                      <a:srgbClr val="00206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ru-RU" sz="1800" b="1" i="0" u="none" strike="noStrike" cap="none" normalizeH="0" baseline="0" smtClean="0">
                          <a:ln>
                            <a:noFill/>
                          </a:ln>
                          <a:solidFill>
                            <a:schemeClr val="bg1"/>
                          </a:solidFill>
                          <a:effectLst/>
                          <a:latin typeface="Arial" panose="020B0604020202020204" pitchFamily="34" charset="0"/>
                        </a:rPr>
                        <a:t>Sweden</a:t>
                      </a:r>
                    </a:p>
                  </a:txBody>
                  <a:tcPr marL="9525" marR="9525" marT="9525" marB="0" anchor="b"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solidFill>
                      <a:srgbClr val="002060"/>
                    </a:solidFill>
                  </a:tcPr>
                </a:tc>
                <a:extLst>
                  <a:ext uri="{0D108BD9-81ED-4DB2-BD59-A6C34878D82A}">
                    <a16:rowId xmlns="" xmlns:a16="http://schemas.microsoft.com/office/drawing/2014/main" val="10000"/>
                  </a:ext>
                </a:extLst>
              </a:tr>
              <a:tr h="31432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ru-RU" altLang="ru-RU" sz="1800" b="0" i="0" u="none" strike="noStrike" cap="none" normalizeH="0" baseline="0" dirty="0" err="1" smtClean="0">
                          <a:ln>
                            <a:noFill/>
                          </a:ln>
                          <a:solidFill>
                            <a:schemeClr val="tx1"/>
                          </a:solidFill>
                          <a:effectLst/>
                          <a:latin typeface="Arial" panose="020B0604020202020204" pitchFamily="34" charset="0"/>
                        </a:rPr>
                        <a:t>Campylobacteriosis</a:t>
                      </a:r>
                      <a:r>
                        <a:rPr kumimoji="0" lang="ru-RU" altLang="ru-RU" sz="1800" b="0" i="0" u="none" strike="noStrike" cap="none" normalizeH="0" baseline="0" dirty="0" smtClean="0">
                          <a:ln>
                            <a:noFill/>
                          </a:ln>
                          <a:solidFill>
                            <a:schemeClr val="tx1"/>
                          </a:solidFill>
                          <a:effectLst/>
                          <a:latin typeface="Arial" panose="020B0604020202020204" pitchFamily="34" charset="0"/>
                        </a:rPr>
                        <a:t> </a:t>
                      </a:r>
                      <a:endParaRPr kumimoji="0" lang="ru-RU" altLang="ru-RU"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525" marR="9525" marT="9525" marB="0"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ru-RU"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57.8</a:t>
                      </a:r>
                      <a:endParaRPr kumimoji="0" lang="ru-RU" altLang="ru-RU"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525" marR="9525" marT="9525" marB="0"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ru-RU"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86.6</a:t>
                      </a:r>
                      <a:endParaRPr kumimoji="0" lang="ru-RU" altLang="ru-RU"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525" marR="9525" marT="9525" marB="0"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solidFill>
                      <a:srgbClr val="D2DEEF"/>
                    </a:solidFill>
                  </a:tcPr>
                </a:tc>
                <a:extLst>
                  <a:ext uri="{0D108BD9-81ED-4DB2-BD59-A6C34878D82A}">
                    <a16:rowId xmlns="" xmlns:a16="http://schemas.microsoft.com/office/drawing/2014/main" val="10001"/>
                  </a:ext>
                </a:extLst>
              </a:tr>
              <a:tr h="315913">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ru-RU" altLang="ru-RU" sz="1800" b="0" i="0" u="none" strike="noStrike" cap="none" normalizeH="0" baseline="0" dirty="0" err="1" smtClean="0">
                          <a:ln>
                            <a:noFill/>
                          </a:ln>
                          <a:solidFill>
                            <a:schemeClr val="tx1"/>
                          </a:solidFill>
                          <a:effectLst/>
                          <a:latin typeface="Arial" panose="020B0604020202020204" pitchFamily="34" charset="0"/>
                        </a:rPr>
                        <a:t>Cryptosporidium</a:t>
                      </a:r>
                      <a:r>
                        <a:rPr kumimoji="0" lang="ru-RU" altLang="ru-RU" sz="1800" b="0" i="0" u="none" strike="noStrike" cap="none" normalizeH="0" baseline="0" dirty="0" smtClean="0">
                          <a:ln>
                            <a:noFill/>
                          </a:ln>
                          <a:solidFill>
                            <a:schemeClr val="tx1"/>
                          </a:solidFill>
                          <a:effectLst/>
                          <a:latin typeface="Arial" panose="020B0604020202020204" pitchFamily="34" charset="0"/>
                        </a:rPr>
                        <a:t> </a:t>
                      </a:r>
                      <a:r>
                        <a:rPr kumimoji="0" lang="ru-RU" altLang="ru-RU" sz="1800" b="0" i="0" u="none" strike="noStrike" cap="none" normalizeH="0" baseline="0" dirty="0" err="1" smtClean="0">
                          <a:ln>
                            <a:noFill/>
                          </a:ln>
                          <a:solidFill>
                            <a:schemeClr val="tx1"/>
                          </a:solidFill>
                          <a:effectLst/>
                          <a:latin typeface="Arial" panose="020B0604020202020204" pitchFamily="34" charset="0"/>
                        </a:rPr>
                        <a:t>infection</a:t>
                      </a:r>
                      <a:r>
                        <a:rPr kumimoji="0" lang="ru-RU" altLang="ru-RU" sz="1800" b="0" i="0" u="none" strike="noStrike" cap="none" normalizeH="0" baseline="0" dirty="0" smtClean="0">
                          <a:ln>
                            <a:noFill/>
                          </a:ln>
                          <a:solidFill>
                            <a:schemeClr val="tx1"/>
                          </a:solidFill>
                          <a:effectLst/>
                          <a:latin typeface="Arial" panose="020B0604020202020204" pitchFamily="34" charset="0"/>
                        </a:rPr>
                        <a:t> 	</a:t>
                      </a:r>
                      <a:endParaRPr kumimoji="0" lang="ru-RU" altLang="ru-RU"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525" marR="9525" marT="9525" marB="0"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ru-RU"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31.6</a:t>
                      </a:r>
                      <a:endParaRPr kumimoji="0" lang="ru-RU" altLang="ru-RU"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525" marR="9525" marT="9525" marB="0"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ru-RU"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3.9</a:t>
                      </a:r>
                      <a:endParaRPr kumimoji="0" lang="ru-RU" altLang="ru-RU"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525" marR="9525" marT="9525" marB="0"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solidFill>
                      <a:srgbClr val="EAEFF7"/>
                    </a:solidFill>
                  </a:tcPr>
                </a:tc>
                <a:extLst>
                  <a:ext uri="{0D108BD9-81ED-4DB2-BD59-A6C34878D82A}">
                    <a16:rowId xmlns="" xmlns:a16="http://schemas.microsoft.com/office/drawing/2014/main" val="10002"/>
                  </a:ext>
                </a:extLst>
              </a:tr>
              <a:tr h="315913">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ru-RU" altLang="ru-RU" sz="1800" b="0" i="0" u="none" strike="noStrike" cap="none" normalizeH="0" baseline="0" dirty="0" err="1" smtClean="0">
                          <a:ln>
                            <a:noFill/>
                          </a:ln>
                          <a:solidFill>
                            <a:schemeClr val="tx1"/>
                          </a:solidFill>
                          <a:effectLst/>
                          <a:latin typeface="Arial" panose="020B0604020202020204" pitchFamily="34" charset="0"/>
                        </a:rPr>
                        <a:t>Enterohaemorragic</a:t>
                      </a:r>
                      <a:r>
                        <a:rPr kumimoji="0" lang="ru-RU" altLang="ru-RU" sz="1800" b="0" i="0" u="none" strike="noStrike" cap="none" normalizeH="0" baseline="0" dirty="0" smtClean="0">
                          <a:ln>
                            <a:noFill/>
                          </a:ln>
                          <a:solidFill>
                            <a:schemeClr val="tx1"/>
                          </a:solidFill>
                          <a:effectLst/>
                          <a:latin typeface="Arial" panose="020B0604020202020204" pitchFamily="34" charset="0"/>
                        </a:rPr>
                        <a:t> E </a:t>
                      </a:r>
                      <a:r>
                        <a:rPr kumimoji="0" lang="ru-RU" altLang="ru-RU" sz="1800" b="0" i="0" u="none" strike="noStrike" cap="none" normalizeH="0" baseline="0" dirty="0" err="1" smtClean="0">
                          <a:ln>
                            <a:noFill/>
                          </a:ln>
                          <a:solidFill>
                            <a:schemeClr val="tx1"/>
                          </a:solidFill>
                          <a:effectLst/>
                          <a:latin typeface="Arial" panose="020B0604020202020204" pitchFamily="34" charset="0"/>
                        </a:rPr>
                        <a:t>coli</a:t>
                      </a:r>
                      <a:r>
                        <a:rPr kumimoji="0" lang="ru-RU" altLang="ru-RU" sz="1800" b="0" i="0" u="none" strike="noStrike" cap="none" normalizeH="0" baseline="0" dirty="0" smtClean="0">
                          <a:ln>
                            <a:noFill/>
                          </a:ln>
                          <a:solidFill>
                            <a:schemeClr val="tx1"/>
                          </a:solidFill>
                          <a:effectLst/>
                          <a:latin typeface="Arial" panose="020B0604020202020204" pitchFamily="34" charset="0"/>
                        </a:rPr>
                        <a:t> </a:t>
                      </a:r>
                      <a:r>
                        <a:rPr kumimoji="0" lang="ru-RU" altLang="ru-RU" sz="1800" b="0" i="0" u="none" strike="noStrike" cap="none" normalizeH="0" baseline="0" dirty="0" err="1" smtClean="0">
                          <a:ln>
                            <a:noFill/>
                          </a:ln>
                          <a:solidFill>
                            <a:schemeClr val="tx1"/>
                          </a:solidFill>
                          <a:effectLst/>
                          <a:latin typeface="Arial" panose="020B0604020202020204" pitchFamily="34" charset="0"/>
                        </a:rPr>
                        <a:t>infection</a:t>
                      </a:r>
                      <a:endParaRPr kumimoji="0" lang="ru-RU" altLang="ru-RU"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525" marR="9525" marT="9525" marB="0"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ru-RU"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2.1</a:t>
                      </a:r>
                      <a:endParaRPr kumimoji="0" lang="ru-RU" altLang="ru-RU"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525" marR="9525" marT="9525" marB="0"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ru-RU"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5.0</a:t>
                      </a:r>
                      <a:endParaRPr kumimoji="0" lang="ru-RU" altLang="ru-RU"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525" marR="9525" marT="9525" marB="0"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solidFill>
                      <a:srgbClr val="EAEFF7"/>
                    </a:solidFill>
                  </a:tcPr>
                </a:tc>
                <a:extLst>
                  <a:ext uri="{0D108BD9-81ED-4DB2-BD59-A6C34878D82A}">
                    <a16:rowId xmlns="" xmlns:a16="http://schemas.microsoft.com/office/drawing/2014/main" val="10003"/>
                  </a:ext>
                </a:extLst>
              </a:tr>
              <a:tr h="31432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ru-RU" altLang="ru-RU" sz="1800" b="0" i="0" u="none" strike="noStrike" cap="none" normalizeH="0" baseline="0" dirty="0" err="1" smtClean="0">
                          <a:ln>
                            <a:noFill/>
                          </a:ln>
                          <a:solidFill>
                            <a:schemeClr val="tx1"/>
                          </a:solidFill>
                          <a:effectLst/>
                          <a:latin typeface="Arial" panose="020B0604020202020204" pitchFamily="34" charset="0"/>
                        </a:rPr>
                        <a:t>Giardiaiosis</a:t>
                      </a:r>
                      <a:endParaRPr kumimoji="0" lang="ru-RU" altLang="ru-RU"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525" marR="9525" marT="9525" marB="0"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ru-RU"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12.8</a:t>
                      </a:r>
                      <a:endParaRPr kumimoji="0" lang="ru-RU" altLang="ru-RU"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525" marR="9525" marT="9525" marB="0"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ru-RU"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11.0</a:t>
                      </a:r>
                      <a:endParaRPr kumimoji="0" lang="ru-RU" altLang="ru-RU"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525" marR="9525" marT="9525" marB="0"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solidFill>
                      <a:srgbClr val="EAEFF7"/>
                    </a:solidFill>
                  </a:tcPr>
                </a:tc>
                <a:extLst>
                  <a:ext uri="{0D108BD9-81ED-4DB2-BD59-A6C34878D82A}">
                    <a16:rowId xmlns="" xmlns:a16="http://schemas.microsoft.com/office/drawing/2014/main" val="10004"/>
                  </a:ext>
                </a:extLst>
              </a:tr>
              <a:tr h="315913">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ru-RU" altLang="ru-RU" sz="1800" b="0" i="0" u="none" strike="noStrike" cap="none" normalizeH="0" baseline="0" dirty="0" err="1" smtClean="0">
                          <a:ln>
                            <a:noFill/>
                          </a:ln>
                          <a:solidFill>
                            <a:schemeClr val="tx1"/>
                          </a:solidFill>
                          <a:effectLst/>
                          <a:latin typeface="Arial" panose="020B0604020202020204" pitchFamily="34" charset="0"/>
                        </a:rPr>
                        <a:t>Hepatitis</a:t>
                      </a:r>
                      <a:r>
                        <a:rPr kumimoji="0" lang="ru-RU" altLang="ru-RU" sz="1800" b="0" i="0" u="none" strike="noStrike" cap="none" normalizeH="0" baseline="0" dirty="0" smtClean="0">
                          <a:ln>
                            <a:noFill/>
                          </a:ln>
                          <a:solidFill>
                            <a:schemeClr val="tx1"/>
                          </a:solidFill>
                          <a:effectLst/>
                          <a:latin typeface="Arial" panose="020B0604020202020204" pitchFamily="34" charset="0"/>
                        </a:rPr>
                        <a:t> A 	</a:t>
                      </a:r>
                      <a:endParaRPr kumimoji="0" lang="ru-RU" altLang="ru-RU"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525" marR="9525" marT="9525" marB="0"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ru-RU"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1.1</a:t>
                      </a:r>
                      <a:endParaRPr kumimoji="0" lang="ru-RU" altLang="ru-RU"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525" marR="9525" marT="9525" marB="0"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ru-RU"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0.5</a:t>
                      </a:r>
                      <a:endParaRPr kumimoji="0" lang="ru-RU" altLang="ru-RU"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525" marR="9525" marT="9525" marB="0"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solidFill>
                      <a:srgbClr val="D2DEEF"/>
                    </a:solidFill>
                  </a:tcPr>
                </a:tc>
                <a:extLst>
                  <a:ext uri="{0D108BD9-81ED-4DB2-BD59-A6C34878D82A}">
                    <a16:rowId xmlns="" xmlns:a16="http://schemas.microsoft.com/office/drawing/2014/main" val="10005"/>
                  </a:ext>
                </a:extLst>
              </a:tr>
              <a:tr h="31432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ru-RU" altLang="ru-RU" sz="1800" b="0" i="0" u="none" strike="noStrike" cap="none" normalizeH="0" baseline="0" dirty="0" err="1" smtClean="0">
                          <a:ln>
                            <a:noFill/>
                          </a:ln>
                          <a:solidFill>
                            <a:schemeClr val="tx1"/>
                          </a:solidFill>
                          <a:effectLst/>
                          <a:latin typeface="Arial" panose="020B0604020202020204" pitchFamily="34" charset="0"/>
                        </a:rPr>
                        <a:t>Hepatitis</a:t>
                      </a:r>
                      <a:r>
                        <a:rPr kumimoji="0" lang="ru-RU" altLang="ru-RU" sz="1800" b="0" i="0" u="none" strike="noStrike" cap="none" normalizeH="0" baseline="0" dirty="0" smtClean="0">
                          <a:ln>
                            <a:noFill/>
                          </a:ln>
                          <a:solidFill>
                            <a:schemeClr val="tx1"/>
                          </a:solidFill>
                          <a:effectLst/>
                          <a:latin typeface="Arial" panose="020B0604020202020204" pitchFamily="34" charset="0"/>
                        </a:rPr>
                        <a:t> E </a:t>
                      </a:r>
                      <a:endParaRPr kumimoji="0" lang="ru-RU" altLang="ru-RU"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525" marR="9525" marT="9525" marB="0"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ru-RU"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0</a:t>
                      </a:r>
                      <a:endParaRPr kumimoji="0" lang="ru-RU" altLang="ru-RU"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525" marR="9525" marT="9525" marB="0"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ru-RU"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0.1</a:t>
                      </a:r>
                      <a:endParaRPr kumimoji="0" lang="ru-RU" altLang="ru-RU"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525" marR="9525" marT="9525" marB="0"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solidFill>
                      <a:srgbClr val="EAEFF7"/>
                    </a:solidFill>
                  </a:tcPr>
                </a:tc>
                <a:extLst>
                  <a:ext uri="{0D108BD9-81ED-4DB2-BD59-A6C34878D82A}">
                    <a16:rowId xmlns="" xmlns:a16="http://schemas.microsoft.com/office/drawing/2014/main" val="10006"/>
                  </a:ext>
                </a:extLst>
              </a:tr>
              <a:tr h="31432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ru-RU" altLang="ru-RU" sz="1800" b="0" i="0" u="none" strike="noStrike" cap="none" normalizeH="0" baseline="0" dirty="0" err="1" smtClean="0">
                          <a:ln>
                            <a:noFill/>
                          </a:ln>
                          <a:solidFill>
                            <a:schemeClr val="tx1"/>
                          </a:solidFill>
                          <a:effectLst/>
                          <a:latin typeface="Arial" panose="020B0604020202020204" pitchFamily="34" charset="0"/>
                        </a:rPr>
                        <a:t>Paratyphoid</a:t>
                      </a:r>
                      <a:r>
                        <a:rPr kumimoji="0" lang="ru-RU" altLang="ru-RU" sz="1800" b="0" i="0" u="none" strike="noStrike" cap="none" normalizeH="0" baseline="0" dirty="0" smtClean="0">
                          <a:ln>
                            <a:noFill/>
                          </a:ln>
                          <a:solidFill>
                            <a:schemeClr val="tx1"/>
                          </a:solidFill>
                          <a:effectLst/>
                          <a:latin typeface="Arial" panose="020B0604020202020204" pitchFamily="34" charset="0"/>
                        </a:rPr>
                        <a:t> </a:t>
                      </a:r>
                      <a:r>
                        <a:rPr kumimoji="0" lang="ru-RU" altLang="ru-RU" sz="1800" b="0" i="0" u="none" strike="noStrike" cap="none" normalizeH="0" baseline="0" dirty="0" err="1" smtClean="0">
                          <a:ln>
                            <a:noFill/>
                          </a:ln>
                          <a:solidFill>
                            <a:schemeClr val="tx1"/>
                          </a:solidFill>
                          <a:effectLst/>
                          <a:latin typeface="Arial" panose="020B0604020202020204" pitchFamily="34" charset="0"/>
                        </a:rPr>
                        <a:t>fever</a:t>
                      </a:r>
                      <a:r>
                        <a:rPr kumimoji="0" lang="ru-RU" altLang="ru-RU" sz="1800" b="0" i="0" u="none" strike="noStrike" cap="none" normalizeH="0" baseline="0" dirty="0" smtClean="0">
                          <a:ln>
                            <a:noFill/>
                          </a:ln>
                          <a:solidFill>
                            <a:schemeClr val="tx1"/>
                          </a:solidFill>
                          <a:effectLst/>
                          <a:latin typeface="Arial" panose="020B0604020202020204" pitchFamily="34" charset="0"/>
                        </a:rPr>
                        <a:t> </a:t>
                      </a:r>
                      <a:endParaRPr kumimoji="0" lang="ru-RU" altLang="ru-RU"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525" marR="9525" marT="9525" marB="0"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ru-RU"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0.2</a:t>
                      </a:r>
                      <a:endParaRPr kumimoji="0" lang="ru-RU" altLang="ru-RU"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525" marR="9525" marT="9525" marB="0"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ru-RU"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0.1</a:t>
                      </a:r>
                      <a:endParaRPr kumimoji="0" lang="ru-RU" altLang="ru-RU"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525" marR="9525" marT="9525" marB="0"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solidFill>
                      <a:srgbClr val="EAEFF7"/>
                    </a:solidFill>
                  </a:tcPr>
                </a:tc>
                <a:extLst>
                  <a:ext uri="{0D108BD9-81ED-4DB2-BD59-A6C34878D82A}">
                    <a16:rowId xmlns="" xmlns:a16="http://schemas.microsoft.com/office/drawing/2014/main" val="10007"/>
                  </a:ext>
                </a:extLst>
              </a:tr>
              <a:tr h="315913">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ru-RU" altLang="ru-RU" sz="1800" b="0" i="0" u="none" strike="noStrike" cap="none" normalizeH="0" baseline="0" dirty="0" err="1" smtClean="0">
                          <a:ln>
                            <a:noFill/>
                          </a:ln>
                          <a:solidFill>
                            <a:schemeClr val="tx1"/>
                          </a:solidFill>
                          <a:effectLst/>
                          <a:latin typeface="Arial" panose="020B0604020202020204" pitchFamily="34" charset="0"/>
                        </a:rPr>
                        <a:t>Shigellosis</a:t>
                      </a:r>
                      <a:r>
                        <a:rPr kumimoji="0" lang="ru-RU" altLang="ru-RU" sz="1800" b="0" i="0" u="none" strike="noStrike" cap="none" normalizeH="0" baseline="0" dirty="0" smtClean="0">
                          <a:ln>
                            <a:noFill/>
                          </a:ln>
                          <a:solidFill>
                            <a:schemeClr val="tx1"/>
                          </a:solidFill>
                          <a:effectLst/>
                          <a:latin typeface="Arial" panose="020B0604020202020204" pitchFamily="34" charset="0"/>
                        </a:rPr>
                        <a:t> 	</a:t>
                      </a:r>
                      <a:endParaRPr kumimoji="0" lang="ru-RU" altLang="ru-RU"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525" marR="9525" marT="9525" marB="0"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ru-RU"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2.3</a:t>
                      </a:r>
                      <a:endParaRPr kumimoji="0" lang="ru-RU" altLang="ru-RU"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525" marR="9525" marT="9525" marB="0"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ru-RU"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4.7</a:t>
                      </a:r>
                      <a:endParaRPr kumimoji="0" lang="ru-RU" altLang="ru-RU"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525" marR="9525" marT="9525" marB="0"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solidFill>
                      <a:srgbClr val="EAEFF7"/>
                    </a:solidFill>
                  </a:tcPr>
                </a:tc>
                <a:extLst>
                  <a:ext uri="{0D108BD9-81ED-4DB2-BD59-A6C34878D82A}">
                    <a16:rowId xmlns="" xmlns:a16="http://schemas.microsoft.com/office/drawing/2014/main" val="10008"/>
                  </a:ext>
                </a:extLst>
              </a:tr>
              <a:tr h="31432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ru-RU" altLang="ru-RU" sz="1800" b="0" i="0" u="none" strike="noStrike" cap="none" normalizeH="0" baseline="0" dirty="0" err="1" smtClean="0">
                          <a:ln>
                            <a:noFill/>
                          </a:ln>
                          <a:solidFill>
                            <a:schemeClr val="tx1"/>
                          </a:solidFill>
                          <a:effectLst/>
                          <a:latin typeface="Arial" panose="020B0604020202020204" pitchFamily="34" charset="0"/>
                        </a:rPr>
                        <a:t>Typhoid</a:t>
                      </a:r>
                      <a:r>
                        <a:rPr kumimoji="0" lang="ru-RU" altLang="ru-RU" sz="1800" b="0" i="0" u="none" strike="noStrike" cap="none" normalizeH="0" baseline="0" dirty="0" smtClean="0">
                          <a:ln>
                            <a:noFill/>
                          </a:ln>
                          <a:solidFill>
                            <a:schemeClr val="tx1"/>
                          </a:solidFill>
                          <a:effectLst/>
                          <a:latin typeface="Arial" panose="020B0604020202020204" pitchFamily="34" charset="0"/>
                        </a:rPr>
                        <a:t> </a:t>
                      </a:r>
                      <a:r>
                        <a:rPr kumimoji="0" lang="ru-RU" altLang="ru-RU" sz="1800" b="0" i="0" u="none" strike="noStrike" cap="none" normalizeH="0" baseline="0" dirty="0" err="1" smtClean="0">
                          <a:ln>
                            <a:noFill/>
                          </a:ln>
                          <a:solidFill>
                            <a:schemeClr val="tx1"/>
                          </a:solidFill>
                          <a:effectLst/>
                          <a:latin typeface="Arial" panose="020B0604020202020204" pitchFamily="34" charset="0"/>
                        </a:rPr>
                        <a:t>fever</a:t>
                      </a:r>
                      <a:r>
                        <a:rPr kumimoji="0" lang="ru-RU" altLang="ru-RU" sz="1800" b="0" i="0" u="none" strike="noStrike" cap="none" normalizeH="0" baseline="0" dirty="0" smtClean="0">
                          <a:ln>
                            <a:noFill/>
                          </a:ln>
                          <a:solidFill>
                            <a:schemeClr val="tx1"/>
                          </a:solidFill>
                          <a:effectLst/>
                          <a:latin typeface="Arial" panose="020B0604020202020204" pitchFamily="34" charset="0"/>
                        </a:rPr>
                        <a:t> </a:t>
                      </a:r>
                      <a:endParaRPr kumimoji="0" lang="ru-RU" altLang="ru-RU"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525" marR="9525" marT="9525" marB="0"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ru-RU"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0.5</a:t>
                      </a:r>
                      <a:endParaRPr kumimoji="0" lang="ru-RU" altLang="ru-RU"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525" marR="9525" marT="9525" marB="0"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ru-RU"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0.1</a:t>
                      </a:r>
                      <a:endParaRPr kumimoji="0" lang="ru-RU" altLang="ru-RU"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525" marR="9525" marT="9525" marB="0"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solidFill>
                      <a:srgbClr val="D2DEEF"/>
                    </a:solidFill>
                  </a:tcPr>
                </a:tc>
                <a:extLst>
                  <a:ext uri="{0D108BD9-81ED-4DB2-BD59-A6C34878D82A}">
                    <a16:rowId xmlns="" xmlns:a16="http://schemas.microsoft.com/office/drawing/2014/main" val="10009"/>
                  </a:ext>
                </a:extLst>
              </a:tr>
              <a:tr h="315913">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ru-RU" altLang="ru-RU" sz="1800" b="0" i="0" u="none" strike="noStrike" cap="none" normalizeH="0" baseline="0" dirty="0" err="1" smtClean="0">
                          <a:ln>
                            <a:noFill/>
                          </a:ln>
                          <a:solidFill>
                            <a:schemeClr val="tx1"/>
                          </a:solidFill>
                          <a:effectLst/>
                          <a:latin typeface="Arial" panose="020B0604020202020204" pitchFamily="34" charset="0"/>
                        </a:rPr>
                        <a:t>Vibrio</a:t>
                      </a:r>
                      <a:r>
                        <a:rPr kumimoji="0" lang="ru-RU" altLang="ru-RU" sz="1800" b="0" i="0" u="none" strike="noStrike" cap="none" normalizeH="0" baseline="0" dirty="0" smtClean="0">
                          <a:ln>
                            <a:noFill/>
                          </a:ln>
                          <a:solidFill>
                            <a:schemeClr val="tx1"/>
                          </a:solidFill>
                          <a:effectLst/>
                          <a:latin typeface="Arial" panose="020B0604020202020204" pitchFamily="34" charset="0"/>
                        </a:rPr>
                        <a:t> </a:t>
                      </a:r>
                      <a:r>
                        <a:rPr kumimoji="0" lang="ru-RU" altLang="ru-RU" sz="1800" b="0" i="0" u="none" strike="noStrike" cap="none" normalizeH="0" baseline="0" dirty="0" err="1" smtClean="0">
                          <a:ln>
                            <a:noFill/>
                          </a:ln>
                          <a:solidFill>
                            <a:schemeClr val="tx1"/>
                          </a:solidFill>
                          <a:effectLst/>
                          <a:latin typeface="Arial" panose="020B0604020202020204" pitchFamily="34" charset="0"/>
                        </a:rPr>
                        <a:t>infection</a:t>
                      </a:r>
                      <a:r>
                        <a:rPr kumimoji="0" lang="ru-RU" altLang="ru-RU" sz="1800" b="0" i="0" u="none" strike="noStrike" cap="none" normalizeH="0" baseline="0" dirty="0" smtClean="0">
                          <a:ln>
                            <a:noFill/>
                          </a:ln>
                          <a:solidFill>
                            <a:schemeClr val="tx1"/>
                          </a:solidFill>
                          <a:effectLst/>
                          <a:latin typeface="Arial" panose="020B0604020202020204" pitchFamily="34" charset="0"/>
                        </a:rPr>
                        <a:t> </a:t>
                      </a:r>
                      <a:r>
                        <a:rPr kumimoji="0" lang="ru-RU" altLang="ru-RU" sz="1800" b="0" i="0" u="none" strike="noStrike" cap="none" normalizeH="0" baseline="0" dirty="0" err="1" smtClean="0">
                          <a:ln>
                            <a:noFill/>
                          </a:ln>
                          <a:solidFill>
                            <a:schemeClr val="tx1"/>
                          </a:solidFill>
                          <a:effectLst/>
                          <a:latin typeface="Arial" panose="020B0604020202020204" pitchFamily="34" charset="0"/>
                        </a:rPr>
                        <a:t>exkl</a:t>
                      </a:r>
                      <a:r>
                        <a:rPr kumimoji="0" lang="ru-RU" altLang="ru-RU" sz="1800" b="0" i="0" u="none" strike="noStrike" cap="none" normalizeH="0" baseline="0" dirty="0" smtClean="0">
                          <a:ln>
                            <a:noFill/>
                          </a:ln>
                          <a:solidFill>
                            <a:schemeClr val="tx1"/>
                          </a:solidFill>
                          <a:effectLst/>
                          <a:latin typeface="Arial" panose="020B0604020202020204" pitchFamily="34" charset="0"/>
                        </a:rPr>
                        <a:t>. </a:t>
                      </a:r>
                      <a:r>
                        <a:rPr kumimoji="0" lang="ru-RU" altLang="ru-RU" sz="1800" b="0" i="0" u="none" strike="noStrike" cap="none" normalizeH="0" baseline="0" dirty="0" err="1" smtClean="0">
                          <a:ln>
                            <a:noFill/>
                          </a:ln>
                          <a:solidFill>
                            <a:schemeClr val="tx1"/>
                          </a:solidFill>
                          <a:effectLst/>
                          <a:latin typeface="Arial" panose="020B0604020202020204" pitchFamily="34" charset="0"/>
                        </a:rPr>
                        <a:t>cholerae</a:t>
                      </a:r>
                      <a:endParaRPr kumimoji="0" lang="ru-RU" altLang="ru-RU"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525" marR="9525" marT="9525" marB="0"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ru-RU"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0</a:t>
                      </a:r>
                      <a:endParaRPr kumimoji="0" lang="ru-RU" altLang="ru-RU"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525" marR="9525" marT="9525" marB="0"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ru-RU"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0.2</a:t>
                      </a:r>
                      <a:endParaRPr kumimoji="0" lang="ru-RU" altLang="ru-RU"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525" marR="9525" marT="9525" marB="0"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solidFill>
                      <a:srgbClr val="EAEFF7"/>
                    </a:solidFill>
                  </a:tcPr>
                </a:tc>
                <a:extLst>
                  <a:ext uri="{0D108BD9-81ED-4DB2-BD59-A6C34878D82A}">
                    <a16:rowId xmlns="" xmlns:a16="http://schemas.microsoft.com/office/drawing/2014/main" val="10010"/>
                  </a:ext>
                </a:extLst>
              </a:tr>
              <a:tr h="315913">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ru-RU" altLang="ru-RU" sz="1800" b="0" i="0" u="none" strike="noStrike" cap="none" normalizeH="0" baseline="0" dirty="0" err="1" smtClean="0">
                          <a:ln>
                            <a:noFill/>
                          </a:ln>
                          <a:solidFill>
                            <a:schemeClr val="tx1"/>
                          </a:solidFill>
                          <a:effectLst/>
                          <a:latin typeface="Arial" panose="020B0604020202020204" pitchFamily="34" charset="0"/>
                        </a:rPr>
                        <a:t>Yersiniaosis</a:t>
                      </a:r>
                      <a:r>
                        <a:rPr kumimoji="0" lang="ru-RU" altLang="ru-RU" sz="1800" b="0" i="0" u="none" strike="noStrike" cap="none" normalizeH="0" baseline="0" dirty="0" smtClean="0">
                          <a:ln>
                            <a:noFill/>
                          </a:ln>
                          <a:solidFill>
                            <a:schemeClr val="tx1"/>
                          </a:solidFill>
                          <a:effectLst/>
                          <a:latin typeface="Arial" panose="020B0604020202020204" pitchFamily="34" charset="0"/>
                        </a:rPr>
                        <a:t> 	</a:t>
                      </a:r>
                      <a:endParaRPr kumimoji="0" lang="ru-RU" altLang="ru-RU"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525" marR="9525" marT="9525" marB="0"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ru-RU"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4.1</a:t>
                      </a:r>
                      <a:endParaRPr kumimoji="0" lang="ru-RU" altLang="ru-RU"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525" marR="9525" marT="9525" marB="0"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ru-RU"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3.6</a:t>
                      </a:r>
                      <a:endParaRPr kumimoji="0" lang="ru-RU" altLang="ru-RU"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525" marR="9525" marT="9525" marB="0"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solidFill>
                      <a:srgbClr val="EAEFF7"/>
                    </a:solidFill>
                  </a:tcPr>
                </a:tc>
                <a:extLst>
                  <a:ext uri="{0D108BD9-81ED-4DB2-BD59-A6C34878D82A}">
                    <a16:rowId xmlns="" xmlns:a16="http://schemas.microsoft.com/office/drawing/2014/main" val="10011"/>
                  </a:ext>
                </a:extLst>
              </a:tr>
              <a:tr h="31432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ru-RU" altLang="ru-RU" sz="1800" b="0" i="0" u="none" strike="noStrike" cap="none" normalizeH="0" baseline="0" dirty="0" err="1" smtClean="0">
                          <a:ln>
                            <a:noFill/>
                          </a:ln>
                          <a:solidFill>
                            <a:schemeClr val="tx1"/>
                          </a:solidFill>
                          <a:effectLst/>
                          <a:latin typeface="Arial" panose="020B0604020202020204" pitchFamily="34" charset="0"/>
                        </a:rPr>
                        <a:t>Entamoeba</a:t>
                      </a:r>
                      <a:r>
                        <a:rPr kumimoji="0" lang="ru-RU" altLang="ru-RU" sz="1800" b="0" i="0" u="none" strike="noStrike" cap="none" normalizeH="0" baseline="0" dirty="0" smtClean="0">
                          <a:ln>
                            <a:noFill/>
                          </a:ln>
                          <a:solidFill>
                            <a:schemeClr val="tx1"/>
                          </a:solidFill>
                          <a:effectLst/>
                          <a:latin typeface="Arial" panose="020B0604020202020204" pitchFamily="34" charset="0"/>
                        </a:rPr>
                        <a:t> </a:t>
                      </a:r>
                      <a:r>
                        <a:rPr kumimoji="0" lang="ru-RU" altLang="ru-RU" sz="1800" b="0" i="0" u="none" strike="noStrike" cap="none" normalizeH="0" baseline="0" dirty="0" err="1" smtClean="0">
                          <a:ln>
                            <a:noFill/>
                          </a:ln>
                          <a:solidFill>
                            <a:schemeClr val="tx1"/>
                          </a:solidFill>
                          <a:effectLst/>
                          <a:latin typeface="Arial" panose="020B0604020202020204" pitchFamily="34" charset="0"/>
                        </a:rPr>
                        <a:t>histolytica</a:t>
                      </a:r>
                      <a:r>
                        <a:rPr kumimoji="0" lang="ru-RU" altLang="ru-RU" sz="1800" b="0" i="0" u="none" strike="noStrike" cap="none" normalizeH="0" baseline="0" dirty="0" smtClean="0">
                          <a:ln>
                            <a:noFill/>
                          </a:ln>
                          <a:solidFill>
                            <a:schemeClr val="tx1"/>
                          </a:solidFill>
                          <a:effectLst/>
                          <a:latin typeface="Arial" panose="020B0604020202020204" pitchFamily="34" charset="0"/>
                        </a:rPr>
                        <a:t> </a:t>
                      </a:r>
                      <a:r>
                        <a:rPr kumimoji="0" lang="ru-RU" altLang="ru-RU" sz="1800" b="0" i="0" u="none" strike="noStrike" cap="none" normalizeH="0" baseline="0" dirty="0" err="1" smtClean="0">
                          <a:ln>
                            <a:noFill/>
                          </a:ln>
                          <a:solidFill>
                            <a:schemeClr val="tx1"/>
                          </a:solidFill>
                          <a:effectLst/>
                          <a:latin typeface="Arial" panose="020B0604020202020204" pitchFamily="34" charset="0"/>
                        </a:rPr>
                        <a:t>Infection</a:t>
                      </a:r>
                      <a:r>
                        <a:rPr kumimoji="0" lang="ru-RU" altLang="ru-RU" sz="1800" b="0" i="0" u="none" strike="noStrike" cap="none" normalizeH="0" baseline="0" dirty="0" smtClean="0">
                          <a:ln>
                            <a:noFill/>
                          </a:ln>
                          <a:solidFill>
                            <a:schemeClr val="tx1"/>
                          </a:solidFill>
                          <a:effectLst/>
                          <a:latin typeface="Arial" panose="020B0604020202020204" pitchFamily="34" charset="0"/>
                        </a:rPr>
                        <a:t> </a:t>
                      </a:r>
                      <a:endParaRPr kumimoji="0" lang="ru-RU" altLang="ru-RU"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525" marR="9525" marT="9525" marB="0"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ru-RU"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0.2</a:t>
                      </a:r>
                      <a:endParaRPr kumimoji="0" lang="ru-RU" altLang="ru-RU"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525" marR="9525" marT="9525" marB="0"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ru-RU"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1.7</a:t>
                      </a:r>
                      <a:endParaRPr kumimoji="0" lang="ru-RU" altLang="ru-RU"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525" marR="9525" marT="9525" marB="0"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solidFill>
                      <a:srgbClr val="EAEFF7"/>
                    </a:solidFill>
                  </a:tcPr>
                </a:tc>
                <a:extLst>
                  <a:ext uri="{0D108BD9-81ED-4DB2-BD59-A6C34878D82A}">
                    <a16:rowId xmlns="" xmlns:a16="http://schemas.microsoft.com/office/drawing/2014/main" val="10012"/>
                  </a:ext>
                </a:extLst>
              </a:tr>
              <a:tr h="315913">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ru-RU" altLang="ru-RU" sz="1800" b="0" i="0" u="none" strike="noStrike" cap="none" normalizeH="0" baseline="0" dirty="0" err="1" smtClean="0">
                          <a:ln>
                            <a:noFill/>
                          </a:ln>
                          <a:solidFill>
                            <a:schemeClr val="tx1"/>
                          </a:solidFill>
                          <a:effectLst/>
                          <a:latin typeface="Arial" panose="020B0604020202020204" pitchFamily="34" charset="0"/>
                        </a:rPr>
                        <a:t>Legionellaosis</a:t>
                      </a:r>
                      <a:r>
                        <a:rPr kumimoji="0" lang="ru-RU" altLang="ru-RU" sz="1800" b="0" i="0" u="none" strike="noStrike" cap="none" normalizeH="0" baseline="0" dirty="0" smtClean="0">
                          <a:ln>
                            <a:noFill/>
                          </a:ln>
                          <a:solidFill>
                            <a:schemeClr val="tx1"/>
                          </a:solidFill>
                          <a:effectLst/>
                          <a:latin typeface="Arial" panose="020B0604020202020204" pitchFamily="34" charset="0"/>
                        </a:rPr>
                        <a:t> </a:t>
                      </a:r>
                      <a:endParaRPr kumimoji="0" lang="ru-RU" altLang="ru-RU"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525" marR="9525" marT="9525" marB="0"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ru-RU"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2.7</a:t>
                      </a:r>
                      <a:endParaRPr kumimoji="0" lang="ru-RU" altLang="ru-RU"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525" marR="9525" marT="9525" marB="0"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ru-RU"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1.3</a:t>
                      </a:r>
                      <a:endParaRPr kumimoji="0" lang="ru-RU" altLang="ru-RU"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525" marR="9525" marT="9525" marB="0"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solidFill>
                      <a:srgbClr val="D2DEEF"/>
                    </a:solidFill>
                  </a:tcPr>
                </a:tc>
                <a:extLst>
                  <a:ext uri="{0D108BD9-81ED-4DB2-BD59-A6C34878D82A}">
                    <a16:rowId xmlns="" xmlns:a16="http://schemas.microsoft.com/office/drawing/2014/main" val="10013"/>
                  </a:ext>
                </a:extLst>
              </a:tr>
              <a:tr h="31432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ru-RU" altLang="ru-RU" sz="1800" b="0" i="0" u="none" strike="noStrike" cap="none" normalizeH="0" baseline="0" dirty="0" err="1" smtClean="0">
                          <a:ln>
                            <a:noFill/>
                          </a:ln>
                          <a:solidFill>
                            <a:schemeClr val="tx1"/>
                          </a:solidFill>
                          <a:effectLst/>
                          <a:latin typeface="Arial" panose="020B0604020202020204" pitchFamily="34" charset="0"/>
                        </a:rPr>
                        <a:t>Tularaemia</a:t>
                      </a:r>
                      <a:r>
                        <a:rPr kumimoji="0" lang="ru-RU" altLang="ru-RU" sz="1800" b="0" i="0" u="none" strike="noStrike" cap="none" normalizeH="0" baseline="0" dirty="0" smtClean="0">
                          <a:ln>
                            <a:noFill/>
                          </a:ln>
                          <a:solidFill>
                            <a:schemeClr val="tx1"/>
                          </a:solidFill>
                          <a:effectLst/>
                          <a:latin typeface="Arial" panose="020B0604020202020204" pitchFamily="34" charset="0"/>
                        </a:rPr>
                        <a:t> 	</a:t>
                      </a:r>
                      <a:endParaRPr kumimoji="0" lang="ru-RU" altLang="ru-RU"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525" marR="9525" marT="9525" marB="0"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ru-RU"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13.9</a:t>
                      </a:r>
                      <a:endParaRPr kumimoji="0" lang="ru-RU" altLang="ru-RU"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525" marR="9525" marT="9525" marB="0"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ru-RU"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3.6</a:t>
                      </a:r>
                      <a:endParaRPr kumimoji="0" lang="ru-RU" altLang="ru-RU"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525" marR="9525" marT="9525" marB="0"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solidFill>
                      <a:srgbClr val="EAEFF7"/>
                    </a:solidFill>
                  </a:tcPr>
                </a:tc>
                <a:extLst>
                  <a:ext uri="{0D108BD9-81ED-4DB2-BD59-A6C34878D82A}">
                    <a16:rowId xmlns="" xmlns:a16="http://schemas.microsoft.com/office/drawing/2014/main" val="10014"/>
                  </a:ext>
                </a:extLst>
              </a:tr>
              <a:tr h="31432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ru-RU" altLang="ru-RU" sz="1800" b="1" i="0" u="none" strike="noStrike" cap="none" normalizeH="0" baseline="0" smtClean="0">
                          <a:ln>
                            <a:noFill/>
                          </a:ln>
                          <a:solidFill>
                            <a:schemeClr val="tx1"/>
                          </a:solidFill>
                          <a:effectLst/>
                          <a:latin typeface="Arial" panose="020B0604020202020204" pitchFamily="34" charset="0"/>
                        </a:rPr>
                        <a:t>Total </a:t>
                      </a:r>
                      <a:r>
                        <a:rPr kumimoji="0" lang="ru-RU" altLang="ru-RU" sz="1800" b="0" i="0" u="none" strike="noStrike" cap="none" normalizeH="0" baseline="0" smtClean="0">
                          <a:ln>
                            <a:noFill/>
                          </a:ln>
                          <a:solidFill>
                            <a:schemeClr val="tx1"/>
                          </a:solidFill>
                          <a:effectLst/>
                          <a:latin typeface="Arial" panose="020B0604020202020204" pitchFamily="34" charset="0"/>
                        </a:rPr>
                        <a:t>	</a:t>
                      </a:r>
                      <a:endParaRPr kumimoji="0" lang="ru-RU" altLang="ru-RU"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525" marR="9525" marT="9525" marB="0"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ru-RU"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129.7</a:t>
                      </a:r>
                      <a:endParaRPr kumimoji="0" lang="ru-RU" altLang="ru-RU"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525" marR="9525" marT="9525" marB="0"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ru-RU"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123.0</a:t>
                      </a:r>
                      <a:endParaRPr kumimoji="0" lang="ru-RU" altLang="ru-RU"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525" marR="9525" marT="9525" marB="0"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solidFill>
                      <a:srgbClr val="D2DEEF"/>
                    </a:solidFill>
                  </a:tcPr>
                </a:tc>
                <a:extLst>
                  <a:ext uri="{0D108BD9-81ED-4DB2-BD59-A6C34878D82A}">
                    <a16:rowId xmlns="" xmlns:a16="http://schemas.microsoft.com/office/drawing/2014/main" val="10015"/>
                  </a:ext>
                </a:extLst>
              </a:tr>
            </a:tbl>
          </a:graphicData>
        </a:graphic>
      </p:graphicFrame>
      <p:sp>
        <p:nvSpPr>
          <p:cNvPr id="2" name="Овал 1"/>
          <p:cNvSpPr/>
          <p:nvPr/>
        </p:nvSpPr>
        <p:spPr>
          <a:xfrm>
            <a:off x="5531005" y="1806498"/>
            <a:ext cx="691375" cy="26762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Овал 6"/>
          <p:cNvSpPr/>
          <p:nvPr/>
        </p:nvSpPr>
        <p:spPr>
          <a:xfrm>
            <a:off x="5531004" y="5571893"/>
            <a:ext cx="691375" cy="26762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Номер слайда 2"/>
          <p:cNvSpPr>
            <a:spLocks noGrp="1"/>
          </p:cNvSpPr>
          <p:nvPr>
            <p:ph type="sldNum" sz="quarter" idx="12"/>
          </p:nvPr>
        </p:nvSpPr>
        <p:spPr>
          <a:xfrm>
            <a:off x="6996430" y="6396990"/>
            <a:ext cx="2057400" cy="365125"/>
          </a:xfrm>
        </p:spPr>
        <p:txBody>
          <a:bodyPr/>
          <a:lstStyle/>
          <a:p>
            <a:pPr>
              <a:defRPr/>
            </a:pPr>
            <a:fld id="{7D4589A0-F0BD-4E30-B850-BD2F1E673A18}" type="slidenum">
              <a:rPr lang="ru-RU" smtClean="0"/>
              <a:pPr>
                <a:defRPr/>
              </a:pPr>
              <a:t>11</a:t>
            </a:fld>
            <a:endParaRPr lang="ru-RU" dirty="0"/>
          </a:p>
        </p:txBody>
      </p:sp>
    </p:spTree>
    <p:extLst>
      <p:ext uri="{BB962C8B-B14F-4D97-AF65-F5344CB8AC3E}">
        <p14:creationId xmlns:p14="http://schemas.microsoft.com/office/powerpoint/2010/main" val="99215858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7530" y="182247"/>
            <a:ext cx="7886700" cy="569593"/>
          </a:xfrm>
        </p:spPr>
        <p:txBody>
          <a:bodyPr>
            <a:noAutofit/>
          </a:bodyPr>
          <a:lstStyle/>
          <a:p>
            <a:pPr algn="ctr"/>
            <a:r>
              <a:rPr lang="en-US" sz="3200" b="1" dirty="0">
                <a:latin typeface="Arial" panose="020B0604020202020204" pitchFamily="34" charset="0"/>
                <a:cs typeface="Arial" panose="020B0604020202020204" pitchFamily="34" charset="0"/>
              </a:rPr>
              <a:t>Drinking water related contaminants </a:t>
            </a:r>
            <a:endParaRPr lang="ru-RU" sz="3200" dirty="0">
              <a:latin typeface="Arial" panose="020B0604020202020204" pitchFamily="34" charset="0"/>
              <a:cs typeface="Arial" panose="020B0604020202020204" pitchFamily="34" charset="0"/>
            </a:endParaRPr>
          </a:p>
        </p:txBody>
      </p:sp>
      <p:sp>
        <p:nvSpPr>
          <p:cNvPr id="4" name="Прямоугольник 3"/>
          <p:cNvSpPr/>
          <p:nvPr/>
        </p:nvSpPr>
        <p:spPr>
          <a:xfrm>
            <a:off x="232410" y="4939072"/>
            <a:ext cx="6473190" cy="1354217"/>
          </a:xfrm>
          <a:prstGeom prst="rect">
            <a:avLst/>
          </a:prstGeom>
        </p:spPr>
        <p:txBody>
          <a:bodyPr wrap="square">
            <a:spAutoFit/>
          </a:bodyPr>
          <a:lstStyle/>
          <a:p>
            <a:r>
              <a:rPr lang="en-US" b="1" dirty="0" smtClean="0">
                <a:solidFill>
                  <a:srgbClr val="000000"/>
                </a:solidFill>
                <a:latin typeface="Arial" panose="020B0604020202020204" pitchFamily="34" charset="0"/>
                <a:cs typeface="Arial" panose="020B0604020202020204" pitchFamily="34" charset="0"/>
              </a:rPr>
              <a:t>Potential </a:t>
            </a:r>
            <a:r>
              <a:rPr lang="en-US" b="1" dirty="0">
                <a:solidFill>
                  <a:srgbClr val="000000"/>
                </a:solidFill>
                <a:latin typeface="Arial" panose="020B0604020202020204" pitchFamily="34" charset="0"/>
                <a:cs typeface="Arial" panose="020B0604020202020204" pitchFamily="34" charset="0"/>
              </a:rPr>
              <a:t>water threats </a:t>
            </a:r>
            <a:r>
              <a:rPr lang="ru-RU" b="1" dirty="0" smtClean="0">
                <a:solidFill>
                  <a:srgbClr val="000000"/>
                </a:solidFill>
                <a:latin typeface="Arial" panose="020B0604020202020204" pitchFamily="34" charset="0"/>
                <a:cs typeface="Arial" panose="020B0604020202020204" pitchFamily="34" charset="0"/>
              </a:rPr>
              <a:t>(</a:t>
            </a:r>
            <a:r>
              <a:rPr lang="en-US" b="1" dirty="0" smtClean="0">
                <a:solidFill>
                  <a:srgbClr val="000000"/>
                </a:solidFill>
                <a:latin typeface="Arial" panose="020B0604020202020204" pitchFamily="34" charset="0"/>
                <a:cs typeface="Arial" panose="020B0604020202020204" pitchFamily="34" charset="0"/>
              </a:rPr>
              <a:t>WHO, 2005): </a:t>
            </a:r>
            <a:endParaRPr lang="en-US" b="1" dirty="0">
              <a:solidFill>
                <a:srgbClr val="000000"/>
              </a:solidFill>
              <a:latin typeface="Arial" panose="020B0604020202020204" pitchFamily="34" charset="0"/>
              <a:cs typeface="Arial" panose="020B0604020202020204" pitchFamily="34" charset="0"/>
            </a:endParaRPr>
          </a:p>
          <a:p>
            <a:r>
              <a:rPr lang="en-US" sz="1600" dirty="0">
                <a:solidFill>
                  <a:srgbClr val="000000"/>
                </a:solidFill>
                <a:latin typeface="Arial" panose="020B0604020202020204" pitchFamily="34" charset="0"/>
                <a:cs typeface="Arial" panose="020B0604020202020204" pitchFamily="34" charset="0"/>
              </a:rPr>
              <a:t>• naturally occurring </a:t>
            </a:r>
            <a:r>
              <a:rPr lang="en-US" sz="1600" dirty="0" smtClean="0">
                <a:solidFill>
                  <a:srgbClr val="000000"/>
                </a:solidFill>
                <a:latin typeface="Arial" panose="020B0604020202020204" pitchFamily="34" charset="0"/>
                <a:cs typeface="Arial" panose="020B0604020202020204" pitchFamily="34" charset="0"/>
              </a:rPr>
              <a:t>chemicals</a:t>
            </a:r>
            <a:endParaRPr lang="en-US" sz="1600" dirty="0">
              <a:solidFill>
                <a:srgbClr val="000000"/>
              </a:solidFill>
              <a:latin typeface="Arial" panose="020B0604020202020204" pitchFamily="34" charset="0"/>
              <a:cs typeface="Arial" panose="020B0604020202020204" pitchFamily="34" charset="0"/>
            </a:endParaRPr>
          </a:p>
          <a:p>
            <a:r>
              <a:rPr lang="en-US" sz="1600" dirty="0">
                <a:solidFill>
                  <a:srgbClr val="000000"/>
                </a:solidFill>
                <a:latin typeface="Arial" panose="020B0604020202020204" pitchFamily="34" charset="0"/>
                <a:cs typeface="Arial" panose="020B0604020202020204" pitchFamily="34" charset="0"/>
              </a:rPr>
              <a:t>• chemicals from industrial sources and human </a:t>
            </a:r>
            <a:r>
              <a:rPr lang="en-US" sz="1600" dirty="0" smtClean="0">
                <a:solidFill>
                  <a:srgbClr val="000000"/>
                </a:solidFill>
                <a:latin typeface="Arial" panose="020B0604020202020204" pitchFamily="34" charset="0"/>
                <a:cs typeface="Arial" panose="020B0604020202020204" pitchFamily="34" charset="0"/>
              </a:rPr>
              <a:t>dwellings</a:t>
            </a:r>
            <a:endParaRPr lang="en-US" sz="1600" dirty="0">
              <a:solidFill>
                <a:srgbClr val="000000"/>
              </a:solidFill>
              <a:latin typeface="Arial" panose="020B0604020202020204" pitchFamily="34" charset="0"/>
              <a:cs typeface="Arial" panose="020B0604020202020204" pitchFamily="34" charset="0"/>
            </a:endParaRPr>
          </a:p>
          <a:p>
            <a:r>
              <a:rPr lang="en-US" sz="1600" dirty="0">
                <a:solidFill>
                  <a:srgbClr val="000000"/>
                </a:solidFill>
                <a:latin typeface="Arial" panose="020B0604020202020204" pitchFamily="34" charset="0"/>
                <a:cs typeface="Arial" panose="020B0604020202020204" pitchFamily="34" charset="0"/>
              </a:rPr>
              <a:t>• chemicals from </a:t>
            </a:r>
            <a:r>
              <a:rPr lang="en-US" sz="1600" dirty="0" smtClean="0">
                <a:solidFill>
                  <a:srgbClr val="000000"/>
                </a:solidFill>
                <a:latin typeface="Arial" panose="020B0604020202020204" pitchFamily="34" charset="0"/>
                <a:cs typeface="Arial" panose="020B0604020202020204" pitchFamily="34" charset="0"/>
              </a:rPr>
              <a:t>agriculture</a:t>
            </a:r>
            <a:endParaRPr lang="en-US" sz="1600" dirty="0">
              <a:solidFill>
                <a:srgbClr val="000000"/>
              </a:solidFill>
              <a:latin typeface="Arial" panose="020B0604020202020204" pitchFamily="34" charset="0"/>
              <a:cs typeface="Arial" panose="020B0604020202020204" pitchFamily="34" charset="0"/>
            </a:endParaRPr>
          </a:p>
          <a:p>
            <a:r>
              <a:rPr lang="en-US" sz="1600" dirty="0">
                <a:solidFill>
                  <a:srgbClr val="000000"/>
                </a:solidFill>
                <a:latin typeface="Arial" panose="020B0604020202020204" pitchFamily="34" charset="0"/>
                <a:cs typeface="Arial" panose="020B0604020202020204" pitchFamily="34" charset="0"/>
              </a:rPr>
              <a:t>• chemicals used in water </a:t>
            </a:r>
            <a:r>
              <a:rPr lang="en-US" sz="1600" dirty="0" smtClean="0">
                <a:solidFill>
                  <a:srgbClr val="000000"/>
                </a:solidFill>
                <a:latin typeface="Arial" panose="020B0604020202020204" pitchFamily="34" charset="0"/>
                <a:cs typeface="Arial" panose="020B0604020202020204" pitchFamily="34" charset="0"/>
              </a:rPr>
              <a:t>treatment</a:t>
            </a:r>
            <a:endParaRPr lang="ru-RU" sz="1600" dirty="0">
              <a:latin typeface="Arial" panose="020B0604020202020204" pitchFamily="34" charset="0"/>
              <a:cs typeface="Arial" panose="020B0604020202020204" pitchFamily="34" charset="0"/>
            </a:endParaRPr>
          </a:p>
        </p:txBody>
      </p:sp>
      <p:pic>
        <p:nvPicPr>
          <p:cNvPr id="9" name="Рисунок 8" descr="D:\В ГИС\Карты\АЗРФ____обес-ть централизованной.jpg"/>
          <p:cNvPicPr/>
          <p:nvPr/>
        </p:nvPicPr>
        <p:blipFill rotWithShape="1">
          <a:blip r:embed="rId3" cstate="print">
            <a:extLst>
              <a:ext uri="{28A0092B-C50C-407E-A947-70E740481C1C}">
                <a14:useLocalDpi xmlns:a14="http://schemas.microsoft.com/office/drawing/2010/main" val="0"/>
              </a:ext>
            </a:extLst>
          </a:blip>
          <a:srcRect b="10542"/>
          <a:stretch/>
        </p:blipFill>
        <p:spPr bwMode="auto">
          <a:xfrm>
            <a:off x="150923" y="1592551"/>
            <a:ext cx="5853430" cy="3182649"/>
          </a:xfrm>
          <a:prstGeom prst="rect">
            <a:avLst/>
          </a:prstGeom>
          <a:noFill/>
          <a:ln>
            <a:noFill/>
          </a:ln>
        </p:spPr>
      </p:pic>
      <p:sp>
        <p:nvSpPr>
          <p:cNvPr id="10" name="TextBox 9"/>
          <p:cNvSpPr txBox="1"/>
          <p:nvPr/>
        </p:nvSpPr>
        <p:spPr>
          <a:xfrm>
            <a:off x="90365" y="1007776"/>
            <a:ext cx="5913798" cy="584775"/>
          </a:xfrm>
          <a:prstGeom prst="rect">
            <a:avLst/>
          </a:prstGeom>
          <a:noFill/>
        </p:spPr>
        <p:txBody>
          <a:bodyPr wrap="none" rtlCol="0">
            <a:spAutoFit/>
          </a:bodyPr>
          <a:lstStyle/>
          <a:p>
            <a:pPr algn="ctr"/>
            <a:r>
              <a:rPr lang="en-US" sz="1600" b="1" dirty="0">
                <a:latin typeface="Arial" panose="020B0604020202020204" pitchFamily="34" charset="0"/>
                <a:cs typeface="Arial" panose="020B0604020202020204" pitchFamily="34" charset="0"/>
              </a:rPr>
              <a:t>Provision of the population </a:t>
            </a:r>
            <a:r>
              <a:rPr lang="ru-RU" sz="1600" b="1" dirty="0" smtClean="0">
                <a:latin typeface="Arial" panose="020B0604020202020204" pitchFamily="34" charset="0"/>
                <a:cs typeface="Arial" panose="020B0604020202020204" pitchFamily="34" charset="0"/>
              </a:rPr>
              <a:t>(%) </a:t>
            </a:r>
            <a:r>
              <a:rPr lang="en-US" sz="1600" b="1" dirty="0" smtClean="0">
                <a:latin typeface="Arial" panose="020B0604020202020204" pitchFamily="34" charset="0"/>
                <a:cs typeface="Arial" panose="020B0604020202020204" pitchFamily="34" charset="0"/>
              </a:rPr>
              <a:t>with centralized household </a:t>
            </a:r>
          </a:p>
          <a:p>
            <a:pPr algn="ctr"/>
            <a:r>
              <a:rPr lang="en-US" sz="1600" b="1" dirty="0" smtClean="0">
                <a:latin typeface="Arial" panose="020B0604020202020204" pitchFamily="34" charset="0"/>
                <a:cs typeface="Arial" panose="020B0604020202020204" pitchFamily="34" charset="0"/>
              </a:rPr>
              <a:t>and </a:t>
            </a:r>
            <a:r>
              <a:rPr lang="en-US" sz="1600" b="1" dirty="0">
                <a:latin typeface="Arial" panose="020B0604020202020204" pitchFamily="34" charset="0"/>
                <a:cs typeface="Arial" panose="020B0604020202020204" pitchFamily="34" charset="0"/>
              </a:rPr>
              <a:t>drinking water </a:t>
            </a:r>
            <a:r>
              <a:rPr lang="en-US" sz="1600" b="1" dirty="0" smtClean="0">
                <a:latin typeface="Arial" panose="020B0604020202020204" pitchFamily="34" charset="0"/>
                <a:cs typeface="Arial" panose="020B0604020202020204" pitchFamily="34" charset="0"/>
              </a:rPr>
              <a:t>supply in the Russian Arctic in 2017</a:t>
            </a:r>
            <a:endParaRPr lang="ru-RU" sz="1600" b="1" dirty="0">
              <a:latin typeface="Arial" panose="020B0604020202020204" pitchFamily="34" charset="0"/>
              <a:cs typeface="Arial" panose="020B0604020202020204" pitchFamily="34" charset="0"/>
            </a:endParaRPr>
          </a:p>
        </p:txBody>
      </p:sp>
      <p:graphicFrame>
        <p:nvGraphicFramePr>
          <p:cNvPr id="11" name="Таблица 10"/>
          <p:cNvGraphicFramePr>
            <a:graphicFrameLocks noGrp="1"/>
          </p:cNvGraphicFramePr>
          <p:nvPr>
            <p:extLst>
              <p:ext uri="{D42A27DB-BD31-4B8C-83A1-F6EECF244321}">
                <p14:modId xmlns:p14="http://schemas.microsoft.com/office/powerpoint/2010/main" val="2765470708"/>
              </p:ext>
            </p:extLst>
          </p:nvPr>
        </p:nvGraphicFramePr>
        <p:xfrm>
          <a:off x="6136641" y="1592551"/>
          <a:ext cx="2763106" cy="4368799"/>
        </p:xfrm>
        <a:graphic>
          <a:graphicData uri="http://schemas.openxmlformats.org/drawingml/2006/table">
            <a:tbl>
              <a:tblPr firstRow="1" bandRow="1">
                <a:tableStyleId>{93296810-A885-4BE3-A3E7-6D5BEEA58F35}</a:tableStyleId>
              </a:tblPr>
              <a:tblGrid>
                <a:gridCol w="1198879"/>
                <a:gridCol w="822960"/>
                <a:gridCol w="741267"/>
              </a:tblGrid>
              <a:tr h="370840">
                <a:tc>
                  <a:txBody>
                    <a:bodyPr/>
                    <a:lstStyle/>
                    <a:p>
                      <a:r>
                        <a:rPr lang="en-US" sz="1600" dirty="0" smtClean="0">
                          <a:latin typeface="Arial" panose="020B0604020202020204" pitchFamily="34" charset="0"/>
                          <a:cs typeface="Arial" panose="020B0604020202020204" pitchFamily="34" charset="0"/>
                        </a:rPr>
                        <a:t>Regions</a:t>
                      </a:r>
                      <a:endParaRPr lang="ru-RU" sz="1600" dirty="0">
                        <a:latin typeface="Arial" panose="020B0604020202020204" pitchFamily="34" charset="0"/>
                        <a:cs typeface="Arial" panose="020B0604020202020204" pitchFamily="34" charset="0"/>
                      </a:endParaRPr>
                    </a:p>
                  </a:txBody>
                  <a:tcP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a:txBody>
                    <a:bodyPr/>
                    <a:lstStyle/>
                    <a:p>
                      <a:r>
                        <a:rPr lang="en-US" sz="1600" dirty="0" smtClean="0">
                          <a:latin typeface="Arial" panose="020B0604020202020204" pitchFamily="34" charset="0"/>
                          <a:cs typeface="Arial" panose="020B0604020202020204" pitchFamily="34" charset="0"/>
                        </a:rPr>
                        <a:t>Urban</a:t>
                      </a:r>
                      <a:endParaRPr lang="ru-RU" sz="1600" dirty="0">
                        <a:latin typeface="Arial" panose="020B0604020202020204" pitchFamily="34" charset="0"/>
                        <a:cs typeface="Arial" panose="020B0604020202020204" pitchFamily="34" charset="0"/>
                      </a:endParaRPr>
                    </a:p>
                  </a:txBody>
                  <a:tcP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a:txBody>
                    <a:bodyPr/>
                    <a:lstStyle/>
                    <a:p>
                      <a:r>
                        <a:rPr lang="en-US" sz="1600" dirty="0" smtClean="0">
                          <a:latin typeface="Arial" panose="020B0604020202020204" pitchFamily="34" charset="0"/>
                          <a:cs typeface="Arial" panose="020B0604020202020204" pitchFamily="34" charset="0"/>
                        </a:rPr>
                        <a:t>Rural</a:t>
                      </a:r>
                      <a:endParaRPr lang="ru-RU" sz="1600" dirty="0">
                        <a:latin typeface="Arial" panose="020B0604020202020204" pitchFamily="34" charset="0"/>
                        <a:cs typeface="Arial" panose="020B0604020202020204" pitchFamily="34" charset="0"/>
                      </a:endParaRPr>
                    </a:p>
                  </a:txBody>
                  <a:tcP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u="none" strike="noStrike" dirty="0" smtClean="0">
                          <a:effectLst/>
                          <a:latin typeface="Arial" panose="020B0604020202020204" pitchFamily="34" charset="0"/>
                          <a:cs typeface="Arial" panose="020B0604020202020204" pitchFamily="34" charset="0"/>
                        </a:rPr>
                        <a:t>Murmansk Oblast</a:t>
                      </a:r>
                      <a:endParaRPr lang="ru-RU" sz="1400" dirty="0">
                        <a:latin typeface="Arial" panose="020B0604020202020204" pitchFamily="34" charset="0"/>
                        <a:cs typeface="Arial" panose="020B0604020202020204" pitchFamily="34" charset="0"/>
                      </a:endParaRPr>
                    </a:p>
                  </a:txBody>
                  <a:tcP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a:txBody>
                    <a:bodyPr/>
                    <a:lstStyle/>
                    <a:p>
                      <a:pPr algn="ctr"/>
                      <a:r>
                        <a:rPr lang="en-US" sz="1400" dirty="0" smtClean="0">
                          <a:latin typeface="Arial" panose="020B0604020202020204" pitchFamily="34" charset="0"/>
                          <a:cs typeface="Arial" panose="020B0604020202020204" pitchFamily="34" charset="0"/>
                        </a:rPr>
                        <a:t>100</a:t>
                      </a:r>
                      <a:endParaRPr lang="ru-RU" sz="1400" dirty="0">
                        <a:latin typeface="Arial" panose="020B0604020202020204" pitchFamily="34" charset="0"/>
                        <a:cs typeface="Arial" panose="020B0604020202020204" pitchFamily="34" charset="0"/>
                      </a:endParaRPr>
                    </a:p>
                  </a:txBody>
                  <a:tcP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a:txBody>
                    <a:bodyPr/>
                    <a:lstStyle/>
                    <a:p>
                      <a:pPr algn="ctr"/>
                      <a:r>
                        <a:rPr lang="en-US" sz="1400" dirty="0" smtClean="0">
                          <a:latin typeface="Arial" panose="020B0604020202020204" pitchFamily="34" charset="0"/>
                          <a:cs typeface="Arial" panose="020B0604020202020204" pitchFamily="34" charset="0"/>
                        </a:rPr>
                        <a:t>97</a:t>
                      </a:r>
                      <a:endParaRPr lang="ru-RU" sz="1400" dirty="0">
                        <a:latin typeface="Arial" panose="020B0604020202020204" pitchFamily="34" charset="0"/>
                        <a:cs typeface="Arial" panose="020B0604020202020204" pitchFamily="34" charset="0"/>
                      </a:endParaRPr>
                    </a:p>
                  </a:txBody>
                  <a:tcP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u="none" strike="noStrike" dirty="0" smtClean="0">
                          <a:effectLst/>
                          <a:latin typeface="Arial" panose="020B0604020202020204" pitchFamily="34" charset="0"/>
                          <a:cs typeface="Arial" panose="020B0604020202020204" pitchFamily="34" charset="0"/>
                        </a:rPr>
                        <a:t>Komi Republic</a:t>
                      </a:r>
                      <a:endParaRPr lang="ru-RU" sz="1400" dirty="0">
                        <a:latin typeface="Arial" panose="020B0604020202020204" pitchFamily="34" charset="0"/>
                        <a:cs typeface="Arial" panose="020B0604020202020204" pitchFamily="34" charset="0"/>
                      </a:endParaRPr>
                    </a:p>
                  </a:txBody>
                  <a:tcP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a:txBody>
                    <a:bodyPr/>
                    <a:lstStyle/>
                    <a:p>
                      <a:pPr algn="ctr"/>
                      <a:r>
                        <a:rPr lang="en-US" sz="1400" dirty="0" smtClean="0">
                          <a:latin typeface="Arial" panose="020B0604020202020204" pitchFamily="34" charset="0"/>
                          <a:cs typeface="Arial" panose="020B0604020202020204" pitchFamily="34" charset="0"/>
                        </a:rPr>
                        <a:t>99</a:t>
                      </a:r>
                      <a:endParaRPr lang="ru-RU" sz="1400" dirty="0">
                        <a:latin typeface="Arial" panose="020B0604020202020204" pitchFamily="34" charset="0"/>
                        <a:cs typeface="Arial" panose="020B0604020202020204" pitchFamily="34" charset="0"/>
                      </a:endParaRPr>
                    </a:p>
                  </a:txBody>
                  <a:tcP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a:txBody>
                    <a:bodyPr/>
                    <a:lstStyle/>
                    <a:p>
                      <a:pPr algn="ctr"/>
                      <a:r>
                        <a:rPr lang="en-US" sz="1400" dirty="0" smtClean="0">
                          <a:latin typeface="Arial" panose="020B0604020202020204" pitchFamily="34" charset="0"/>
                          <a:cs typeface="Arial" panose="020B0604020202020204" pitchFamily="34" charset="0"/>
                        </a:rPr>
                        <a:t>87</a:t>
                      </a:r>
                      <a:endParaRPr lang="ru-RU" sz="1400" dirty="0">
                        <a:latin typeface="Arial" panose="020B0604020202020204" pitchFamily="34" charset="0"/>
                        <a:cs typeface="Arial" panose="020B0604020202020204" pitchFamily="34" charset="0"/>
                      </a:endParaRPr>
                    </a:p>
                  </a:txBody>
                  <a:tcP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u="none" strike="noStrike" dirty="0" smtClean="0">
                          <a:effectLst/>
                          <a:latin typeface="Arial" panose="020B0604020202020204" pitchFamily="34" charset="0"/>
                          <a:cs typeface="Arial" panose="020B0604020202020204" pitchFamily="34" charset="0"/>
                        </a:rPr>
                        <a:t>Krasnoyarsk </a:t>
                      </a:r>
                      <a:r>
                        <a:rPr lang="en-US" sz="1400" u="none" strike="noStrike" dirty="0" err="1" smtClean="0">
                          <a:effectLst/>
                          <a:latin typeface="Arial" panose="020B0604020202020204" pitchFamily="34" charset="0"/>
                          <a:cs typeface="Arial" panose="020B0604020202020204" pitchFamily="34" charset="0"/>
                        </a:rPr>
                        <a:t>Krai</a:t>
                      </a:r>
                      <a:endParaRPr lang="ru-RU" sz="1400" dirty="0">
                        <a:latin typeface="Arial" panose="020B0604020202020204" pitchFamily="34" charset="0"/>
                        <a:cs typeface="Arial" panose="020B0604020202020204" pitchFamily="34" charset="0"/>
                      </a:endParaRPr>
                    </a:p>
                  </a:txBody>
                  <a:tcP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a:txBody>
                    <a:bodyPr/>
                    <a:lstStyle/>
                    <a:p>
                      <a:pPr algn="ctr"/>
                      <a:r>
                        <a:rPr lang="en-US" sz="1400" dirty="0" smtClean="0">
                          <a:latin typeface="Arial" panose="020B0604020202020204" pitchFamily="34" charset="0"/>
                          <a:cs typeface="Arial" panose="020B0604020202020204" pitchFamily="34" charset="0"/>
                        </a:rPr>
                        <a:t>99</a:t>
                      </a:r>
                      <a:endParaRPr lang="ru-RU" sz="1400" dirty="0">
                        <a:latin typeface="Arial" panose="020B0604020202020204" pitchFamily="34" charset="0"/>
                        <a:cs typeface="Arial" panose="020B0604020202020204" pitchFamily="34" charset="0"/>
                      </a:endParaRPr>
                    </a:p>
                  </a:txBody>
                  <a:tcP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a:txBody>
                    <a:bodyPr/>
                    <a:lstStyle/>
                    <a:p>
                      <a:pPr algn="ctr"/>
                      <a:r>
                        <a:rPr lang="en-US" sz="1400" dirty="0" smtClean="0">
                          <a:latin typeface="Arial" panose="020B0604020202020204" pitchFamily="34" charset="0"/>
                          <a:cs typeface="Arial" panose="020B0604020202020204" pitchFamily="34" charset="0"/>
                        </a:rPr>
                        <a:t>62</a:t>
                      </a:r>
                      <a:endParaRPr lang="ru-RU" sz="1400" dirty="0">
                        <a:latin typeface="Arial" panose="020B0604020202020204" pitchFamily="34" charset="0"/>
                        <a:cs typeface="Arial" panose="020B0604020202020204" pitchFamily="34" charset="0"/>
                      </a:endParaRPr>
                    </a:p>
                  </a:txBody>
                  <a:tcP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u="none" strike="noStrike" dirty="0" smtClean="0">
                          <a:effectLst/>
                          <a:latin typeface="Arial" panose="020B0604020202020204" pitchFamily="34" charset="0"/>
                          <a:cs typeface="Arial" panose="020B0604020202020204" pitchFamily="34" charset="0"/>
                        </a:rPr>
                        <a:t>Sakha Republic</a:t>
                      </a:r>
                      <a:endParaRPr lang="ru-RU" sz="1400" dirty="0">
                        <a:latin typeface="Arial" panose="020B0604020202020204" pitchFamily="34" charset="0"/>
                        <a:cs typeface="Arial" panose="020B0604020202020204" pitchFamily="34" charset="0"/>
                      </a:endParaRPr>
                    </a:p>
                  </a:txBody>
                  <a:tcP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a:txBody>
                    <a:bodyPr/>
                    <a:lstStyle/>
                    <a:p>
                      <a:pPr algn="ctr"/>
                      <a:r>
                        <a:rPr lang="en-US" sz="1400" dirty="0" smtClean="0">
                          <a:latin typeface="Arial" panose="020B0604020202020204" pitchFamily="34" charset="0"/>
                          <a:cs typeface="Arial" panose="020B0604020202020204" pitchFamily="34" charset="0"/>
                        </a:rPr>
                        <a:t>97</a:t>
                      </a:r>
                      <a:endParaRPr lang="ru-RU" sz="1400" dirty="0">
                        <a:latin typeface="Arial" panose="020B0604020202020204" pitchFamily="34" charset="0"/>
                        <a:cs typeface="Arial" panose="020B0604020202020204" pitchFamily="34" charset="0"/>
                      </a:endParaRPr>
                    </a:p>
                  </a:txBody>
                  <a:tcP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a:txBody>
                    <a:bodyPr/>
                    <a:lstStyle/>
                    <a:p>
                      <a:pPr algn="ctr"/>
                      <a:r>
                        <a:rPr lang="en-US" sz="1400" dirty="0" smtClean="0">
                          <a:latin typeface="Arial" panose="020B0604020202020204" pitchFamily="34" charset="0"/>
                          <a:cs typeface="Arial" panose="020B0604020202020204" pitchFamily="34" charset="0"/>
                        </a:rPr>
                        <a:t>66</a:t>
                      </a:r>
                      <a:endParaRPr lang="ru-RU" sz="1400" dirty="0">
                        <a:latin typeface="Arial" panose="020B0604020202020204" pitchFamily="34" charset="0"/>
                        <a:cs typeface="Arial" panose="020B0604020202020204" pitchFamily="34" charset="0"/>
                      </a:endParaRPr>
                    </a:p>
                  </a:txBody>
                  <a:tcP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u="none" strike="noStrike" dirty="0" err="1" smtClean="0">
                          <a:effectLst/>
                          <a:latin typeface="Arial" panose="020B0604020202020204" pitchFamily="34" charset="0"/>
                          <a:cs typeface="Arial" panose="020B0604020202020204" pitchFamily="34" charset="0"/>
                        </a:rPr>
                        <a:t>Yamalo</a:t>
                      </a:r>
                      <a:r>
                        <a:rPr lang="en-US" sz="1400" u="none" strike="noStrike" dirty="0" smtClean="0">
                          <a:effectLst/>
                          <a:latin typeface="Arial" panose="020B0604020202020204" pitchFamily="34" charset="0"/>
                          <a:cs typeface="Arial" panose="020B0604020202020204" pitchFamily="34" charset="0"/>
                        </a:rPr>
                        <a:t>-Nenets AO</a:t>
                      </a:r>
                      <a:endParaRPr lang="ru-RU" sz="1400" dirty="0">
                        <a:latin typeface="Arial" panose="020B0604020202020204" pitchFamily="34" charset="0"/>
                        <a:cs typeface="Arial" panose="020B0604020202020204" pitchFamily="34" charset="0"/>
                      </a:endParaRPr>
                    </a:p>
                  </a:txBody>
                  <a:tcP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a:txBody>
                    <a:bodyPr/>
                    <a:lstStyle/>
                    <a:p>
                      <a:pPr algn="ctr"/>
                      <a:r>
                        <a:rPr lang="en-US" sz="1400" dirty="0" smtClean="0">
                          <a:latin typeface="Arial" panose="020B0604020202020204" pitchFamily="34" charset="0"/>
                          <a:cs typeface="Arial" panose="020B0604020202020204" pitchFamily="34" charset="0"/>
                        </a:rPr>
                        <a:t>92</a:t>
                      </a:r>
                      <a:endParaRPr lang="ru-RU" sz="1400" dirty="0">
                        <a:latin typeface="Arial" panose="020B0604020202020204" pitchFamily="34" charset="0"/>
                        <a:cs typeface="Arial" panose="020B0604020202020204" pitchFamily="34" charset="0"/>
                      </a:endParaRPr>
                    </a:p>
                  </a:txBody>
                  <a:tcP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a:txBody>
                    <a:bodyPr/>
                    <a:lstStyle/>
                    <a:p>
                      <a:pPr algn="ctr"/>
                      <a:r>
                        <a:rPr lang="en-US" sz="1400" dirty="0" smtClean="0">
                          <a:latin typeface="Arial" panose="020B0604020202020204" pitchFamily="34" charset="0"/>
                          <a:cs typeface="Arial" panose="020B0604020202020204" pitchFamily="34" charset="0"/>
                        </a:rPr>
                        <a:t>72</a:t>
                      </a:r>
                      <a:endParaRPr lang="ru-RU" sz="1400" dirty="0">
                        <a:latin typeface="Arial" panose="020B0604020202020204" pitchFamily="34" charset="0"/>
                        <a:cs typeface="Arial" panose="020B0604020202020204" pitchFamily="34" charset="0"/>
                      </a:endParaRPr>
                    </a:p>
                  </a:txBody>
                  <a:tcP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r>
              <a:tr h="370840">
                <a:tc>
                  <a:txBody>
                    <a:bodyPr/>
                    <a:lstStyle/>
                    <a:p>
                      <a:r>
                        <a:rPr lang="en-US" sz="1400" dirty="0" smtClean="0">
                          <a:latin typeface="Arial" panose="020B0604020202020204" pitchFamily="34" charset="0"/>
                          <a:cs typeface="Arial" panose="020B0604020202020204" pitchFamily="34" charset="0"/>
                        </a:rPr>
                        <a:t>Chukotka AO</a:t>
                      </a:r>
                      <a:endParaRPr lang="ru-RU" sz="1400" dirty="0">
                        <a:latin typeface="Arial" panose="020B0604020202020204" pitchFamily="34" charset="0"/>
                        <a:cs typeface="Arial" panose="020B0604020202020204" pitchFamily="34" charset="0"/>
                      </a:endParaRPr>
                    </a:p>
                  </a:txBody>
                  <a:tcP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a:txBody>
                    <a:bodyPr/>
                    <a:lstStyle/>
                    <a:p>
                      <a:pPr algn="ctr"/>
                      <a:r>
                        <a:rPr lang="en-US" sz="1400" dirty="0" smtClean="0">
                          <a:latin typeface="Arial" panose="020B0604020202020204" pitchFamily="34" charset="0"/>
                          <a:cs typeface="Arial" panose="020B0604020202020204" pitchFamily="34" charset="0"/>
                        </a:rPr>
                        <a:t>94</a:t>
                      </a:r>
                      <a:endParaRPr lang="ru-RU" sz="1400" dirty="0">
                        <a:latin typeface="Arial" panose="020B0604020202020204" pitchFamily="34" charset="0"/>
                        <a:cs typeface="Arial" panose="020B0604020202020204" pitchFamily="34" charset="0"/>
                      </a:endParaRPr>
                    </a:p>
                  </a:txBody>
                  <a:tcP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a:txBody>
                    <a:bodyPr/>
                    <a:lstStyle/>
                    <a:p>
                      <a:pPr algn="ctr"/>
                      <a:r>
                        <a:rPr lang="en-US" sz="1400" dirty="0" smtClean="0">
                          <a:latin typeface="Arial" panose="020B0604020202020204" pitchFamily="34" charset="0"/>
                          <a:cs typeface="Arial" panose="020B0604020202020204" pitchFamily="34" charset="0"/>
                        </a:rPr>
                        <a:t>58</a:t>
                      </a:r>
                      <a:endParaRPr lang="ru-RU" sz="1400" dirty="0">
                        <a:latin typeface="Arial" panose="020B0604020202020204" pitchFamily="34" charset="0"/>
                        <a:cs typeface="Arial" panose="020B0604020202020204" pitchFamily="34" charset="0"/>
                      </a:endParaRPr>
                    </a:p>
                  </a:txBody>
                  <a:tcP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r>
              <a:tr h="370840">
                <a:tc>
                  <a:txBody>
                    <a:bodyPr/>
                    <a:lstStyle/>
                    <a:p>
                      <a:r>
                        <a:rPr lang="en-US" sz="1400" dirty="0" smtClean="0">
                          <a:latin typeface="Arial" panose="020B0604020202020204" pitchFamily="34" charset="0"/>
                          <a:cs typeface="Arial" panose="020B0604020202020204" pitchFamily="34" charset="0"/>
                        </a:rPr>
                        <a:t>Arkhangelsk</a:t>
                      </a:r>
                    </a:p>
                    <a:p>
                      <a:r>
                        <a:rPr lang="en-US" sz="1400" dirty="0" smtClean="0">
                          <a:latin typeface="Arial" panose="020B0604020202020204" pitchFamily="34" charset="0"/>
                          <a:cs typeface="Arial" panose="020B0604020202020204" pitchFamily="34" charset="0"/>
                        </a:rPr>
                        <a:t>Oblast</a:t>
                      </a:r>
                      <a:endParaRPr lang="ru-RU" sz="1400" dirty="0">
                        <a:latin typeface="Arial" panose="020B0604020202020204" pitchFamily="34" charset="0"/>
                        <a:cs typeface="Arial" panose="020B0604020202020204" pitchFamily="34" charset="0"/>
                      </a:endParaRPr>
                    </a:p>
                  </a:txBody>
                  <a:tcP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a:txBody>
                    <a:bodyPr/>
                    <a:lstStyle/>
                    <a:p>
                      <a:pPr algn="ctr"/>
                      <a:r>
                        <a:rPr lang="en-US" sz="1400" dirty="0" smtClean="0">
                          <a:latin typeface="Arial" panose="020B0604020202020204" pitchFamily="34" charset="0"/>
                          <a:cs typeface="Arial" panose="020B0604020202020204" pitchFamily="34" charset="0"/>
                        </a:rPr>
                        <a:t>85</a:t>
                      </a:r>
                      <a:endParaRPr lang="ru-RU" sz="1400" dirty="0">
                        <a:latin typeface="Arial" panose="020B0604020202020204" pitchFamily="34" charset="0"/>
                        <a:cs typeface="Arial" panose="020B0604020202020204" pitchFamily="34" charset="0"/>
                      </a:endParaRPr>
                    </a:p>
                  </a:txBody>
                  <a:tcP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a:txBody>
                    <a:bodyPr/>
                    <a:lstStyle/>
                    <a:p>
                      <a:pPr algn="ctr"/>
                      <a:r>
                        <a:rPr lang="en-US" sz="1400" b="1" dirty="0" smtClean="0">
                          <a:solidFill>
                            <a:srgbClr val="C00000"/>
                          </a:solidFill>
                          <a:latin typeface="Arial" panose="020B0604020202020204" pitchFamily="34" charset="0"/>
                          <a:cs typeface="Arial" panose="020B0604020202020204" pitchFamily="34" charset="0"/>
                        </a:rPr>
                        <a:t>47</a:t>
                      </a:r>
                      <a:endParaRPr lang="ru-RU" sz="1400" b="1" dirty="0">
                        <a:solidFill>
                          <a:srgbClr val="C00000"/>
                        </a:solidFill>
                        <a:latin typeface="Arial" panose="020B0604020202020204" pitchFamily="34" charset="0"/>
                        <a:cs typeface="Arial" panose="020B0604020202020204" pitchFamily="34" charset="0"/>
                      </a:endParaRPr>
                    </a:p>
                  </a:txBody>
                  <a:tcP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r>
              <a:tr h="370840">
                <a:tc>
                  <a:txBody>
                    <a:bodyPr/>
                    <a:lstStyle/>
                    <a:p>
                      <a:r>
                        <a:rPr lang="en-US" sz="1400" dirty="0" smtClean="0">
                          <a:latin typeface="Arial" panose="020B0604020202020204" pitchFamily="34" charset="0"/>
                          <a:cs typeface="Arial" panose="020B0604020202020204" pitchFamily="34" charset="0"/>
                        </a:rPr>
                        <a:t>Nenets AO</a:t>
                      </a:r>
                      <a:endParaRPr lang="ru-RU" sz="1400" dirty="0">
                        <a:latin typeface="Arial" panose="020B0604020202020204" pitchFamily="34" charset="0"/>
                        <a:cs typeface="Arial" panose="020B0604020202020204" pitchFamily="34" charset="0"/>
                      </a:endParaRPr>
                    </a:p>
                  </a:txBody>
                  <a:tcP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a:txBody>
                    <a:bodyPr/>
                    <a:lstStyle/>
                    <a:p>
                      <a:pPr algn="ctr"/>
                      <a:r>
                        <a:rPr lang="en-US" sz="1400" dirty="0" smtClean="0">
                          <a:latin typeface="Arial" panose="020B0604020202020204" pitchFamily="34" charset="0"/>
                          <a:cs typeface="Arial" panose="020B0604020202020204" pitchFamily="34" charset="0"/>
                        </a:rPr>
                        <a:t>84</a:t>
                      </a:r>
                      <a:endParaRPr lang="ru-RU" sz="1400" dirty="0">
                        <a:latin typeface="Arial" panose="020B0604020202020204" pitchFamily="34" charset="0"/>
                        <a:cs typeface="Arial" panose="020B0604020202020204" pitchFamily="34" charset="0"/>
                      </a:endParaRPr>
                    </a:p>
                  </a:txBody>
                  <a:tcP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a:txBody>
                    <a:bodyPr/>
                    <a:lstStyle/>
                    <a:p>
                      <a:pPr algn="ctr"/>
                      <a:r>
                        <a:rPr lang="en-US" sz="1400" b="1" dirty="0" smtClean="0">
                          <a:solidFill>
                            <a:srgbClr val="C00000"/>
                          </a:solidFill>
                          <a:latin typeface="Arial" panose="020B0604020202020204" pitchFamily="34" charset="0"/>
                          <a:cs typeface="Arial" panose="020B0604020202020204" pitchFamily="34" charset="0"/>
                        </a:rPr>
                        <a:t>50</a:t>
                      </a:r>
                      <a:endParaRPr lang="ru-RU" sz="1400" b="1" dirty="0">
                        <a:solidFill>
                          <a:srgbClr val="C00000"/>
                        </a:solidFill>
                        <a:latin typeface="Arial" panose="020B0604020202020204" pitchFamily="34" charset="0"/>
                        <a:cs typeface="Arial" panose="020B0604020202020204" pitchFamily="34" charset="0"/>
                      </a:endParaRPr>
                    </a:p>
                  </a:txBody>
                  <a:tcP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r>
            </a:tbl>
          </a:graphicData>
        </a:graphic>
      </p:graphicFrame>
      <p:sp>
        <p:nvSpPr>
          <p:cNvPr id="12" name="TextBox 11"/>
          <p:cNvSpPr txBox="1"/>
          <p:nvPr/>
        </p:nvSpPr>
        <p:spPr>
          <a:xfrm>
            <a:off x="6136642" y="1007776"/>
            <a:ext cx="2763106" cy="523220"/>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P</a:t>
            </a:r>
            <a:r>
              <a:rPr lang="en-US" sz="1400" b="1" dirty="0" smtClean="0">
                <a:latin typeface="Arial" panose="020B0604020202020204" pitchFamily="34" charset="0"/>
                <a:cs typeface="Arial" panose="020B0604020202020204" pitchFamily="34" charset="0"/>
              </a:rPr>
              <a:t>opulation (%) provided</a:t>
            </a:r>
            <a:r>
              <a:rPr lang="ru-RU" sz="1400" b="1" dirty="0">
                <a:latin typeface="Arial" panose="020B0604020202020204" pitchFamily="34" charset="0"/>
                <a:cs typeface="Arial" panose="020B0604020202020204" pitchFamily="34" charset="0"/>
              </a:rPr>
              <a:t> </a:t>
            </a:r>
            <a:r>
              <a:rPr lang="en-US" sz="1400" b="1" dirty="0" smtClean="0">
                <a:latin typeface="Arial" panose="020B0604020202020204" pitchFamily="34" charset="0"/>
                <a:cs typeface="Arial" panose="020B0604020202020204" pitchFamily="34" charset="0"/>
              </a:rPr>
              <a:t>with </a:t>
            </a:r>
            <a:r>
              <a:rPr lang="en-US" sz="1400" b="1" dirty="0">
                <a:latin typeface="Arial" panose="020B0604020202020204" pitchFamily="34" charset="0"/>
                <a:cs typeface="Arial" panose="020B0604020202020204" pitchFamily="34" charset="0"/>
              </a:rPr>
              <a:t>quality drinking </a:t>
            </a:r>
            <a:r>
              <a:rPr lang="en-US" sz="1400" b="1" dirty="0" smtClean="0">
                <a:latin typeface="Arial" panose="020B0604020202020204" pitchFamily="34" charset="0"/>
                <a:cs typeface="Arial" panose="020B0604020202020204" pitchFamily="34" charset="0"/>
              </a:rPr>
              <a:t>water</a:t>
            </a:r>
            <a:r>
              <a:rPr lang="ru-RU" sz="1400" b="1" dirty="0" smtClean="0">
                <a:latin typeface="Arial" panose="020B0604020202020204" pitchFamily="34" charset="0"/>
                <a:cs typeface="Arial" panose="020B0604020202020204" pitchFamily="34" charset="0"/>
              </a:rPr>
              <a:t> </a:t>
            </a:r>
            <a:r>
              <a:rPr lang="en-US" sz="1400" b="1" dirty="0" smtClean="0">
                <a:latin typeface="Arial" panose="020B0604020202020204" pitchFamily="34" charset="0"/>
                <a:cs typeface="Arial" panose="020B0604020202020204" pitchFamily="34" charset="0"/>
              </a:rPr>
              <a:t>in</a:t>
            </a:r>
            <a:r>
              <a:rPr lang="ru-RU" sz="1400" b="1" dirty="0" smtClean="0">
                <a:latin typeface="Arial" panose="020B0604020202020204" pitchFamily="34" charset="0"/>
                <a:cs typeface="Arial" panose="020B0604020202020204" pitchFamily="34" charset="0"/>
              </a:rPr>
              <a:t> 2017</a:t>
            </a:r>
            <a:endParaRPr lang="ru-RU" sz="1400" b="1" dirty="0">
              <a:latin typeface="Arial" panose="020B0604020202020204" pitchFamily="34" charset="0"/>
              <a:cs typeface="Arial" panose="020B0604020202020204" pitchFamily="34" charset="0"/>
            </a:endParaRPr>
          </a:p>
        </p:txBody>
      </p:sp>
      <p:sp>
        <p:nvSpPr>
          <p:cNvPr id="13" name="TextBox 12"/>
          <p:cNvSpPr txBox="1"/>
          <p:nvPr/>
        </p:nvSpPr>
        <p:spPr>
          <a:xfrm>
            <a:off x="5263294" y="6474144"/>
            <a:ext cx="3332066" cy="276999"/>
          </a:xfrm>
          <a:prstGeom prst="rect">
            <a:avLst/>
          </a:prstGeom>
          <a:noFill/>
        </p:spPr>
        <p:txBody>
          <a:bodyPr wrap="none" rtlCol="0">
            <a:spAutoFit/>
          </a:bodyPr>
          <a:lstStyle/>
          <a:p>
            <a:r>
              <a:rPr lang="en-US" sz="1200" i="1" dirty="0" err="1" smtClean="0">
                <a:latin typeface="Arial" panose="020B0604020202020204" pitchFamily="34" charset="0"/>
                <a:cs typeface="Arial" panose="020B0604020202020204" pitchFamily="34" charset="0"/>
              </a:rPr>
              <a:t>Novikova</a:t>
            </a:r>
            <a:r>
              <a:rPr lang="en-US" sz="1200" i="1" dirty="0" smtClean="0">
                <a:latin typeface="Arial" panose="020B0604020202020204" pitchFamily="34" charset="0"/>
                <a:cs typeface="Arial" panose="020B0604020202020204" pitchFamily="34" charset="0"/>
              </a:rPr>
              <a:t> </a:t>
            </a:r>
            <a:r>
              <a:rPr lang="en-US" sz="1200" i="1" dirty="0" err="1" smtClean="0">
                <a:latin typeface="Arial" panose="020B0604020202020204" pitchFamily="34" charset="0"/>
                <a:cs typeface="Arial" panose="020B0604020202020204" pitchFamily="34" charset="0"/>
              </a:rPr>
              <a:t>Yu.A</a:t>
            </a:r>
            <a:r>
              <a:rPr lang="en-US" sz="1200" i="1" dirty="0" smtClean="0">
                <a:latin typeface="Arial" panose="020B0604020202020204" pitchFamily="34" charset="0"/>
                <a:cs typeface="Arial" panose="020B0604020202020204" pitchFamily="34" charset="0"/>
              </a:rPr>
              <a:t>., 2017; </a:t>
            </a:r>
            <a:r>
              <a:rPr lang="en-US" sz="1200" i="1" dirty="0" err="1" smtClean="0">
                <a:latin typeface="Arial" panose="020B0604020202020204" pitchFamily="34" charset="0"/>
                <a:cs typeface="Arial" panose="020B0604020202020204" pitchFamily="34" charset="0"/>
              </a:rPr>
              <a:t>Rospotrebnadzor</a:t>
            </a:r>
            <a:r>
              <a:rPr lang="en-US" sz="1200" i="1" dirty="0" smtClean="0">
                <a:latin typeface="Arial" panose="020B0604020202020204" pitchFamily="34" charset="0"/>
                <a:cs typeface="Arial" panose="020B0604020202020204" pitchFamily="34" charset="0"/>
              </a:rPr>
              <a:t>, 2017</a:t>
            </a:r>
            <a:endParaRPr lang="ru-RU" sz="1200" i="1" dirty="0">
              <a:latin typeface="Arial" panose="020B0604020202020204" pitchFamily="34" charset="0"/>
              <a:cs typeface="Arial" panose="020B0604020202020204" pitchFamily="34" charset="0"/>
            </a:endParaRPr>
          </a:p>
        </p:txBody>
      </p:sp>
      <p:sp>
        <p:nvSpPr>
          <p:cNvPr id="15" name="TextBox 14"/>
          <p:cNvSpPr txBox="1"/>
          <p:nvPr/>
        </p:nvSpPr>
        <p:spPr>
          <a:xfrm>
            <a:off x="1032128" y="2291458"/>
            <a:ext cx="827152" cy="369332"/>
          </a:xfrm>
          <a:prstGeom prst="rect">
            <a:avLst/>
          </a:prstGeom>
          <a:solidFill>
            <a:schemeClr val="bg1"/>
          </a:solidFill>
        </p:spPr>
        <p:txBody>
          <a:bodyPr wrap="square" rtlCol="0">
            <a:spAutoFit/>
          </a:bodyPr>
          <a:lstStyle/>
          <a:p>
            <a:r>
              <a:rPr lang="en-US" sz="900" dirty="0" smtClean="0">
                <a:latin typeface="Arial" panose="020B0604020202020204" pitchFamily="34" charset="0"/>
                <a:cs typeface="Arial" panose="020B0604020202020204" pitchFamily="34" charset="0"/>
              </a:rPr>
              <a:t>Murmansk </a:t>
            </a:r>
          </a:p>
          <a:p>
            <a:r>
              <a:rPr lang="en-US" sz="900" dirty="0" smtClean="0">
                <a:latin typeface="Arial" panose="020B0604020202020204" pitchFamily="34" charset="0"/>
                <a:cs typeface="Arial" panose="020B0604020202020204" pitchFamily="34" charset="0"/>
              </a:rPr>
              <a:t>Oblast: </a:t>
            </a:r>
            <a:r>
              <a:rPr lang="ru-RU" sz="900" dirty="0" smtClean="0">
                <a:latin typeface="Arial" panose="020B0604020202020204" pitchFamily="34" charset="0"/>
                <a:cs typeface="Arial" panose="020B0604020202020204" pitchFamily="34" charset="0"/>
              </a:rPr>
              <a:t>99.7</a:t>
            </a:r>
            <a:endParaRPr lang="ru-RU" sz="900" dirty="0">
              <a:latin typeface="Arial" panose="020B0604020202020204" pitchFamily="34" charset="0"/>
              <a:cs typeface="Arial" panose="020B0604020202020204" pitchFamily="34" charset="0"/>
            </a:endParaRPr>
          </a:p>
        </p:txBody>
      </p:sp>
      <p:sp>
        <p:nvSpPr>
          <p:cNvPr id="16" name="TextBox 15"/>
          <p:cNvSpPr txBox="1"/>
          <p:nvPr/>
        </p:nvSpPr>
        <p:spPr>
          <a:xfrm>
            <a:off x="1032128" y="2752988"/>
            <a:ext cx="827152" cy="369332"/>
          </a:xfrm>
          <a:prstGeom prst="rect">
            <a:avLst/>
          </a:prstGeom>
          <a:solidFill>
            <a:schemeClr val="bg1"/>
          </a:solidFill>
        </p:spPr>
        <p:txBody>
          <a:bodyPr wrap="square" rtlCol="0">
            <a:spAutoFit/>
          </a:bodyPr>
          <a:lstStyle/>
          <a:p>
            <a:r>
              <a:rPr lang="en-US" sz="900" dirty="0">
                <a:latin typeface="Arial" panose="020B0604020202020204" pitchFamily="34" charset="0"/>
                <a:cs typeface="Arial" panose="020B0604020202020204" pitchFamily="34" charset="0"/>
              </a:rPr>
              <a:t>Nenets </a:t>
            </a:r>
            <a:r>
              <a:rPr lang="en-US" sz="900" dirty="0" smtClean="0">
                <a:latin typeface="Arial" panose="020B0604020202020204" pitchFamily="34" charset="0"/>
                <a:cs typeface="Arial" panose="020B0604020202020204" pitchFamily="34" charset="0"/>
              </a:rPr>
              <a:t>AO: 32.4</a:t>
            </a:r>
            <a:endParaRPr lang="ru-RU" sz="900" dirty="0">
              <a:latin typeface="Arial" panose="020B0604020202020204" pitchFamily="34" charset="0"/>
              <a:cs typeface="Arial" panose="020B0604020202020204" pitchFamily="34" charset="0"/>
            </a:endParaRPr>
          </a:p>
        </p:txBody>
      </p:sp>
      <p:sp>
        <p:nvSpPr>
          <p:cNvPr id="17" name="TextBox 16"/>
          <p:cNvSpPr txBox="1"/>
          <p:nvPr/>
        </p:nvSpPr>
        <p:spPr>
          <a:xfrm>
            <a:off x="2317074" y="2453360"/>
            <a:ext cx="846822" cy="369332"/>
          </a:xfrm>
          <a:prstGeom prst="rect">
            <a:avLst/>
          </a:prstGeom>
          <a:solidFill>
            <a:schemeClr val="bg1"/>
          </a:solidFill>
        </p:spPr>
        <p:txBody>
          <a:bodyPr wrap="square" rtlCol="0">
            <a:spAutoFit/>
          </a:bodyPr>
          <a:lstStyle/>
          <a:p>
            <a:r>
              <a:rPr lang="en-US" sz="900" dirty="0">
                <a:latin typeface="Arial" panose="020B0604020202020204" pitchFamily="34" charset="0"/>
                <a:cs typeface="Arial" panose="020B0604020202020204" pitchFamily="34" charset="0"/>
              </a:rPr>
              <a:t>Krasnoyarsk </a:t>
            </a:r>
            <a:endParaRPr lang="ru-RU" sz="900" dirty="0" smtClean="0">
              <a:latin typeface="Arial" panose="020B0604020202020204" pitchFamily="34" charset="0"/>
              <a:cs typeface="Arial" panose="020B0604020202020204" pitchFamily="34" charset="0"/>
            </a:endParaRPr>
          </a:p>
          <a:p>
            <a:r>
              <a:rPr lang="en-US" sz="900" dirty="0" err="1" smtClean="0">
                <a:latin typeface="Arial" panose="020B0604020202020204" pitchFamily="34" charset="0"/>
                <a:cs typeface="Arial" panose="020B0604020202020204" pitchFamily="34" charset="0"/>
              </a:rPr>
              <a:t>Krai</a:t>
            </a:r>
            <a:r>
              <a:rPr lang="en-US" sz="900" dirty="0" smtClean="0">
                <a:latin typeface="Arial" panose="020B0604020202020204" pitchFamily="34" charset="0"/>
                <a:cs typeface="Arial" panose="020B0604020202020204" pitchFamily="34" charset="0"/>
              </a:rPr>
              <a:t>: 89.8</a:t>
            </a:r>
            <a:endParaRPr lang="ru-RU" sz="900" dirty="0">
              <a:latin typeface="Arial" panose="020B0604020202020204" pitchFamily="34" charset="0"/>
              <a:cs typeface="Arial" panose="020B0604020202020204" pitchFamily="34" charset="0"/>
            </a:endParaRPr>
          </a:p>
        </p:txBody>
      </p:sp>
      <p:sp>
        <p:nvSpPr>
          <p:cNvPr id="18" name="TextBox 17"/>
          <p:cNvSpPr txBox="1"/>
          <p:nvPr/>
        </p:nvSpPr>
        <p:spPr>
          <a:xfrm>
            <a:off x="4711851" y="2022160"/>
            <a:ext cx="905764" cy="369332"/>
          </a:xfrm>
          <a:prstGeom prst="rect">
            <a:avLst/>
          </a:prstGeom>
          <a:solidFill>
            <a:schemeClr val="bg1"/>
          </a:solidFill>
        </p:spPr>
        <p:txBody>
          <a:bodyPr wrap="square" rtlCol="0">
            <a:spAutoFit/>
          </a:bodyPr>
          <a:lstStyle/>
          <a:p>
            <a:r>
              <a:rPr lang="en-US" sz="900" dirty="0">
                <a:latin typeface="Arial" panose="020B0604020202020204" pitchFamily="34" charset="0"/>
                <a:cs typeface="Arial" panose="020B0604020202020204" pitchFamily="34" charset="0"/>
              </a:rPr>
              <a:t>Chukotka </a:t>
            </a:r>
            <a:r>
              <a:rPr lang="en-US" sz="900" dirty="0" smtClean="0">
                <a:latin typeface="Arial" panose="020B0604020202020204" pitchFamily="34" charset="0"/>
                <a:cs typeface="Arial" panose="020B0604020202020204" pitchFamily="34" charset="0"/>
              </a:rPr>
              <a:t>AO: 81.9</a:t>
            </a:r>
            <a:endParaRPr lang="ru-RU" sz="900" dirty="0">
              <a:latin typeface="Arial" panose="020B0604020202020204" pitchFamily="34" charset="0"/>
              <a:cs typeface="Arial" panose="020B0604020202020204" pitchFamily="34" charset="0"/>
            </a:endParaRPr>
          </a:p>
        </p:txBody>
      </p:sp>
      <p:sp>
        <p:nvSpPr>
          <p:cNvPr id="19" name="TextBox 18"/>
          <p:cNvSpPr txBox="1"/>
          <p:nvPr/>
        </p:nvSpPr>
        <p:spPr>
          <a:xfrm>
            <a:off x="3318977" y="3719400"/>
            <a:ext cx="1080303" cy="369332"/>
          </a:xfrm>
          <a:prstGeom prst="rect">
            <a:avLst/>
          </a:prstGeom>
          <a:solidFill>
            <a:schemeClr val="bg1"/>
          </a:solidFill>
        </p:spPr>
        <p:txBody>
          <a:bodyPr wrap="square" rtlCol="0">
            <a:spAutoFit/>
          </a:bodyPr>
          <a:lstStyle/>
          <a:p>
            <a:r>
              <a:rPr lang="en-US" sz="900" dirty="0">
                <a:latin typeface="Arial" panose="020B0604020202020204" pitchFamily="34" charset="0"/>
                <a:cs typeface="Arial" panose="020B0604020202020204" pitchFamily="34" charset="0"/>
              </a:rPr>
              <a:t>Sakha </a:t>
            </a:r>
            <a:endParaRPr lang="en-US" sz="900" dirty="0" smtClean="0">
              <a:latin typeface="Arial" panose="020B0604020202020204" pitchFamily="34" charset="0"/>
              <a:cs typeface="Arial" panose="020B0604020202020204" pitchFamily="34" charset="0"/>
            </a:endParaRPr>
          </a:p>
          <a:p>
            <a:r>
              <a:rPr lang="en-US" sz="900" dirty="0" smtClean="0">
                <a:latin typeface="Arial" panose="020B0604020202020204" pitchFamily="34" charset="0"/>
                <a:cs typeface="Arial" panose="020B0604020202020204" pitchFamily="34" charset="0"/>
              </a:rPr>
              <a:t>Republic: 62.1</a:t>
            </a:r>
            <a:endParaRPr lang="ru-RU" sz="900" dirty="0">
              <a:latin typeface="Arial" panose="020B0604020202020204" pitchFamily="34" charset="0"/>
              <a:cs typeface="Arial" panose="020B0604020202020204" pitchFamily="34" charset="0"/>
            </a:endParaRPr>
          </a:p>
        </p:txBody>
      </p:sp>
      <p:sp>
        <p:nvSpPr>
          <p:cNvPr id="20" name="TextBox 19"/>
          <p:cNvSpPr txBox="1"/>
          <p:nvPr/>
        </p:nvSpPr>
        <p:spPr>
          <a:xfrm>
            <a:off x="1774689" y="4312516"/>
            <a:ext cx="1192031" cy="369332"/>
          </a:xfrm>
          <a:prstGeom prst="rect">
            <a:avLst/>
          </a:prstGeom>
          <a:solidFill>
            <a:schemeClr val="bg1"/>
          </a:solidFill>
        </p:spPr>
        <p:txBody>
          <a:bodyPr wrap="square" rtlCol="0">
            <a:spAutoFit/>
          </a:bodyPr>
          <a:lstStyle/>
          <a:p>
            <a:r>
              <a:rPr lang="en-US" sz="900" dirty="0" err="1">
                <a:latin typeface="Arial" panose="020B0604020202020204" pitchFamily="34" charset="0"/>
                <a:cs typeface="Arial" panose="020B0604020202020204" pitchFamily="34" charset="0"/>
              </a:rPr>
              <a:t>Yamalo</a:t>
            </a:r>
            <a:r>
              <a:rPr lang="en-US" sz="900" dirty="0">
                <a:latin typeface="Arial" panose="020B0604020202020204" pitchFamily="34" charset="0"/>
                <a:cs typeface="Arial" panose="020B0604020202020204" pitchFamily="34" charset="0"/>
              </a:rPr>
              <a:t>-Nenets </a:t>
            </a:r>
            <a:r>
              <a:rPr lang="en-US" sz="900" dirty="0" smtClean="0">
                <a:latin typeface="Arial" panose="020B0604020202020204" pitchFamily="34" charset="0"/>
                <a:cs typeface="Arial" panose="020B0604020202020204" pitchFamily="34" charset="0"/>
              </a:rPr>
              <a:t>AO: 94.4</a:t>
            </a:r>
            <a:endParaRPr lang="ru-RU" sz="900" dirty="0">
              <a:latin typeface="Arial" panose="020B0604020202020204" pitchFamily="34" charset="0"/>
              <a:cs typeface="Arial" panose="020B0604020202020204" pitchFamily="34" charset="0"/>
            </a:endParaRPr>
          </a:p>
        </p:txBody>
      </p:sp>
      <p:sp>
        <p:nvSpPr>
          <p:cNvPr id="21" name="TextBox 20"/>
          <p:cNvSpPr txBox="1"/>
          <p:nvPr/>
        </p:nvSpPr>
        <p:spPr>
          <a:xfrm>
            <a:off x="455534" y="4190122"/>
            <a:ext cx="1014545" cy="369332"/>
          </a:xfrm>
          <a:prstGeom prst="rect">
            <a:avLst/>
          </a:prstGeom>
          <a:solidFill>
            <a:schemeClr val="bg1"/>
          </a:solidFill>
        </p:spPr>
        <p:txBody>
          <a:bodyPr wrap="square" rtlCol="0">
            <a:spAutoFit/>
          </a:bodyPr>
          <a:lstStyle/>
          <a:p>
            <a:r>
              <a:rPr lang="en-US" sz="900" dirty="0">
                <a:latin typeface="Arial" panose="020B0604020202020204" pitchFamily="34" charset="0"/>
                <a:cs typeface="Arial" panose="020B0604020202020204" pitchFamily="34" charset="0"/>
              </a:rPr>
              <a:t>Komi </a:t>
            </a:r>
            <a:endParaRPr lang="en-US" sz="900" dirty="0" smtClean="0">
              <a:latin typeface="Arial" panose="020B0604020202020204" pitchFamily="34" charset="0"/>
              <a:cs typeface="Arial" panose="020B0604020202020204" pitchFamily="34" charset="0"/>
            </a:endParaRPr>
          </a:p>
          <a:p>
            <a:r>
              <a:rPr lang="en-US" sz="900" dirty="0" smtClean="0">
                <a:latin typeface="Arial" panose="020B0604020202020204" pitchFamily="34" charset="0"/>
                <a:cs typeface="Arial" panose="020B0604020202020204" pitchFamily="34" charset="0"/>
              </a:rPr>
              <a:t>Republic: 100</a:t>
            </a:r>
            <a:endParaRPr lang="ru-RU" sz="900" dirty="0">
              <a:latin typeface="Arial" panose="020B0604020202020204" pitchFamily="34" charset="0"/>
              <a:cs typeface="Arial" panose="020B0604020202020204" pitchFamily="34" charset="0"/>
            </a:endParaRPr>
          </a:p>
        </p:txBody>
      </p:sp>
      <p:sp>
        <p:nvSpPr>
          <p:cNvPr id="22" name="TextBox 21"/>
          <p:cNvSpPr txBox="1"/>
          <p:nvPr/>
        </p:nvSpPr>
        <p:spPr>
          <a:xfrm>
            <a:off x="244415" y="3738854"/>
            <a:ext cx="952882" cy="369332"/>
          </a:xfrm>
          <a:prstGeom prst="rect">
            <a:avLst/>
          </a:prstGeom>
          <a:solidFill>
            <a:schemeClr val="bg1"/>
          </a:solidFill>
        </p:spPr>
        <p:txBody>
          <a:bodyPr wrap="square" rtlCol="0">
            <a:spAutoFit/>
          </a:bodyPr>
          <a:lstStyle/>
          <a:p>
            <a:r>
              <a:rPr lang="en-US" sz="900" dirty="0">
                <a:latin typeface="Arial" panose="020B0604020202020204" pitchFamily="34" charset="0"/>
                <a:cs typeface="Arial" panose="020B0604020202020204" pitchFamily="34" charset="0"/>
              </a:rPr>
              <a:t>Arkhangelsk </a:t>
            </a:r>
            <a:r>
              <a:rPr lang="en-US" sz="900" dirty="0" smtClean="0">
                <a:latin typeface="Arial" panose="020B0604020202020204" pitchFamily="34" charset="0"/>
                <a:cs typeface="Arial" panose="020B0604020202020204" pitchFamily="34" charset="0"/>
              </a:rPr>
              <a:t>Oblast: 94.1</a:t>
            </a:r>
            <a:endParaRPr lang="ru-RU" sz="900" dirty="0">
              <a:latin typeface="Arial" panose="020B0604020202020204" pitchFamily="34" charset="0"/>
              <a:cs typeface="Arial" panose="020B0604020202020204" pitchFamily="34" charset="0"/>
            </a:endParaRPr>
          </a:p>
        </p:txBody>
      </p:sp>
      <p:sp>
        <p:nvSpPr>
          <p:cNvPr id="23" name="Номер слайда 22"/>
          <p:cNvSpPr>
            <a:spLocks noGrp="1"/>
          </p:cNvSpPr>
          <p:nvPr>
            <p:ph type="sldNum" sz="quarter" idx="12"/>
          </p:nvPr>
        </p:nvSpPr>
        <p:spPr>
          <a:xfrm>
            <a:off x="7086600" y="6436937"/>
            <a:ext cx="2057400" cy="365125"/>
          </a:xfrm>
        </p:spPr>
        <p:txBody>
          <a:bodyPr/>
          <a:lstStyle/>
          <a:p>
            <a:fld id="{B74F3ADE-E17F-4656-9160-FEFCC289CC9B}" type="slidenum">
              <a:rPr lang="ru-RU" smtClean="0"/>
              <a:t>12</a:t>
            </a:fld>
            <a:endParaRPr lang="ru-RU" dirty="0"/>
          </a:p>
        </p:txBody>
      </p:sp>
    </p:spTree>
    <p:extLst>
      <p:ext uri="{BB962C8B-B14F-4D97-AF65-F5344CB8AC3E}">
        <p14:creationId xmlns:p14="http://schemas.microsoft.com/office/powerpoint/2010/main" val="187431225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197621"/>
            <a:ext cx="7886700" cy="669017"/>
          </a:xfrm>
        </p:spPr>
        <p:txBody>
          <a:bodyPr>
            <a:normAutofit/>
          </a:bodyPr>
          <a:lstStyle/>
          <a:p>
            <a:pPr algn="ctr"/>
            <a:r>
              <a:rPr lang="en-US" sz="3600" b="1" dirty="0">
                <a:latin typeface="Arial" panose="020B0604020202020204" pitchFamily="34" charset="0"/>
                <a:cs typeface="Arial" panose="020B0604020202020204" pitchFamily="34" charset="0"/>
              </a:rPr>
              <a:t>Sources </a:t>
            </a:r>
            <a:r>
              <a:rPr lang="en-US" sz="3600" b="1" dirty="0" smtClean="0">
                <a:latin typeface="Arial" panose="020B0604020202020204" pitchFamily="34" charset="0"/>
                <a:cs typeface="Arial" panose="020B0604020202020204" pitchFamily="34" charset="0"/>
              </a:rPr>
              <a:t>of food contamination</a:t>
            </a:r>
            <a:endParaRPr lang="ru-RU" sz="3600" b="1" dirty="0">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304770" y="987425"/>
            <a:ext cx="8558893" cy="3307441"/>
          </a:xfrm>
        </p:spPr>
        <p:txBody>
          <a:bodyPr>
            <a:normAutofit lnSpcReduction="10000"/>
          </a:bodyPr>
          <a:lstStyle/>
          <a:p>
            <a:pPr>
              <a:lnSpc>
                <a:spcPct val="110000"/>
              </a:lnSpc>
              <a:spcBef>
                <a:spcPts val="0"/>
              </a:spcBef>
            </a:pPr>
            <a:r>
              <a:rPr lang="en-US" sz="2400" dirty="0" smtClean="0">
                <a:latin typeface="Arial" panose="020B0604020202020204" pitchFamily="34" charset="0"/>
                <a:cs typeface="Arial" panose="020B0604020202020204" pitchFamily="34" charset="0"/>
              </a:rPr>
              <a:t>Food storage / processing / preparation at </a:t>
            </a:r>
            <a:r>
              <a:rPr lang="en-US" sz="2400" dirty="0" smtClean="0">
                <a:latin typeface="Arial" panose="020B0604020202020204" pitchFamily="34" charset="0"/>
                <a:cs typeface="Arial" panose="020B0604020202020204" pitchFamily="34" charset="0"/>
              </a:rPr>
              <a:t>home</a:t>
            </a:r>
          </a:p>
          <a:p>
            <a:pPr>
              <a:lnSpc>
                <a:spcPct val="110000"/>
              </a:lnSpc>
              <a:spcBef>
                <a:spcPts val="0"/>
              </a:spcBef>
            </a:pPr>
            <a:r>
              <a:rPr lang="en-US" sz="2400" dirty="0">
                <a:latin typeface="Arial" panose="020B0604020202020204" pitchFamily="34" charset="0"/>
                <a:cs typeface="Arial" panose="020B0604020202020204" pitchFamily="34" charset="0"/>
              </a:rPr>
              <a:t>Prolonged fermentation of meat and fish in ground </a:t>
            </a:r>
            <a:r>
              <a:rPr lang="en-US" sz="2400" dirty="0" smtClean="0">
                <a:latin typeface="Arial" panose="020B0604020202020204" pitchFamily="34" charset="0"/>
                <a:cs typeface="Arial" panose="020B0604020202020204" pitchFamily="34" charset="0"/>
              </a:rPr>
              <a:t>pits</a:t>
            </a:r>
            <a:endParaRPr lang="ru-RU" sz="2400" dirty="0" smtClean="0">
              <a:latin typeface="Arial" panose="020B0604020202020204" pitchFamily="34" charset="0"/>
              <a:cs typeface="Arial" panose="020B0604020202020204" pitchFamily="34" charset="0"/>
            </a:endParaRPr>
          </a:p>
          <a:p>
            <a:pPr>
              <a:lnSpc>
                <a:spcPct val="110000"/>
              </a:lnSpc>
              <a:spcBef>
                <a:spcPts val="0"/>
              </a:spcBef>
            </a:pPr>
            <a:r>
              <a:rPr lang="en-US" sz="2400" dirty="0" smtClean="0">
                <a:latin typeface="Arial" panose="020B0604020202020204" pitchFamily="34" charset="0"/>
                <a:cs typeface="Arial" panose="020B0604020202020204" pitchFamily="34" charset="0"/>
              </a:rPr>
              <a:t>Pollution of soil and water </a:t>
            </a:r>
            <a:r>
              <a:rPr lang="en-US" sz="2400" dirty="0" smtClean="0">
                <a:latin typeface="Arial" panose="020B0604020202020204" pitchFamily="34" charset="0"/>
                <a:cs typeface="Arial" panose="020B0604020202020204" pitchFamily="34" charset="0"/>
              </a:rPr>
              <a:t>around </a:t>
            </a:r>
            <a:r>
              <a:rPr lang="en-US" sz="2400" dirty="0">
                <a:latin typeface="Arial" panose="020B0604020202020204" pitchFamily="34" charset="0"/>
                <a:cs typeface="Arial" panose="020B0604020202020204" pitchFamily="34" charset="0"/>
              </a:rPr>
              <a:t>settlements</a:t>
            </a:r>
            <a:endParaRPr lang="ru-RU" sz="2400" dirty="0" smtClean="0">
              <a:latin typeface="Arial" panose="020B0604020202020204" pitchFamily="34" charset="0"/>
              <a:cs typeface="Arial" panose="020B0604020202020204" pitchFamily="34" charset="0"/>
            </a:endParaRPr>
          </a:p>
          <a:p>
            <a:pPr>
              <a:lnSpc>
                <a:spcPct val="110000"/>
              </a:lnSpc>
              <a:spcBef>
                <a:spcPts val="0"/>
              </a:spcBef>
            </a:pPr>
            <a:r>
              <a:rPr lang="en-US" sz="2400" dirty="0" smtClean="0">
                <a:latin typeface="Arial" panose="020B0604020202020204" pitchFamily="34" charset="0"/>
                <a:cs typeface="Arial" panose="020B0604020202020204" pitchFamily="34" charset="0"/>
              </a:rPr>
              <a:t>Use </a:t>
            </a:r>
            <a:r>
              <a:rPr lang="en-US" sz="2400" dirty="0">
                <a:latin typeface="Arial" panose="020B0604020202020204" pitchFamily="34" charset="0"/>
                <a:cs typeface="Arial" panose="020B0604020202020204" pitchFamily="34" charset="0"/>
              </a:rPr>
              <a:t>of toxic insecticides for the treatment of farmed </a:t>
            </a:r>
            <a:r>
              <a:rPr lang="en-US" sz="2400" dirty="0" smtClean="0">
                <a:latin typeface="Arial" panose="020B0604020202020204" pitchFamily="34" charset="0"/>
                <a:cs typeface="Arial" panose="020B0604020202020204" pitchFamily="34" charset="0"/>
              </a:rPr>
              <a:t>animals</a:t>
            </a:r>
          </a:p>
          <a:p>
            <a:pPr>
              <a:lnSpc>
                <a:spcPct val="110000"/>
              </a:lnSpc>
              <a:spcBef>
                <a:spcPts val="0"/>
              </a:spcBef>
            </a:pPr>
            <a:r>
              <a:rPr lang="en-US" sz="2400" dirty="0" smtClean="0">
                <a:latin typeface="Arial" panose="020B0604020202020204" pitchFamily="34" charset="0"/>
                <a:cs typeface="Arial" panose="020B0604020202020204" pitchFamily="34" charset="0"/>
              </a:rPr>
              <a:t>Use </a:t>
            </a:r>
            <a:r>
              <a:rPr lang="en-US" sz="2400" dirty="0">
                <a:latin typeface="Arial" panose="020B0604020202020204" pitchFamily="34" charset="0"/>
                <a:cs typeface="Arial" panose="020B0604020202020204" pitchFamily="34" charset="0"/>
              </a:rPr>
              <a:t>of technical oils and liquids for imbuing of wood and other construction </a:t>
            </a:r>
            <a:r>
              <a:rPr lang="en-US" sz="2400" dirty="0" smtClean="0">
                <a:latin typeface="Arial" panose="020B0604020202020204" pitchFamily="34" charset="0"/>
                <a:cs typeface="Arial" panose="020B0604020202020204" pitchFamily="34" charset="0"/>
              </a:rPr>
              <a:t>materials</a:t>
            </a:r>
          </a:p>
          <a:p>
            <a:pPr>
              <a:lnSpc>
                <a:spcPct val="110000"/>
              </a:lnSpc>
              <a:spcBef>
                <a:spcPts val="0"/>
              </a:spcBef>
            </a:pPr>
            <a:r>
              <a:rPr lang="en-US" sz="2400" dirty="0" smtClean="0">
                <a:latin typeface="Arial" panose="020B0604020202020204" pitchFamily="34" charset="0"/>
                <a:cs typeface="Arial" panose="020B0604020202020204" pitchFamily="34" charset="0"/>
              </a:rPr>
              <a:t>Second-hand </a:t>
            </a:r>
            <a:r>
              <a:rPr lang="en-US" sz="2400" dirty="0">
                <a:latin typeface="Arial" panose="020B0604020202020204" pitchFamily="34" charset="0"/>
                <a:cs typeface="Arial" panose="020B0604020202020204" pitchFamily="34" charset="0"/>
              </a:rPr>
              <a:t>use of waste technical containers and barrels for souring plants and </a:t>
            </a:r>
            <a:r>
              <a:rPr lang="en-US" sz="2400" dirty="0" smtClean="0">
                <a:latin typeface="Arial" panose="020B0604020202020204" pitchFamily="34" charset="0"/>
                <a:cs typeface="Arial" panose="020B0604020202020204" pitchFamily="34" charset="0"/>
              </a:rPr>
              <a:t>vegetables</a:t>
            </a:r>
          </a:p>
          <a:p>
            <a:pPr marL="0" indent="0">
              <a:lnSpc>
                <a:spcPct val="110000"/>
              </a:lnSpc>
              <a:spcBef>
                <a:spcPts val="0"/>
              </a:spcBef>
              <a:buNone/>
            </a:pPr>
            <a:endParaRPr lang="en-US" dirty="0" smtClean="0">
              <a:latin typeface="Arial" panose="020B0604020202020204" pitchFamily="34" charset="0"/>
              <a:cs typeface="Arial" panose="020B0604020202020204" pitchFamily="34" charset="0"/>
            </a:endParaRPr>
          </a:p>
          <a:p>
            <a:pPr>
              <a:lnSpc>
                <a:spcPct val="110000"/>
              </a:lnSpc>
              <a:spcBef>
                <a:spcPts val="0"/>
              </a:spcBef>
            </a:pPr>
            <a:endParaRPr lang="en-US" dirty="0" smtClean="0">
              <a:latin typeface="Arial" panose="020B0604020202020204" pitchFamily="34" charset="0"/>
              <a:cs typeface="Arial" panose="020B0604020202020204" pitchFamily="34" charset="0"/>
            </a:endParaRPr>
          </a:p>
          <a:p>
            <a:endParaRPr lang="en-US" dirty="0" smtClean="0"/>
          </a:p>
          <a:p>
            <a:endParaRPr lang="en-US" dirty="0" smtClean="0"/>
          </a:p>
          <a:p>
            <a:endParaRPr lang="en-US" dirty="0" smtClean="0"/>
          </a:p>
          <a:p>
            <a:pPr marL="0" indent="0">
              <a:buNone/>
            </a:pPr>
            <a:endParaRPr lang="ru-RU" dirty="0"/>
          </a:p>
        </p:txBody>
      </p:sp>
      <p:sp>
        <p:nvSpPr>
          <p:cNvPr id="4" name="Номер слайда 3"/>
          <p:cNvSpPr>
            <a:spLocks noGrp="1"/>
          </p:cNvSpPr>
          <p:nvPr>
            <p:ph type="sldNum" sz="quarter" idx="12"/>
          </p:nvPr>
        </p:nvSpPr>
        <p:spPr>
          <a:xfrm>
            <a:off x="7028361" y="6492875"/>
            <a:ext cx="2057400" cy="365125"/>
          </a:xfrm>
        </p:spPr>
        <p:txBody>
          <a:bodyPr/>
          <a:lstStyle/>
          <a:p>
            <a:fld id="{DBF873B1-D5CF-4FFA-8475-2FE758245643}" type="slidenum">
              <a:rPr lang="ru-RU" smtClean="0"/>
              <a:t>13</a:t>
            </a:fld>
            <a:endParaRPr lang="ru-RU" dirty="0"/>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552" y="4504135"/>
            <a:ext cx="2761786" cy="1852216"/>
          </a:xfrm>
          <a:prstGeom prst="rect">
            <a:avLst/>
          </a:prstGeom>
        </p:spPr>
      </p:pic>
      <p:pic>
        <p:nvPicPr>
          <p:cNvPr id="6" name="Picture 2" descr="Картинки по запросу Traditional food in the Arctic region">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67064" y="4497274"/>
            <a:ext cx="2478769" cy="1859077"/>
          </a:xfrm>
          <a:prstGeom prst="rect">
            <a:avLst/>
          </a:prstGeom>
          <a:noFill/>
          <a:extLst>
            <a:ext uri="{909E8E84-426E-40dd-AFC4-6F175D3DCCD1}">
              <a14:hiddenFill xmlns:a14="http://schemas.microsoft.com/office/drawing/2010/main">
                <a:solidFill>
                  <a:srgbClr val="FFFFFF"/>
                </a:solidFill>
              </a14:hiddenFill>
            </a:ext>
          </a:extLst>
        </p:spPr>
      </p:pic>
      <p:pic>
        <p:nvPicPr>
          <p:cNvPr id="7" name="Рисунок 6"/>
          <p:cNvPicPr>
            <a:picLocks noChangeAspect="1"/>
          </p:cNvPicPr>
          <p:nvPr/>
        </p:nvPicPr>
        <p:blipFill rotWithShape="1">
          <a:blip r:embed="rId6" cstate="print">
            <a:extLst>
              <a:ext uri="{28A0092B-C50C-407E-A947-70E740481C1C}">
                <a14:useLocalDpi xmlns:a14="http://schemas.microsoft.com/office/drawing/2010/main" val="0"/>
              </a:ext>
            </a:extLst>
          </a:blip>
          <a:srcRect b="31582"/>
          <a:stretch/>
        </p:blipFill>
        <p:spPr>
          <a:xfrm>
            <a:off x="5995559" y="4472636"/>
            <a:ext cx="2562860" cy="1908351"/>
          </a:xfrm>
          <a:prstGeom prst="rect">
            <a:avLst/>
          </a:prstGeom>
        </p:spPr>
      </p:pic>
    </p:spTree>
    <p:extLst>
      <p:ext uri="{BB962C8B-B14F-4D97-AF65-F5344CB8AC3E}">
        <p14:creationId xmlns:p14="http://schemas.microsoft.com/office/powerpoint/2010/main" val="20049435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172720" y="192407"/>
            <a:ext cx="8798560" cy="925194"/>
          </a:xfrm>
        </p:spPr>
        <p:txBody>
          <a:bodyPr>
            <a:normAutofit fontScale="90000"/>
          </a:bodyPr>
          <a:lstStyle/>
          <a:p>
            <a:pPr algn="ctr"/>
            <a:r>
              <a:rPr lang="en-US" sz="4000" b="1" dirty="0">
                <a:latin typeface="Arial" panose="020B0604020202020204" pitchFamily="34" charset="0"/>
                <a:cs typeface="Arial" panose="020B0604020202020204" pitchFamily="34" charset="0"/>
              </a:rPr>
              <a:t/>
            </a:r>
            <a:br>
              <a:rPr lang="en-US" sz="4000" b="1" dirty="0">
                <a:latin typeface="Arial" panose="020B0604020202020204" pitchFamily="34" charset="0"/>
                <a:cs typeface="Arial" panose="020B0604020202020204" pitchFamily="34" charset="0"/>
              </a:rPr>
            </a:br>
            <a:r>
              <a:rPr lang="en-US" sz="3600" b="1" dirty="0" smtClean="0">
                <a:latin typeface="Arial" panose="020B0604020202020204" pitchFamily="34" charset="0"/>
                <a:cs typeface="Arial" panose="020B0604020202020204" pitchFamily="34" charset="0"/>
              </a:rPr>
              <a:t>Foodborne botulism incidence, </a:t>
            </a:r>
            <a:br>
              <a:rPr lang="en-US" sz="3600" b="1" dirty="0" smtClean="0">
                <a:latin typeface="Arial" panose="020B0604020202020204" pitchFamily="34" charset="0"/>
                <a:cs typeface="Arial" panose="020B0604020202020204" pitchFamily="34" charset="0"/>
              </a:rPr>
            </a:br>
            <a:r>
              <a:rPr lang="en-US" sz="3600" b="1" dirty="0" smtClean="0">
                <a:latin typeface="Arial" panose="020B0604020202020204" pitchFamily="34" charset="0"/>
                <a:cs typeface="Arial" panose="020B0604020202020204" pitchFamily="34" charset="0"/>
              </a:rPr>
              <a:t>1950 – 2016 per </a:t>
            </a:r>
            <a:r>
              <a:rPr lang="en-US" sz="3600" b="1" dirty="0">
                <a:latin typeface="Arial" panose="020B0604020202020204" pitchFamily="34" charset="0"/>
                <a:cs typeface="Arial" panose="020B0604020202020204" pitchFamily="34" charset="0"/>
              </a:rPr>
              <a:t>100,000 Alaska </a:t>
            </a:r>
            <a:r>
              <a:rPr lang="en-US" sz="3600" b="1" dirty="0" smtClean="0">
                <a:latin typeface="Arial" panose="020B0604020202020204" pitchFamily="34" charset="0"/>
                <a:cs typeface="Arial" panose="020B0604020202020204" pitchFamily="34" charset="0"/>
              </a:rPr>
              <a:t>Natives </a:t>
            </a:r>
            <a:r>
              <a:rPr lang="en-US" dirty="0"/>
              <a:t>	</a:t>
            </a:r>
            <a:br>
              <a:rPr lang="en-US" dirty="0"/>
            </a:br>
            <a:endParaRPr lang="ru-RU" dirty="0"/>
          </a:p>
        </p:txBody>
      </p:sp>
      <p:graphicFrame>
        <p:nvGraphicFramePr>
          <p:cNvPr id="20" name="Объект 19"/>
          <p:cNvGraphicFramePr>
            <a:graphicFrameLocks noGrp="1"/>
          </p:cNvGraphicFramePr>
          <p:nvPr>
            <p:ph idx="1"/>
            <p:extLst>
              <p:ext uri="{D42A27DB-BD31-4B8C-83A1-F6EECF244321}">
                <p14:modId xmlns:p14="http://schemas.microsoft.com/office/powerpoint/2010/main" val="1450736453"/>
              </p:ext>
            </p:extLst>
          </p:nvPr>
        </p:nvGraphicFramePr>
        <p:xfrm>
          <a:off x="172720" y="1320800"/>
          <a:ext cx="6750029" cy="3801867"/>
        </p:xfrm>
        <a:graphic>
          <a:graphicData uri="http://schemas.openxmlformats.org/drawingml/2006/chart">
            <c:chart xmlns:c="http://schemas.openxmlformats.org/drawingml/2006/chart" xmlns:r="http://schemas.openxmlformats.org/officeDocument/2006/relationships" r:id="rId3"/>
          </a:graphicData>
        </a:graphic>
      </p:graphicFrame>
      <p:sp>
        <p:nvSpPr>
          <p:cNvPr id="21" name="Прямоугольник 20"/>
          <p:cNvSpPr/>
          <p:nvPr/>
        </p:nvSpPr>
        <p:spPr>
          <a:xfrm>
            <a:off x="567648" y="1444229"/>
            <a:ext cx="2980086" cy="1077218"/>
          </a:xfrm>
          <a:prstGeom prst="rect">
            <a:avLst/>
          </a:prstGeom>
          <a:solidFill>
            <a:schemeClr val="bg1"/>
          </a:solidFill>
        </p:spPr>
        <p:txBody>
          <a:bodyPr wrap="square">
            <a:spAutoFit/>
          </a:bodyPr>
          <a:lstStyle/>
          <a:p>
            <a:pPr algn="ctr"/>
            <a:r>
              <a:rPr lang="en-US" sz="1600" dirty="0">
                <a:solidFill>
                  <a:srgbClr val="C00000"/>
                </a:solidFill>
                <a:latin typeface="Arial" panose="020B0604020202020204" pitchFamily="34" charset="0"/>
                <a:cs typeface="Arial" panose="020B0604020202020204" pitchFamily="34" charset="0"/>
              </a:rPr>
              <a:t>In Alaska </a:t>
            </a:r>
            <a:r>
              <a:rPr lang="en-US" sz="1600" dirty="0" smtClean="0">
                <a:solidFill>
                  <a:srgbClr val="C00000"/>
                </a:solidFill>
                <a:latin typeface="Arial" panose="020B0604020202020204" pitchFamily="34" charset="0"/>
                <a:cs typeface="Arial" panose="020B0604020202020204" pitchFamily="34" charset="0"/>
              </a:rPr>
              <a:t>is 5.2 </a:t>
            </a:r>
            <a:r>
              <a:rPr lang="en-US" sz="1600" dirty="0">
                <a:solidFill>
                  <a:srgbClr val="C00000"/>
                </a:solidFill>
                <a:latin typeface="Arial" panose="020B0604020202020204" pitchFamily="34" charset="0"/>
                <a:cs typeface="Arial" panose="020B0604020202020204" pitchFamily="34" charset="0"/>
              </a:rPr>
              <a:t>cases/100 000 inhabitants </a:t>
            </a:r>
            <a:r>
              <a:rPr lang="en-US" sz="1600" dirty="0" smtClean="0">
                <a:solidFill>
                  <a:srgbClr val="C00000"/>
                </a:solidFill>
                <a:latin typeface="Arial" panose="020B0604020202020204" pitchFamily="34" charset="0"/>
                <a:cs typeface="Arial" panose="020B0604020202020204" pitchFamily="34" charset="0"/>
              </a:rPr>
              <a:t>per year</a:t>
            </a:r>
            <a:r>
              <a:rPr lang="en-US" sz="1600" dirty="0">
                <a:solidFill>
                  <a:srgbClr val="C00000"/>
                </a:solidFill>
                <a:latin typeface="Arial" panose="020B0604020202020204" pitchFamily="34" charset="0"/>
                <a:cs typeface="Arial" panose="020B0604020202020204" pitchFamily="34" charset="0"/>
              </a:rPr>
              <a:t>, </a:t>
            </a:r>
            <a:endParaRPr lang="en-US" sz="1600" dirty="0" smtClean="0">
              <a:solidFill>
                <a:srgbClr val="C00000"/>
              </a:solidFill>
              <a:latin typeface="Arial" panose="020B0604020202020204" pitchFamily="34" charset="0"/>
              <a:cs typeface="Arial" panose="020B0604020202020204" pitchFamily="34" charset="0"/>
            </a:endParaRPr>
          </a:p>
          <a:p>
            <a:pPr algn="ctr"/>
            <a:r>
              <a:rPr lang="en-US" sz="1600" dirty="0" smtClean="0">
                <a:solidFill>
                  <a:srgbClr val="C00000"/>
                </a:solidFill>
                <a:latin typeface="Arial" panose="020B0604020202020204" pitchFamily="34" charset="0"/>
                <a:cs typeface="Arial" panose="020B0604020202020204" pitchFamily="34" charset="0"/>
              </a:rPr>
              <a:t>which </a:t>
            </a:r>
            <a:r>
              <a:rPr lang="en-US" sz="1600" dirty="0">
                <a:solidFill>
                  <a:srgbClr val="C00000"/>
                </a:solidFill>
                <a:latin typeface="Arial" panose="020B0604020202020204" pitchFamily="34" charset="0"/>
                <a:cs typeface="Arial" panose="020B0604020202020204" pitchFamily="34" charset="0"/>
              </a:rPr>
              <a:t>is 836 times higher than the overall US rate </a:t>
            </a:r>
            <a:endParaRPr lang="ru-RU" sz="1600" dirty="0">
              <a:solidFill>
                <a:srgbClr val="C00000"/>
              </a:solidFill>
              <a:latin typeface="Arial" panose="020B0604020202020204" pitchFamily="34" charset="0"/>
              <a:cs typeface="Arial" panose="020B0604020202020204" pitchFamily="34" charset="0"/>
            </a:endParaRPr>
          </a:p>
        </p:txBody>
      </p:sp>
      <p:sp>
        <p:nvSpPr>
          <p:cNvPr id="22" name="Прямоугольник 21"/>
          <p:cNvSpPr/>
          <p:nvPr/>
        </p:nvSpPr>
        <p:spPr>
          <a:xfrm>
            <a:off x="236843" y="5513387"/>
            <a:ext cx="7813040" cy="646331"/>
          </a:xfrm>
          <a:prstGeom prst="rect">
            <a:avLst/>
          </a:prstGeom>
        </p:spPr>
        <p:txBody>
          <a:bodyPr wrap="square">
            <a:spAutoFit/>
          </a:bodyPr>
          <a:lstStyle/>
          <a:p>
            <a:pPr algn="ctr"/>
            <a:r>
              <a:rPr lang="en-US" dirty="0">
                <a:solidFill>
                  <a:srgbClr val="000000"/>
                </a:solidFill>
                <a:latin typeface="Arial" panose="020B0604020202020204" pitchFamily="34" charset="0"/>
                <a:cs typeface="Arial" panose="020B0604020202020204" pitchFamily="34" charset="0"/>
              </a:rPr>
              <a:t>The main cause of the </a:t>
            </a:r>
            <a:r>
              <a:rPr lang="en-US" dirty="0" smtClean="0">
                <a:solidFill>
                  <a:srgbClr val="000000"/>
                </a:solidFill>
                <a:latin typeface="Arial" panose="020B0604020202020204" pitchFamily="34" charset="0"/>
                <a:cs typeface="Arial" panose="020B0604020202020204" pitchFamily="34" charset="0"/>
              </a:rPr>
              <a:t>botulism </a:t>
            </a:r>
            <a:r>
              <a:rPr lang="en-US" dirty="0">
                <a:solidFill>
                  <a:srgbClr val="000000"/>
                </a:solidFill>
                <a:latin typeface="Arial" panose="020B0604020202020204" pitchFamily="34" charset="0"/>
                <a:cs typeface="Arial" panose="020B0604020202020204" pitchFamily="34" charset="0"/>
              </a:rPr>
              <a:t>is consumption of contaminated traditional fermented aquatic game foods such as fish and seal </a:t>
            </a:r>
            <a:endParaRPr lang="ru-RU" dirty="0">
              <a:latin typeface="Arial" panose="020B0604020202020204" pitchFamily="34" charset="0"/>
              <a:cs typeface="Arial" panose="020B0604020202020204" pitchFamily="34" charset="0"/>
            </a:endParaRPr>
          </a:p>
        </p:txBody>
      </p:sp>
      <p:pic>
        <p:nvPicPr>
          <p:cNvPr id="1028" name="Picture 4" descr="Картинки по запросу Clostridium botulinum">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96455" y="1231704"/>
            <a:ext cx="1632585" cy="1289743"/>
          </a:xfrm>
          <a:prstGeom prst="rect">
            <a:avLst/>
          </a:prstGeom>
          <a:noFill/>
          <a:extLst>
            <a:ext uri="{909E8E84-426E-40dd-AFC4-6F175D3DCCD1}">
              <a14:hiddenFill xmlns:a14="http://schemas.microsoft.com/office/drawing/2010/main">
                <a:solidFill>
                  <a:srgbClr val="FFFFFF"/>
                </a:solidFill>
              </a14:hiddenFill>
            </a:ext>
          </a:extLst>
        </p:spPr>
      </p:pic>
      <p:sp>
        <p:nvSpPr>
          <p:cNvPr id="24" name="Прямоугольник 23"/>
          <p:cNvSpPr/>
          <p:nvPr/>
        </p:nvSpPr>
        <p:spPr>
          <a:xfrm>
            <a:off x="7096739" y="2521447"/>
            <a:ext cx="1906291" cy="307777"/>
          </a:xfrm>
          <a:prstGeom prst="rect">
            <a:avLst/>
          </a:prstGeom>
        </p:spPr>
        <p:txBody>
          <a:bodyPr wrap="none">
            <a:spAutoFit/>
          </a:bodyPr>
          <a:lstStyle/>
          <a:p>
            <a:r>
              <a:rPr lang="en-US" sz="1400" i="1" dirty="0">
                <a:latin typeface="Arial" panose="020B0604020202020204" pitchFamily="34" charset="0"/>
                <a:cs typeface="Arial" panose="020B0604020202020204" pitchFamily="34" charset="0"/>
              </a:rPr>
              <a:t>Clostridium botulinum</a:t>
            </a:r>
            <a:endParaRPr lang="ru-RU" sz="1400" dirty="0">
              <a:latin typeface="Arial" panose="020B0604020202020204" pitchFamily="34" charset="0"/>
              <a:cs typeface="Arial" panose="020B0604020202020204" pitchFamily="34" charset="0"/>
            </a:endParaRPr>
          </a:p>
        </p:txBody>
      </p:sp>
      <p:pic>
        <p:nvPicPr>
          <p:cNvPr id="27" name="Рисунок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29412" y="2986463"/>
            <a:ext cx="1640943" cy="2155947"/>
          </a:xfrm>
          <a:prstGeom prst="rect">
            <a:avLst/>
          </a:prstGeom>
        </p:spPr>
      </p:pic>
      <p:sp>
        <p:nvSpPr>
          <p:cNvPr id="28" name="Номер слайда 27"/>
          <p:cNvSpPr>
            <a:spLocks noGrp="1"/>
          </p:cNvSpPr>
          <p:nvPr>
            <p:ph type="sldNum" sz="quarter" idx="12"/>
          </p:nvPr>
        </p:nvSpPr>
        <p:spPr>
          <a:xfrm>
            <a:off x="6945630" y="6412410"/>
            <a:ext cx="2057400" cy="365125"/>
          </a:xfrm>
        </p:spPr>
        <p:txBody>
          <a:bodyPr/>
          <a:lstStyle/>
          <a:p>
            <a:fld id="{B74F3ADE-E17F-4656-9160-FEFCC289CC9B}" type="slidenum">
              <a:rPr lang="ru-RU" smtClean="0"/>
              <a:t>14</a:t>
            </a:fld>
            <a:endParaRPr lang="ru-RU" dirty="0"/>
          </a:p>
        </p:txBody>
      </p:sp>
    </p:spTree>
    <p:extLst>
      <p:ext uri="{BB962C8B-B14F-4D97-AF65-F5344CB8AC3E}">
        <p14:creationId xmlns:p14="http://schemas.microsoft.com/office/powerpoint/2010/main" val="415718519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4129"/>
            <a:ext cx="7886700" cy="1203643"/>
          </a:xfrm>
        </p:spPr>
        <p:txBody>
          <a:bodyPr>
            <a:normAutofit fontScale="90000"/>
          </a:bodyPr>
          <a:lstStyle/>
          <a:p>
            <a:pPr algn="ctr"/>
            <a:r>
              <a:rPr lang="en-US" sz="3100" b="1" dirty="0">
                <a:latin typeface="Arial" panose="020B0604020202020204" pitchFamily="34" charset="0"/>
                <a:cs typeface="Arial" panose="020B0604020202020204" pitchFamily="34" charset="0"/>
              </a:rPr>
              <a:t>Interaction </a:t>
            </a:r>
            <a:r>
              <a:rPr lang="en-US" sz="3100" b="1" dirty="0" smtClean="0">
                <a:latin typeface="Arial" panose="020B0604020202020204" pitchFamily="34" charset="0"/>
                <a:cs typeface="Arial" panose="020B0604020202020204" pitchFamily="34" charset="0"/>
              </a:rPr>
              <a:t>between climatic </a:t>
            </a:r>
            <a:r>
              <a:rPr lang="en-US" sz="3100" b="1" dirty="0">
                <a:latin typeface="Arial" panose="020B0604020202020204" pitchFamily="34" charset="0"/>
                <a:cs typeface="Arial" panose="020B0604020202020204" pitchFamily="34" charset="0"/>
              </a:rPr>
              <a:t>change and </a:t>
            </a:r>
            <a:r>
              <a:rPr lang="en-US" sz="3100" b="1" dirty="0" smtClean="0">
                <a:latin typeface="Arial" panose="020B0604020202020204" pitchFamily="34" charset="0"/>
                <a:cs typeface="Arial" panose="020B0604020202020204" pitchFamily="34" charset="0"/>
              </a:rPr>
              <a:t>internal exposure </a:t>
            </a:r>
            <a:r>
              <a:rPr lang="en-US" sz="3100" b="1" dirty="0">
                <a:latin typeface="Arial" panose="020B0604020202020204" pitchFamily="34" charset="0"/>
                <a:cs typeface="Arial" panose="020B0604020202020204" pitchFamily="34" charset="0"/>
              </a:rPr>
              <a:t>to contaminants </a:t>
            </a:r>
            <a:r>
              <a:rPr lang="en-US" sz="3100" b="1" dirty="0" smtClean="0">
                <a:latin typeface="Arial" panose="020B0604020202020204" pitchFamily="34" charset="0"/>
                <a:cs typeface="Arial" panose="020B0604020202020204" pitchFamily="34" charset="0"/>
              </a:rPr>
              <a:t>from seafood consumption</a:t>
            </a:r>
            <a:endParaRPr lang="ru-RU" dirty="0"/>
          </a:p>
        </p:txBody>
      </p:sp>
      <p:pic>
        <p:nvPicPr>
          <p:cNvPr id="4" name="Рисунок 3"/>
          <p:cNvPicPr>
            <a:picLocks noChangeAspect="1"/>
          </p:cNvPicPr>
          <p:nvPr/>
        </p:nvPicPr>
        <p:blipFill rotWithShape="1">
          <a:blip r:embed="rId3"/>
          <a:srcRect l="3334" t="4222" r="25777" b="9123"/>
          <a:stretch/>
        </p:blipFill>
        <p:spPr>
          <a:xfrm>
            <a:off x="746760" y="1207772"/>
            <a:ext cx="7650480" cy="5300176"/>
          </a:xfrm>
          <a:prstGeom prst="rect">
            <a:avLst/>
          </a:prstGeom>
        </p:spPr>
      </p:pic>
      <p:sp>
        <p:nvSpPr>
          <p:cNvPr id="5" name="Прямоугольник 4"/>
          <p:cNvSpPr/>
          <p:nvPr/>
        </p:nvSpPr>
        <p:spPr>
          <a:xfrm>
            <a:off x="6305221" y="6582976"/>
            <a:ext cx="2362857" cy="276999"/>
          </a:xfrm>
          <a:prstGeom prst="rect">
            <a:avLst/>
          </a:prstGeom>
        </p:spPr>
        <p:txBody>
          <a:bodyPr wrap="square">
            <a:spAutoFit/>
          </a:bodyPr>
          <a:lstStyle/>
          <a:p>
            <a:r>
              <a:rPr lang="en-US" sz="1200" i="1" dirty="0" err="1">
                <a:latin typeface="Arial" panose="020B0604020202020204" pitchFamily="34" charset="0"/>
                <a:cs typeface="Arial" panose="020B0604020202020204" pitchFamily="34" charset="0"/>
              </a:rPr>
              <a:t>Brantsater</a:t>
            </a:r>
            <a:r>
              <a:rPr lang="en-US" sz="1200" i="1" dirty="0">
                <a:latin typeface="Arial" panose="020B0604020202020204" pitchFamily="34" charset="0"/>
                <a:cs typeface="Arial" panose="020B0604020202020204" pitchFamily="34" charset="0"/>
              </a:rPr>
              <a:t> </a:t>
            </a:r>
            <a:r>
              <a:rPr lang="en-US" sz="1200" i="1" dirty="0" smtClean="0">
                <a:latin typeface="Arial" panose="020B0604020202020204" pitchFamily="34" charset="0"/>
                <a:cs typeface="Arial" panose="020B0604020202020204" pitchFamily="34" charset="0"/>
              </a:rPr>
              <a:t>and </a:t>
            </a:r>
            <a:r>
              <a:rPr lang="en-US" sz="1200" i="1" dirty="0" err="1" smtClean="0">
                <a:latin typeface="Arial" panose="020B0604020202020204" pitchFamily="34" charset="0"/>
                <a:cs typeface="Arial" panose="020B0604020202020204" pitchFamily="34" charset="0"/>
              </a:rPr>
              <a:t>Knutsen</a:t>
            </a:r>
            <a:r>
              <a:rPr lang="en-US" sz="1200" i="1" dirty="0" smtClean="0">
                <a:latin typeface="Arial" panose="020B0604020202020204" pitchFamily="34" charset="0"/>
                <a:cs typeface="Arial" panose="020B0604020202020204" pitchFamily="34" charset="0"/>
              </a:rPr>
              <a:t>, </a:t>
            </a:r>
            <a:r>
              <a:rPr lang="en-US" sz="1200" i="1" dirty="0">
                <a:latin typeface="Arial" panose="020B0604020202020204" pitchFamily="34" charset="0"/>
                <a:cs typeface="Arial" panose="020B0604020202020204" pitchFamily="34" charset="0"/>
              </a:rPr>
              <a:t>2013</a:t>
            </a:r>
            <a:endParaRPr lang="ru-RU" sz="1200" i="1" dirty="0">
              <a:latin typeface="Arial" panose="020B0604020202020204" pitchFamily="34" charset="0"/>
              <a:cs typeface="Arial" panose="020B0604020202020204" pitchFamily="34" charset="0"/>
            </a:endParaRPr>
          </a:p>
        </p:txBody>
      </p:sp>
      <p:sp>
        <p:nvSpPr>
          <p:cNvPr id="6" name="Номер слайда 5"/>
          <p:cNvSpPr>
            <a:spLocks noGrp="1"/>
          </p:cNvSpPr>
          <p:nvPr>
            <p:ph type="sldNum" sz="quarter" idx="12"/>
          </p:nvPr>
        </p:nvSpPr>
        <p:spPr>
          <a:xfrm>
            <a:off x="6965950" y="6510688"/>
            <a:ext cx="2057400" cy="365125"/>
          </a:xfrm>
        </p:spPr>
        <p:txBody>
          <a:bodyPr/>
          <a:lstStyle/>
          <a:p>
            <a:fld id="{B74F3ADE-E17F-4656-9160-FEFCC289CC9B}" type="slidenum">
              <a:rPr lang="ru-RU" smtClean="0"/>
              <a:t>15</a:t>
            </a:fld>
            <a:endParaRPr lang="ru-RU" dirty="0"/>
          </a:p>
        </p:txBody>
      </p:sp>
    </p:spTree>
    <p:extLst>
      <p:ext uri="{BB962C8B-B14F-4D97-AF65-F5344CB8AC3E}">
        <p14:creationId xmlns:p14="http://schemas.microsoft.com/office/powerpoint/2010/main" val="116441814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760" y="141606"/>
            <a:ext cx="8666480" cy="1325563"/>
          </a:xfrm>
        </p:spPr>
        <p:txBody>
          <a:bodyPr>
            <a:noAutofit/>
          </a:bodyPr>
          <a:lstStyle/>
          <a:p>
            <a:pPr algn="ctr"/>
            <a:r>
              <a:rPr lang="en-US" sz="3200" b="1" dirty="0" smtClean="0">
                <a:latin typeface="Arial" panose="020B0604020202020204" pitchFamily="34" charset="0"/>
                <a:cs typeface="Arial" panose="020B0604020202020204" pitchFamily="34" charset="0"/>
              </a:rPr>
              <a:t>Contribution </a:t>
            </a:r>
            <a:r>
              <a:rPr lang="en-US" sz="3200" b="1" dirty="0">
                <a:latin typeface="Arial" panose="020B0604020202020204" pitchFamily="34" charset="0"/>
                <a:cs typeface="Arial" panose="020B0604020202020204" pitchFamily="34" charset="0"/>
              </a:rPr>
              <a:t>of different traditional foods to dietary exposure to organochlorines in southwestern Greenland</a:t>
            </a:r>
            <a:endParaRPr lang="ru-RU" sz="3200" b="1" dirty="0">
              <a:latin typeface="Arial" panose="020B0604020202020204" pitchFamily="34" charset="0"/>
              <a:cs typeface="Arial" panose="020B0604020202020204" pitchFamily="34" charset="0"/>
            </a:endParaRPr>
          </a:p>
        </p:txBody>
      </p:sp>
      <p:pic>
        <p:nvPicPr>
          <p:cNvPr id="8" name="Рисунок 7"/>
          <p:cNvPicPr>
            <a:picLocks noChangeAspect="1"/>
          </p:cNvPicPr>
          <p:nvPr/>
        </p:nvPicPr>
        <p:blipFill>
          <a:blip r:embed="rId3"/>
          <a:stretch>
            <a:fillRect/>
          </a:stretch>
        </p:blipFill>
        <p:spPr>
          <a:xfrm>
            <a:off x="608072" y="1721169"/>
            <a:ext cx="7927855" cy="4043416"/>
          </a:xfrm>
          <a:prstGeom prst="rect">
            <a:avLst/>
          </a:prstGeom>
        </p:spPr>
      </p:pic>
      <p:sp>
        <p:nvSpPr>
          <p:cNvPr id="10" name="Прямоугольник 9"/>
          <p:cNvSpPr/>
          <p:nvPr/>
        </p:nvSpPr>
        <p:spPr>
          <a:xfrm>
            <a:off x="7105625" y="6481308"/>
            <a:ext cx="1043299" cy="276999"/>
          </a:xfrm>
          <a:prstGeom prst="rect">
            <a:avLst/>
          </a:prstGeom>
        </p:spPr>
        <p:txBody>
          <a:bodyPr wrap="none">
            <a:spAutoFit/>
          </a:bodyPr>
          <a:lstStyle/>
          <a:p>
            <a:r>
              <a:rPr lang="en-US" sz="1200" i="1" dirty="0">
                <a:latin typeface="Arial" panose="020B0604020202020204" pitchFamily="34" charset="0"/>
                <a:cs typeface="Arial" panose="020B0604020202020204" pitchFamily="34" charset="0"/>
              </a:rPr>
              <a:t>AMAP, </a:t>
            </a:r>
            <a:r>
              <a:rPr lang="en-US" sz="1200" i="1" dirty="0" smtClean="0">
                <a:latin typeface="Arial" panose="020B0604020202020204" pitchFamily="34" charset="0"/>
                <a:cs typeface="Arial" panose="020B0604020202020204" pitchFamily="34" charset="0"/>
              </a:rPr>
              <a:t>2002</a:t>
            </a:r>
            <a:endParaRPr lang="ru-RU" sz="1200" i="1" dirty="0"/>
          </a:p>
        </p:txBody>
      </p:sp>
      <p:sp>
        <p:nvSpPr>
          <p:cNvPr id="11" name="Номер слайда 10"/>
          <p:cNvSpPr>
            <a:spLocks noGrp="1"/>
          </p:cNvSpPr>
          <p:nvPr>
            <p:ph type="sldNum" sz="quarter" idx="12"/>
          </p:nvPr>
        </p:nvSpPr>
        <p:spPr>
          <a:xfrm>
            <a:off x="6965950" y="6437244"/>
            <a:ext cx="2057400" cy="365125"/>
          </a:xfrm>
        </p:spPr>
        <p:txBody>
          <a:bodyPr/>
          <a:lstStyle/>
          <a:p>
            <a:fld id="{B74F3ADE-E17F-4656-9160-FEFCC289CC9B}" type="slidenum">
              <a:rPr lang="ru-RU" smtClean="0"/>
              <a:t>16</a:t>
            </a:fld>
            <a:endParaRPr lang="ru-RU" dirty="0"/>
          </a:p>
        </p:txBody>
      </p:sp>
    </p:spTree>
    <p:extLst>
      <p:ext uri="{BB962C8B-B14F-4D97-AF65-F5344CB8AC3E}">
        <p14:creationId xmlns:p14="http://schemas.microsoft.com/office/powerpoint/2010/main" val="165701170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7"/>
            <a:ext cx="7886700" cy="1017360"/>
          </a:xfrm>
        </p:spPr>
        <p:txBody>
          <a:bodyPr>
            <a:noAutofit/>
          </a:bodyPr>
          <a:lstStyle/>
          <a:p>
            <a:pPr algn="ctr"/>
            <a:r>
              <a:rPr lang="en-US" sz="3200" b="1" dirty="0" smtClean="0">
                <a:latin typeface="Arial" panose="020B0604020202020204" pitchFamily="34" charset="0"/>
                <a:cs typeface="Arial" panose="020B0604020202020204" pitchFamily="34" charset="0"/>
              </a:rPr>
              <a:t>Daily intake of POPs in 90 daily food portion as a function of seafood types present in the diet (AMAP, 2009)</a:t>
            </a:r>
            <a:endParaRPr lang="ru-RU" sz="3200" b="1" dirty="0">
              <a:latin typeface="Arial" panose="020B0604020202020204" pitchFamily="34" charset="0"/>
              <a:cs typeface="Arial" panose="020B0604020202020204" pitchFamily="34" charset="0"/>
            </a:endParaRPr>
          </a:p>
        </p:txBody>
      </p:sp>
      <p:pic>
        <p:nvPicPr>
          <p:cNvPr id="4" name="Рисунок 3"/>
          <p:cNvPicPr>
            <a:picLocks noChangeAspect="1"/>
          </p:cNvPicPr>
          <p:nvPr/>
        </p:nvPicPr>
        <p:blipFill rotWithShape="1">
          <a:blip r:embed="rId3"/>
          <a:srcRect l="12927" t="37263" r="58536" b="18293"/>
          <a:stretch/>
        </p:blipFill>
        <p:spPr>
          <a:xfrm>
            <a:off x="2617117" y="1680383"/>
            <a:ext cx="5629707" cy="4932008"/>
          </a:xfrm>
          <a:prstGeom prst="rect">
            <a:avLst/>
          </a:prstGeom>
        </p:spPr>
      </p:pic>
      <p:sp>
        <p:nvSpPr>
          <p:cNvPr id="9" name="Овал 8"/>
          <p:cNvSpPr/>
          <p:nvPr/>
        </p:nvSpPr>
        <p:spPr>
          <a:xfrm>
            <a:off x="141514" y="3363686"/>
            <a:ext cx="2296886" cy="170905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panose="020B0604020202020204" pitchFamily="34" charset="0"/>
                <a:cs typeface="Arial" panose="020B0604020202020204" pitchFamily="34" charset="0"/>
              </a:rPr>
              <a:t>95% of mercury exposure due to seafood contamination </a:t>
            </a:r>
            <a:endParaRPr lang="ru-RU" dirty="0">
              <a:solidFill>
                <a:schemeClr val="tx1"/>
              </a:solidFill>
              <a:latin typeface="Arial" panose="020B0604020202020204" pitchFamily="34" charset="0"/>
              <a:cs typeface="Arial" panose="020B0604020202020204" pitchFamily="34" charset="0"/>
            </a:endParaRPr>
          </a:p>
        </p:txBody>
      </p:sp>
      <p:sp>
        <p:nvSpPr>
          <p:cNvPr id="3" name="Номер слайда 2"/>
          <p:cNvSpPr>
            <a:spLocks noGrp="1"/>
          </p:cNvSpPr>
          <p:nvPr>
            <p:ph type="sldNum" sz="quarter" idx="12"/>
          </p:nvPr>
        </p:nvSpPr>
        <p:spPr>
          <a:xfrm>
            <a:off x="7063184" y="6429828"/>
            <a:ext cx="2057400" cy="365125"/>
          </a:xfrm>
        </p:spPr>
        <p:txBody>
          <a:bodyPr/>
          <a:lstStyle/>
          <a:p>
            <a:fld id="{DBF873B1-D5CF-4FFA-8475-2FE758245643}" type="slidenum">
              <a:rPr lang="ru-RU" smtClean="0"/>
              <a:t>17</a:t>
            </a:fld>
            <a:endParaRPr lang="ru-RU" dirty="0"/>
          </a:p>
        </p:txBody>
      </p:sp>
    </p:spTree>
    <p:extLst>
      <p:ext uri="{BB962C8B-B14F-4D97-AF65-F5344CB8AC3E}">
        <p14:creationId xmlns:p14="http://schemas.microsoft.com/office/powerpoint/2010/main" val="298646220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Рисунок 14"/>
          <p:cNvPicPr>
            <a:picLocks noChangeAspect="1"/>
          </p:cNvPicPr>
          <p:nvPr/>
        </p:nvPicPr>
        <p:blipFill rotWithShape="1">
          <a:blip r:embed="rId3"/>
          <a:srcRect l="9492" t="6838" b="-1"/>
          <a:stretch/>
        </p:blipFill>
        <p:spPr>
          <a:xfrm>
            <a:off x="6482772" y="4348358"/>
            <a:ext cx="919513" cy="818899"/>
          </a:xfrm>
          <a:prstGeom prst="roundRect">
            <a:avLst/>
          </a:prstGeom>
        </p:spPr>
      </p:pic>
      <p:pic>
        <p:nvPicPr>
          <p:cNvPr id="12" name="Рисунок 11"/>
          <p:cNvPicPr>
            <a:picLocks noChangeAspect="1"/>
          </p:cNvPicPr>
          <p:nvPr/>
        </p:nvPicPr>
        <p:blipFill rotWithShape="1">
          <a:blip r:embed="rId4"/>
          <a:srcRect r="2928"/>
          <a:stretch/>
        </p:blipFill>
        <p:spPr>
          <a:xfrm>
            <a:off x="1915775" y="4234799"/>
            <a:ext cx="1077796" cy="932458"/>
          </a:xfrm>
          <a:prstGeom prst="rect">
            <a:avLst/>
          </a:prstGeom>
        </p:spPr>
      </p:pic>
      <p:pic>
        <p:nvPicPr>
          <p:cNvPr id="11" name="Рисунок 10"/>
          <p:cNvPicPr>
            <a:picLocks noChangeAspect="1"/>
          </p:cNvPicPr>
          <p:nvPr/>
        </p:nvPicPr>
        <p:blipFill rotWithShape="1">
          <a:blip r:embed="rId5"/>
          <a:srcRect b="3800"/>
          <a:stretch/>
        </p:blipFill>
        <p:spPr>
          <a:xfrm>
            <a:off x="7681954" y="1539124"/>
            <a:ext cx="1015950" cy="826808"/>
          </a:xfrm>
          <a:prstGeom prst="rect">
            <a:avLst/>
          </a:prstGeom>
        </p:spPr>
      </p:pic>
      <p:sp>
        <p:nvSpPr>
          <p:cNvPr id="2" name="Заголовок 1"/>
          <p:cNvSpPr>
            <a:spLocks noGrp="1"/>
          </p:cNvSpPr>
          <p:nvPr>
            <p:ph type="title"/>
          </p:nvPr>
        </p:nvSpPr>
        <p:spPr>
          <a:xfrm>
            <a:off x="130629" y="114755"/>
            <a:ext cx="8926285" cy="1184641"/>
          </a:xfrm>
        </p:spPr>
        <p:txBody>
          <a:bodyPr>
            <a:normAutofit fontScale="90000"/>
          </a:bodyPr>
          <a:lstStyle/>
          <a:p>
            <a:pPr algn="ctr"/>
            <a:r>
              <a:rPr lang="en-US" sz="2800" b="1" dirty="0" smtClean="0">
                <a:latin typeface="Arial" panose="020B0604020202020204" pitchFamily="34" charset="0"/>
                <a:cs typeface="Arial" panose="020B0604020202020204" pitchFamily="34" charset="0"/>
              </a:rPr>
              <a:t>Visual presentation of advice concerning consumption of traditional foods in the Far North of Russia </a:t>
            </a:r>
            <a:br>
              <a:rPr lang="en-US" sz="2800" b="1" dirty="0" smtClean="0">
                <a:latin typeface="Arial" panose="020B0604020202020204" pitchFamily="34" charset="0"/>
                <a:cs typeface="Arial" panose="020B0604020202020204" pitchFamily="34" charset="0"/>
              </a:rPr>
            </a:br>
            <a:r>
              <a:rPr lang="en-US" sz="2800" b="1" dirty="0" smtClean="0">
                <a:latin typeface="Arial" panose="020B0604020202020204" pitchFamily="34" charset="0"/>
                <a:cs typeface="Arial" panose="020B0604020202020204" pitchFamily="34" charset="0"/>
              </a:rPr>
              <a:t>(</a:t>
            </a:r>
            <a:r>
              <a:rPr lang="en-US" sz="2800" b="1" dirty="0" err="1" smtClean="0">
                <a:latin typeface="Arial" panose="020B0604020202020204" pitchFamily="34" charset="0"/>
                <a:cs typeface="Arial" panose="020B0604020202020204" pitchFamily="34" charset="0"/>
              </a:rPr>
              <a:t>Dudarev</a:t>
            </a:r>
            <a:r>
              <a:rPr lang="en-US" sz="2800" b="1" dirty="0" smtClean="0">
                <a:latin typeface="Arial" panose="020B0604020202020204" pitchFamily="34" charset="0"/>
                <a:cs typeface="Arial" panose="020B0604020202020204" pitchFamily="34" charset="0"/>
              </a:rPr>
              <a:t> and </a:t>
            </a:r>
            <a:r>
              <a:rPr lang="en-US" sz="2800" b="1" dirty="0" err="1" smtClean="0">
                <a:latin typeface="Arial" panose="020B0604020202020204" pitchFamily="34" charset="0"/>
                <a:cs typeface="Arial" panose="020B0604020202020204" pitchFamily="34" charset="0"/>
              </a:rPr>
              <a:t>Sychov</a:t>
            </a:r>
            <a:r>
              <a:rPr lang="en-US" sz="2800" b="1" dirty="0" smtClean="0">
                <a:latin typeface="Arial" panose="020B0604020202020204" pitchFamily="34" charset="0"/>
                <a:cs typeface="Arial" panose="020B0604020202020204" pitchFamily="34" charset="0"/>
              </a:rPr>
              <a:t>, 2005)</a:t>
            </a:r>
            <a:endParaRPr lang="ru-RU" sz="2800" b="1" dirty="0">
              <a:latin typeface="Arial" panose="020B0604020202020204" pitchFamily="34" charset="0"/>
              <a:cs typeface="Arial" panose="020B0604020202020204" pitchFamily="34" charset="0"/>
            </a:endParaRPr>
          </a:p>
        </p:txBody>
      </p:sp>
      <p:graphicFrame>
        <p:nvGraphicFramePr>
          <p:cNvPr id="4" name="Объект 3"/>
          <p:cNvGraphicFramePr>
            <a:graphicFrameLocks noGrp="1"/>
          </p:cNvGraphicFramePr>
          <p:nvPr>
            <p:ph idx="1"/>
            <p:extLst/>
          </p:nvPr>
        </p:nvGraphicFramePr>
        <p:xfrm>
          <a:off x="1676402" y="1326155"/>
          <a:ext cx="7265460" cy="2550160"/>
        </p:xfrm>
        <a:graphic>
          <a:graphicData uri="http://schemas.openxmlformats.org/drawingml/2006/table">
            <a:tbl>
              <a:tblPr firstRow="1" bandRow="1">
                <a:tableStyleId>{5940675A-B579-460E-94D1-54222C63F5DA}</a:tableStyleId>
              </a:tblPr>
              <a:tblGrid>
                <a:gridCol w="1453092"/>
                <a:gridCol w="1453092"/>
                <a:gridCol w="1453092"/>
                <a:gridCol w="1453092"/>
                <a:gridCol w="1453092"/>
              </a:tblGrid>
              <a:tr h="370840">
                <a:tc>
                  <a:txBody>
                    <a:bodyPr/>
                    <a:lstStyle/>
                    <a:p>
                      <a:r>
                        <a:rPr lang="en-US" sz="1600" i="1" dirty="0" smtClean="0">
                          <a:latin typeface="Arial" panose="020B0604020202020204" pitchFamily="34" charset="0"/>
                          <a:cs typeface="Arial" panose="020B0604020202020204" pitchFamily="34" charset="0"/>
                        </a:rPr>
                        <a:t>Ringed seal</a:t>
                      </a:r>
                    </a:p>
                    <a:p>
                      <a:endParaRPr lang="en-US" dirty="0" smtClean="0">
                        <a:latin typeface="Arial" panose="020B0604020202020204" pitchFamily="34" charset="0"/>
                        <a:cs typeface="Arial" panose="020B0604020202020204" pitchFamily="34" charset="0"/>
                      </a:endParaRPr>
                    </a:p>
                    <a:p>
                      <a:endParaRPr lang="ru-RU" dirty="0">
                        <a:latin typeface="Arial" panose="020B0604020202020204" pitchFamily="34" charset="0"/>
                        <a:cs typeface="Arial" panose="020B0604020202020204" pitchFamily="34" charset="0"/>
                      </a:endParaRPr>
                    </a:p>
                  </a:txBody>
                  <a:tcPr/>
                </a:tc>
                <a:tc>
                  <a:txBody>
                    <a:bodyPr/>
                    <a:lstStyle/>
                    <a:p>
                      <a:r>
                        <a:rPr lang="en-US" sz="1600" i="1" dirty="0" smtClean="0">
                          <a:latin typeface="Arial" panose="020B0604020202020204" pitchFamily="34" charset="0"/>
                          <a:cs typeface="Arial" panose="020B0604020202020204" pitchFamily="34" charset="0"/>
                        </a:rPr>
                        <a:t>Bearded seal</a:t>
                      </a:r>
                      <a:endParaRPr lang="ru-RU" sz="1600" i="1" dirty="0">
                        <a:latin typeface="Arial" panose="020B0604020202020204" pitchFamily="34" charset="0"/>
                        <a:cs typeface="Arial" panose="020B0604020202020204" pitchFamily="34" charset="0"/>
                      </a:endParaRPr>
                    </a:p>
                  </a:txBody>
                  <a:tcPr/>
                </a:tc>
                <a:tc>
                  <a:txBody>
                    <a:bodyPr/>
                    <a:lstStyle/>
                    <a:p>
                      <a:r>
                        <a:rPr lang="en-US" sz="1600" i="1" dirty="0" smtClean="0">
                          <a:latin typeface="Arial" panose="020B0604020202020204" pitchFamily="34" charset="0"/>
                          <a:cs typeface="Arial" panose="020B0604020202020204" pitchFamily="34" charset="0"/>
                        </a:rPr>
                        <a:t>Walrus</a:t>
                      </a:r>
                      <a:endParaRPr lang="ru-RU" sz="1600" i="1" dirty="0">
                        <a:latin typeface="Arial" panose="020B0604020202020204" pitchFamily="34" charset="0"/>
                        <a:cs typeface="Arial" panose="020B0604020202020204" pitchFamily="34" charset="0"/>
                      </a:endParaRPr>
                    </a:p>
                  </a:txBody>
                  <a:tcPr/>
                </a:tc>
                <a:tc>
                  <a:txBody>
                    <a:bodyPr/>
                    <a:lstStyle/>
                    <a:p>
                      <a:pPr algn="l"/>
                      <a:r>
                        <a:rPr lang="en-US" sz="1600" i="1" dirty="0" smtClean="0">
                          <a:latin typeface="Arial" panose="020B0604020202020204" pitchFamily="34" charset="0"/>
                          <a:cs typeface="Arial" panose="020B0604020202020204" pitchFamily="34" charset="0"/>
                        </a:rPr>
                        <a:t>Whale</a:t>
                      </a:r>
                      <a:endParaRPr lang="ru-RU" sz="1600" i="1" dirty="0">
                        <a:latin typeface="Arial" panose="020B0604020202020204" pitchFamily="34" charset="0"/>
                        <a:cs typeface="Arial" panose="020B0604020202020204" pitchFamily="34" charset="0"/>
                      </a:endParaRPr>
                    </a:p>
                  </a:txBody>
                  <a:tcPr/>
                </a:tc>
                <a:tc>
                  <a:txBody>
                    <a:bodyPr/>
                    <a:lstStyle/>
                    <a:p>
                      <a:r>
                        <a:rPr lang="en-US" sz="1600" i="1" dirty="0" smtClean="0">
                          <a:latin typeface="Arial" panose="020B0604020202020204" pitchFamily="34" charset="0"/>
                          <a:cs typeface="Arial" panose="020B0604020202020204" pitchFamily="34" charset="0"/>
                        </a:rPr>
                        <a:t>Reindeer</a:t>
                      </a:r>
                    </a:p>
                    <a:p>
                      <a:endParaRPr lang="en-US" sz="1600" i="1" dirty="0" smtClean="0">
                        <a:latin typeface="Arial" panose="020B0604020202020204" pitchFamily="34" charset="0"/>
                        <a:cs typeface="Arial" panose="020B0604020202020204" pitchFamily="34" charset="0"/>
                      </a:endParaRPr>
                    </a:p>
                    <a:p>
                      <a:endParaRPr lang="en-US" sz="1600" i="1" dirty="0" smtClean="0">
                        <a:latin typeface="Arial" panose="020B0604020202020204" pitchFamily="34" charset="0"/>
                        <a:cs typeface="Arial" panose="020B0604020202020204" pitchFamily="34" charset="0"/>
                      </a:endParaRPr>
                    </a:p>
                    <a:p>
                      <a:endParaRPr lang="ru-RU" sz="1600" i="1" dirty="0">
                        <a:latin typeface="Arial" panose="020B0604020202020204" pitchFamily="34" charset="0"/>
                        <a:cs typeface="Arial" panose="020B0604020202020204" pitchFamily="34" charset="0"/>
                      </a:endParaRPr>
                    </a:p>
                  </a:txBody>
                  <a:tcPr/>
                </a:tc>
              </a:tr>
              <a:tr h="370840">
                <a:tc>
                  <a:txBody>
                    <a:bodyPr/>
                    <a:lstStyle/>
                    <a:p>
                      <a:pPr algn="ctr"/>
                      <a:r>
                        <a:rPr lang="en-US" b="1" dirty="0" smtClean="0">
                          <a:latin typeface="Arial" panose="020B0604020202020204" pitchFamily="34" charset="0"/>
                          <a:cs typeface="Arial" panose="020B0604020202020204" pitchFamily="34" charset="0"/>
                        </a:rPr>
                        <a:t>Meat</a:t>
                      </a:r>
                      <a:endParaRPr lang="ru-RU" b="1" dirty="0">
                        <a:latin typeface="Arial" panose="020B0604020202020204" pitchFamily="34" charset="0"/>
                        <a:cs typeface="Arial" panose="020B0604020202020204" pitchFamily="34" charset="0"/>
                      </a:endParaRPr>
                    </a:p>
                  </a:txBody>
                  <a:tcPr>
                    <a:solidFill>
                      <a:srgbClr val="FF5D5D"/>
                    </a:solidFill>
                  </a:tcPr>
                </a:tc>
                <a:tc>
                  <a:txBody>
                    <a:bodyPr/>
                    <a:lstStyle/>
                    <a:p>
                      <a:pPr algn="ctr"/>
                      <a:r>
                        <a:rPr lang="en-US" b="1" dirty="0" smtClean="0">
                          <a:latin typeface="Arial" panose="020B0604020202020204" pitchFamily="34" charset="0"/>
                          <a:cs typeface="Arial" panose="020B0604020202020204" pitchFamily="34" charset="0"/>
                        </a:rPr>
                        <a:t>Meat</a:t>
                      </a:r>
                      <a:endParaRPr lang="ru-RU" b="1" dirty="0">
                        <a:latin typeface="Arial" panose="020B0604020202020204" pitchFamily="34" charset="0"/>
                        <a:cs typeface="Arial" panose="020B0604020202020204" pitchFamily="34" charset="0"/>
                      </a:endParaRPr>
                    </a:p>
                  </a:txBody>
                  <a:tcPr>
                    <a:solidFill>
                      <a:srgbClr val="FF5D5D"/>
                    </a:solidFill>
                  </a:tcPr>
                </a:tc>
                <a:tc>
                  <a:txBody>
                    <a:bodyPr/>
                    <a:lstStyle/>
                    <a:p>
                      <a:pPr algn="ctr"/>
                      <a:r>
                        <a:rPr lang="en-US" b="1" dirty="0" smtClean="0">
                          <a:latin typeface="Arial" panose="020B0604020202020204" pitchFamily="34" charset="0"/>
                          <a:cs typeface="Arial" panose="020B0604020202020204" pitchFamily="34" charset="0"/>
                        </a:rPr>
                        <a:t>Meat</a:t>
                      </a:r>
                      <a:endParaRPr lang="ru-RU" b="1" dirty="0">
                        <a:latin typeface="Arial" panose="020B0604020202020204" pitchFamily="34" charset="0"/>
                        <a:cs typeface="Arial" panose="020B0604020202020204" pitchFamily="34" charset="0"/>
                      </a:endParaRPr>
                    </a:p>
                  </a:txBody>
                  <a:tcPr>
                    <a:solidFill>
                      <a:schemeClr val="accent6">
                        <a:lumMod val="60000"/>
                        <a:lumOff val="40000"/>
                      </a:schemeClr>
                    </a:solidFill>
                  </a:tcPr>
                </a:tc>
                <a:tc>
                  <a:txBody>
                    <a:bodyPr/>
                    <a:lstStyle/>
                    <a:p>
                      <a:pPr algn="ctr"/>
                      <a:r>
                        <a:rPr lang="en-US" b="1" dirty="0" smtClean="0">
                          <a:latin typeface="Arial" panose="020B0604020202020204" pitchFamily="34" charset="0"/>
                          <a:cs typeface="Arial" panose="020B0604020202020204" pitchFamily="34" charset="0"/>
                        </a:rPr>
                        <a:t>Meat</a:t>
                      </a:r>
                      <a:endParaRPr lang="ru-RU" b="1" dirty="0">
                        <a:latin typeface="Arial" panose="020B0604020202020204" pitchFamily="34" charset="0"/>
                        <a:cs typeface="Arial" panose="020B0604020202020204" pitchFamily="34" charset="0"/>
                      </a:endParaRPr>
                    </a:p>
                  </a:txBody>
                  <a:tcPr>
                    <a:solidFill>
                      <a:schemeClr val="accent6">
                        <a:lumMod val="60000"/>
                        <a:lumOff val="40000"/>
                      </a:schemeClr>
                    </a:solidFill>
                  </a:tcPr>
                </a:tc>
                <a:tc>
                  <a:txBody>
                    <a:bodyPr/>
                    <a:lstStyle/>
                    <a:p>
                      <a:pPr algn="ctr"/>
                      <a:r>
                        <a:rPr lang="en-US" b="1" dirty="0" smtClean="0">
                          <a:latin typeface="Arial" panose="020B0604020202020204" pitchFamily="34" charset="0"/>
                          <a:cs typeface="Arial" panose="020B0604020202020204" pitchFamily="34" charset="0"/>
                        </a:rPr>
                        <a:t>Meat</a:t>
                      </a:r>
                      <a:endParaRPr lang="ru-RU" b="1" dirty="0">
                        <a:latin typeface="Arial" panose="020B0604020202020204" pitchFamily="34" charset="0"/>
                        <a:cs typeface="Arial" panose="020B0604020202020204" pitchFamily="34" charset="0"/>
                      </a:endParaRPr>
                    </a:p>
                  </a:txBody>
                  <a:tcPr>
                    <a:solidFill>
                      <a:schemeClr val="accent6">
                        <a:lumMod val="60000"/>
                        <a:lumOff val="40000"/>
                      </a:schemeClr>
                    </a:solidFill>
                  </a:tcPr>
                </a:tc>
              </a:tr>
              <a:tr h="370840">
                <a:tc>
                  <a:txBody>
                    <a:bodyPr/>
                    <a:lstStyle/>
                    <a:p>
                      <a:pPr algn="ctr"/>
                      <a:r>
                        <a:rPr lang="en-US" b="1" dirty="0" smtClean="0">
                          <a:latin typeface="Arial" panose="020B0604020202020204" pitchFamily="34" charset="0"/>
                          <a:cs typeface="Arial" panose="020B0604020202020204" pitchFamily="34" charset="0"/>
                        </a:rPr>
                        <a:t>Fat</a:t>
                      </a:r>
                      <a:endParaRPr lang="ru-RU" b="1" dirty="0">
                        <a:latin typeface="Arial" panose="020B0604020202020204" pitchFamily="34" charset="0"/>
                        <a:cs typeface="Arial" panose="020B0604020202020204" pitchFamily="34" charset="0"/>
                      </a:endParaRPr>
                    </a:p>
                  </a:txBody>
                  <a:tcPr>
                    <a:solidFill>
                      <a:srgbClr val="FF5D5D"/>
                    </a:solidFill>
                  </a:tcPr>
                </a:tc>
                <a:tc>
                  <a:txBody>
                    <a:bodyPr/>
                    <a:lstStyle/>
                    <a:p>
                      <a:pPr algn="ctr"/>
                      <a:r>
                        <a:rPr lang="en-US" b="1" dirty="0" smtClean="0">
                          <a:latin typeface="Arial" panose="020B0604020202020204" pitchFamily="34" charset="0"/>
                          <a:cs typeface="Arial" panose="020B0604020202020204" pitchFamily="34" charset="0"/>
                        </a:rPr>
                        <a:t>Fat</a:t>
                      </a:r>
                      <a:endParaRPr lang="ru-RU" b="1" dirty="0">
                        <a:latin typeface="Arial" panose="020B0604020202020204" pitchFamily="34" charset="0"/>
                        <a:cs typeface="Arial" panose="020B0604020202020204" pitchFamily="34" charset="0"/>
                      </a:endParaRPr>
                    </a:p>
                  </a:txBody>
                  <a:tcPr>
                    <a:solidFill>
                      <a:srgbClr val="FF5D5D"/>
                    </a:solidFill>
                  </a:tcPr>
                </a:tc>
                <a:tc>
                  <a:txBody>
                    <a:bodyPr/>
                    <a:lstStyle/>
                    <a:p>
                      <a:pPr algn="ctr"/>
                      <a:r>
                        <a:rPr lang="en-US" b="1" dirty="0" smtClean="0">
                          <a:latin typeface="Arial" panose="020B0604020202020204" pitchFamily="34" charset="0"/>
                          <a:cs typeface="Arial" panose="020B0604020202020204" pitchFamily="34" charset="0"/>
                        </a:rPr>
                        <a:t>Fat</a:t>
                      </a:r>
                      <a:endParaRPr lang="ru-RU" b="1" dirty="0">
                        <a:latin typeface="Arial" panose="020B0604020202020204" pitchFamily="34" charset="0"/>
                        <a:cs typeface="Arial" panose="020B0604020202020204" pitchFamily="34" charset="0"/>
                      </a:endParaRPr>
                    </a:p>
                  </a:txBody>
                  <a:tcPr>
                    <a:solidFill>
                      <a:schemeClr val="accent6">
                        <a:lumMod val="60000"/>
                        <a:lumOff val="40000"/>
                      </a:schemeClr>
                    </a:solidFill>
                  </a:tcPr>
                </a:tc>
                <a:tc>
                  <a:txBody>
                    <a:bodyPr/>
                    <a:lstStyle/>
                    <a:p>
                      <a:pPr algn="ctr"/>
                      <a:r>
                        <a:rPr lang="en-US" b="1" dirty="0" smtClean="0">
                          <a:latin typeface="Arial" panose="020B0604020202020204" pitchFamily="34" charset="0"/>
                          <a:cs typeface="Arial" panose="020B0604020202020204" pitchFamily="34" charset="0"/>
                        </a:rPr>
                        <a:t>Fat</a:t>
                      </a:r>
                      <a:endParaRPr lang="ru-RU" b="1" dirty="0">
                        <a:latin typeface="Arial" panose="020B0604020202020204" pitchFamily="34" charset="0"/>
                        <a:cs typeface="Arial" panose="020B0604020202020204" pitchFamily="34" charset="0"/>
                      </a:endParaRPr>
                    </a:p>
                  </a:txBody>
                  <a:tcPr>
                    <a:solidFill>
                      <a:srgbClr val="FFFF00"/>
                    </a:solidFill>
                  </a:tcPr>
                </a:tc>
                <a:tc>
                  <a:txBody>
                    <a:bodyPr/>
                    <a:lstStyle/>
                    <a:p>
                      <a:pPr algn="ctr"/>
                      <a:r>
                        <a:rPr lang="en-US" b="1" dirty="0" smtClean="0">
                          <a:latin typeface="Arial" panose="020B0604020202020204" pitchFamily="34" charset="0"/>
                          <a:cs typeface="Arial" panose="020B0604020202020204" pitchFamily="34" charset="0"/>
                        </a:rPr>
                        <a:t>Fat</a:t>
                      </a:r>
                      <a:endParaRPr lang="ru-RU" b="1" dirty="0">
                        <a:latin typeface="Arial" panose="020B0604020202020204" pitchFamily="34" charset="0"/>
                        <a:cs typeface="Arial" panose="020B0604020202020204" pitchFamily="34" charset="0"/>
                      </a:endParaRPr>
                    </a:p>
                  </a:txBody>
                  <a:tcPr>
                    <a:solidFill>
                      <a:schemeClr val="accent6">
                        <a:lumMod val="60000"/>
                        <a:lumOff val="40000"/>
                      </a:schemeClr>
                    </a:solidFill>
                  </a:tcPr>
                </a:tc>
              </a:tr>
              <a:tr h="370840">
                <a:tc>
                  <a:txBody>
                    <a:bodyPr/>
                    <a:lstStyle/>
                    <a:p>
                      <a:pPr algn="ctr"/>
                      <a:r>
                        <a:rPr lang="en-US" b="1" dirty="0" smtClean="0">
                          <a:latin typeface="Arial" panose="020B0604020202020204" pitchFamily="34" charset="0"/>
                          <a:cs typeface="Arial" panose="020B0604020202020204" pitchFamily="34" charset="0"/>
                        </a:rPr>
                        <a:t>Liver</a:t>
                      </a:r>
                      <a:endParaRPr lang="ru-RU" b="1" dirty="0">
                        <a:latin typeface="Arial" panose="020B0604020202020204" pitchFamily="34" charset="0"/>
                        <a:cs typeface="Arial" panose="020B0604020202020204" pitchFamily="34" charset="0"/>
                      </a:endParaRPr>
                    </a:p>
                  </a:txBody>
                  <a:tcPr>
                    <a:solidFill>
                      <a:srgbClr val="FF5D5D"/>
                    </a:solidFill>
                  </a:tcPr>
                </a:tc>
                <a:tc>
                  <a:txBody>
                    <a:bodyPr/>
                    <a:lstStyle/>
                    <a:p>
                      <a:pPr algn="ctr"/>
                      <a:r>
                        <a:rPr lang="en-US" b="1" dirty="0" smtClean="0">
                          <a:latin typeface="Arial" panose="020B0604020202020204" pitchFamily="34" charset="0"/>
                          <a:cs typeface="Arial" panose="020B0604020202020204" pitchFamily="34" charset="0"/>
                        </a:rPr>
                        <a:t>Liver</a:t>
                      </a:r>
                      <a:endParaRPr lang="ru-RU" b="1" dirty="0">
                        <a:latin typeface="Arial" panose="020B0604020202020204" pitchFamily="34" charset="0"/>
                        <a:cs typeface="Arial" panose="020B0604020202020204" pitchFamily="34" charset="0"/>
                      </a:endParaRPr>
                    </a:p>
                  </a:txBody>
                  <a:tcPr>
                    <a:solidFill>
                      <a:srgbClr val="FF5D5D"/>
                    </a:solidFill>
                  </a:tcPr>
                </a:tc>
                <a:tc>
                  <a:txBody>
                    <a:bodyPr/>
                    <a:lstStyle/>
                    <a:p>
                      <a:pPr algn="ctr"/>
                      <a:r>
                        <a:rPr lang="en-US" b="1" dirty="0" smtClean="0">
                          <a:latin typeface="Arial" panose="020B0604020202020204" pitchFamily="34" charset="0"/>
                          <a:cs typeface="Arial" panose="020B0604020202020204" pitchFamily="34" charset="0"/>
                        </a:rPr>
                        <a:t>Liver</a:t>
                      </a:r>
                      <a:endParaRPr lang="ru-RU" b="1" dirty="0">
                        <a:latin typeface="Arial" panose="020B0604020202020204" pitchFamily="34" charset="0"/>
                        <a:cs typeface="Arial" panose="020B0604020202020204" pitchFamily="34" charset="0"/>
                      </a:endParaRPr>
                    </a:p>
                  </a:txBody>
                  <a:tcPr>
                    <a:solidFill>
                      <a:srgbClr val="FF5D5D"/>
                    </a:solidFill>
                  </a:tcPr>
                </a:tc>
                <a:tc>
                  <a:txBody>
                    <a:bodyPr/>
                    <a:lstStyle/>
                    <a:p>
                      <a:pPr algn="ctr"/>
                      <a:r>
                        <a:rPr lang="en-US" b="1" dirty="0" smtClean="0">
                          <a:latin typeface="Arial" panose="020B0604020202020204" pitchFamily="34" charset="0"/>
                          <a:cs typeface="Arial" panose="020B0604020202020204" pitchFamily="34" charset="0"/>
                        </a:rPr>
                        <a:t>Liver</a:t>
                      </a:r>
                      <a:endParaRPr lang="ru-RU" b="1" dirty="0">
                        <a:latin typeface="Arial" panose="020B0604020202020204" pitchFamily="34" charset="0"/>
                        <a:cs typeface="Arial" panose="020B0604020202020204" pitchFamily="34" charset="0"/>
                      </a:endParaRPr>
                    </a:p>
                  </a:txBody>
                  <a:tcPr>
                    <a:solidFill>
                      <a:srgbClr val="FF5D5D"/>
                    </a:solidFill>
                  </a:tcPr>
                </a:tc>
                <a:tc>
                  <a:txBody>
                    <a:bodyPr/>
                    <a:lstStyle/>
                    <a:p>
                      <a:pPr algn="ctr"/>
                      <a:r>
                        <a:rPr lang="en-US" b="1" dirty="0" smtClean="0">
                          <a:latin typeface="Arial" panose="020B0604020202020204" pitchFamily="34" charset="0"/>
                          <a:cs typeface="Arial" panose="020B0604020202020204" pitchFamily="34" charset="0"/>
                        </a:rPr>
                        <a:t>Liver</a:t>
                      </a:r>
                      <a:endParaRPr lang="ru-RU" b="1" dirty="0">
                        <a:latin typeface="Arial" panose="020B0604020202020204" pitchFamily="34" charset="0"/>
                        <a:cs typeface="Arial" panose="020B0604020202020204" pitchFamily="34" charset="0"/>
                      </a:endParaRPr>
                    </a:p>
                  </a:txBody>
                  <a:tcPr>
                    <a:solidFill>
                      <a:srgbClr val="CC99FF"/>
                    </a:solidFill>
                  </a:tcPr>
                </a:tc>
              </a:tr>
              <a:tr h="370840">
                <a:tc>
                  <a:txBody>
                    <a:bodyPr/>
                    <a:lstStyle/>
                    <a:p>
                      <a:pPr algn="ctr"/>
                      <a:r>
                        <a:rPr lang="en-US" b="1" dirty="0" smtClean="0">
                          <a:latin typeface="Arial" panose="020B0604020202020204" pitchFamily="34" charset="0"/>
                          <a:cs typeface="Arial" panose="020B0604020202020204" pitchFamily="34" charset="0"/>
                        </a:rPr>
                        <a:t>Kidney</a:t>
                      </a:r>
                      <a:endParaRPr lang="ru-RU" b="1" dirty="0">
                        <a:latin typeface="Arial" panose="020B0604020202020204" pitchFamily="34" charset="0"/>
                        <a:cs typeface="Arial" panose="020B0604020202020204" pitchFamily="34" charset="0"/>
                      </a:endParaRPr>
                    </a:p>
                  </a:txBody>
                  <a:tcPr>
                    <a:solidFill>
                      <a:srgbClr val="FF5D5D"/>
                    </a:solidFill>
                  </a:tcPr>
                </a:tc>
                <a:tc>
                  <a:txBody>
                    <a:bodyPr/>
                    <a:lstStyle/>
                    <a:p>
                      <a:pPr algn="ctr"/>
                      <a:r>
                        <a:rPr lang="en-US" b="1" dirty="0" smtClean="0">
                          <a:latin typeface="Arial" panose="020B0604020202020204" pitchFamily="34" charset="0"/>
                          <a:cs typeface="Arial" panose="020B0604020202020204" pitchFamily="34" charset="0"/>
                        </a:rPr>
                        <a:t>Kidney</a:t>
                      </a:r>
                      <a:endParaRPr lang="ru-RU" b="1" dirty="0">
                        <a:latin typeface="Arial" panose="020B0604020202020204" pitchFamily="34" charset="0"/>
                        <a:cs typeface="Arial" panose="020B0604020202020204" pitchFamily="34" charset="0"/>
                      </a:endParaRPr>
                    </a:p>
                  </a:txBody>
                  <a:tcPr>
                    <a:solidFill>
                      <a:srgbClr val="FF5D5D"/>
                    </a:solidFill>
                  </a:tcPr>
                </a:tc>
                <a:tc>
                  <a:txBody>
                    <a:bodyPr/>
                    <a:lstStyle/>
                    <a:p>
                      <a:pPr algn="ctr"/>
                      <a:r>
                        <a:rPr lang="en-US" b="1" dirty="0" smtClean="0">
                          <a:latin typeface="Arial" panose="020B0604020202020204" pitchFamily="34" charset="0"/>
                          <a:cs typeface="Arial" panose="020B0604020202020204" pitchFamily="34" charset="0"/>
                        </a:rPr>
                        <a:t>Kidney</a:t>
                      </a:r>
                      <a:endParaRPr lang="ru-RU" b="1" dirty="0">
                        <a:latin typeface="Arial" panose="020B0604020202020204" pitchFamily="34" charset="0"/>
                        <a:cs typeface="Arial" panose="020B0604020202020204" pitchFamily="34" charset="0"/>
                      </a:endParaRPr>
                    </a:p>
                  </a:txBody>
                  <a:tcPr>
                    <a:solidFill>
                      <a:srgbClr val="FF5D5D"/>
                    </a:solidFill>
                  </a:tcPr>
                </a:tc>
                <a:tc>
                  <a:txBody>
                    <a:bodyPr/>
                    <a:lstStyle/>
                    <a:p>
                      <a:pPr algn="ctr"/>
                      <a:r>
                        <a:rPr lang="en-US" b="1" dirty="0" smtClean="0">
                          <a:latin typeface="Arial" panose="020B0604020202020204" pitchFamily="34" charset="0"/>
                          <a:cs typeface="Arial" panose="020B0604020202020204" pitchFamily="34" charset="0"/>
                        </a:rPr>
                        <a:t>Kidney</a:t>
                      </a:r>
                      <a:endParaRPr lang="ru-RU" b="1" dirty="0">
                        <a:latin typeface="Arial" panose="020B0604020202020204" pitchFamily="34" charset="0"/>
                        <a:cs typeface="Arial" panose="020B0604020202020204" pitchFamily="34" charset="0"/>
                      </a:endParaRPr>
                    </a:p>
                  </a:txBody>
                  <a:tcPr>
                    <a:solidFill>
                      <a:srgbClr val="FF5D5D"/>
                    </a:solidFill>
                  </a:tcPr>
                </a:tc>
                <a:tc>
                  <a:txBody>
                    <a:bodyPr/>
                    <a:lstStyle/>
                    <a:p>
                      <a:pPr algn="ctr"/>
                      <a:r>
                        <a:rPr lang="en-US" b="1" dirty="0" smtClean="0">
                          <a:latin typeface="Arial" panose="020B0604020202020204" pitchFamily="34" charset="0"/>
                          <a:cs typeface="Arial" panose="020B0604020202020204" pitchFamily="34" charset="0"/>
                        </a:rPr>
                        <a:t>Kidney</a:t>
                      </a:r>
                      <a:endParaRPr lang="ru-RU" b="1" dirty="0">
                        <a:latin typeface="Arial" panose="020B0604020202020204" pitchFamily="34" charset="0"/>
                        <a:cs typeface="Arial" panose="020B0604020202020204" pitchFamily="34" charset="0"/>
                      </a:endParaRPr>
                    </a:p>
                  </a:txBody>
                  <a:tcPr>
                    <a:solidFill>
                      <a:srgbClr val="FF5D5D"/>
                    </a:solidFill>
                  </a:tcPr>
                </a:tc>
              </a:tr>
            </a:tbl>
          </a:graphicData>
        </a:graphic>
      </p:graphicFrame>
      <p:graphicFrame>
        <p:nvGraphicFramePr>
          <p:cNvPr id="6" name="Объект 3"/>
          <p:cNvGraphicFramePr>
            <a:graphicFrameLocks/>
          </p:cNvGraphicFramePr>
          <p:nvPr>
            <p:extLst/>
          </p:nvPr>
        </p:nvGraphicFramePr>
        <p:xfrm>
          <a:off x="1676402" y="4129682"/>
          <a:ext cx="7265460" cy="2550160"/>
        </p:xfrm>
        <a:graphic>
          <a:graphicData uri="http://schemas.openxmlformats.org/drawingml/2006/table">
            <a:tbl>
              <a:tblPr firstRow="1" bandRow="1">
                <a:tableStyleId>{5940675A-B579-460E-94D1-54222C63F5DA}</a:tableStyleId>
              </a:tblPr>
              <a:tblGrid>
                <a:gridCol w="1453092"/>
                <a:gridCol w="1453092"/>
                <a:gridCol w="1453092"/>
                <a:gridCol w="1453092"/>
                <a:gridCol w="1453092"/>
              </a:tblGrid>
              <a:tr h="370840">
                <a:tc>
                  <a:txBody>
                    <a:bodyPr/>
                    <a:lstStyle/>
                    <a:p>
                      <a:r>
                        <a:rPr lang="en-US" sz="1600" i="1" dirty="0" smtClean="0">
                          <a:latin typeface="Arial" panose="020B0604020202020204" pitchFamily="34" charset="0"/>
                          <a:cs typeface="Arial" panose="020B0604020202020204" pitchFamily="34" charset="0"/>
                        </a:rPr>
                        <a:t>Hare</a:t>
                      </a:r>
                    </a:p>
                    <a:p>
                      <a:endParaRPr lang="en-US" dirty="0" smtClean="0">
                        <a:latin typeface="Arial" panose="020B0604020202020204" pitchFamily="34" charset="0"/>
                        <a:cs typeface="Arial" panose="020B0604020202020204" pitchFamily="34" charset="0"/>
                      </a:endParaRPr>
                    </a:p>
                    <a:p>
                      <a:endParaRPr lang="ru-RU" dirty="0">
                        <a:latin typeface="Arial" panose="020B0604020202020204" pitchFamily="34" charset="0"/>
                        <a:cs typeface="Arial" panose="020B0604020202020204" pitchFamily="34" charset="0"/>
                      </a:endParaRPr>
                    </a:p>
                  </a:txBody>
                  <a:tcPr/>
                </a:tc>
                <a:tc>
                  <a:txBody>
                    <a:bodyPr/>
                    <a:lstStyle/>
                    <a:p>
                      <a:r>
                        <a:rPr lang="en-US" sz="1600" i="1" dirty="0" err="1" smtClean="0">
                          <a:latin typeface="Arial" panose="020B0604020202020204" pitchFamily="34" charset="0"/>
                          <a:cs typeface="Arial" panose="020B0604020202020204" pitchFamily="34" charset="0"/>
                        </a:rPr>
                        <a:t>Salmonoids</a:t>
                      </a:r>
                      <a:endParaRPr lang="ru-RU" sz="1600" i="1" dirty="0">
                        <a:latin typeface="Arial" panose="020B0604020202020204" pitchFamily="34" charset="0"/>
                        <a:cs typeface="Arial" panose="020B0604020202020204" pitchFamily="34" charset="0"/>
                      </a:endParaRPr>
                    </a:p>
                  </a:txBody>
                  <a:tcPr/>
                </a:tc>
                <a:tc>
                  <a:txBody>
                    <a:bodyPr/>
                    <a:lstStyle/>
                    <a:p>
                      <a:r>
                        <a:rPr lang="en-US" sz="1600" i="1" dirty="0" smtClean="0">
                          <a:latin typeface="Arial" panose="020B0604020202020204" pitchFamily="34" charset="0"/>
                          <a:cs typeface="Arial" panose="020B0604020202020204" pitchFamily="34" charset="0"/>
                        </a:rPr>
                        <a:t>Marine fish</a:t>
                      </a:r>
                      <a:endParaRPr lang="ru-RU" sz="1600" i="1" dirty="0">
                        <a:latin typeface="Arial" panose="020B0604020202020204" pitchFamily="34" charset="0"/>
                        <a:cs typeface="Arial" panose="020B0604020202020204" pitchFamily="34" charset="0"/>
                      </a:endParaRPr>
                    </a:p>
                  </a:txBody>
                  <a:tcPr/>
                </a:tc>
                <a:tc>
                  <a:txBody>
                    <a:bodyPr/>
                    <a:lstStyle/>
                    <a:p>
                      <a:r>
                        <a:rPr lang="en-US" sz="1600" i="1" dirty="0" smtClean="0">
                          <a:latin typeface="Arial" panose="020B0604020202020204" pitchFamily="34" charset="0"/>
                          <a:cs typeface="Arial" panose="020B0604020202020204" pitchFamily="34" charset="0"/>
                        </a:rPr>
                        <a:t>Ducks and </a:t>
                      </a:r>
                      <a:r>
                        <a:rPr lang="en-US" sz="1600" i="1" dirty="0" err="1" smtClean="0">
                          <a:latin typeface="Arial" panose="020B0604020202020204" pitchFamily="34" charset="0"/>
                          <a:cs typeface="Arial" panose="020B0604020202020204" pitchFamily="34" charset="0"/>
                        </a:rPr>
                        <a:t>grees</a:t>
                      </a:r>
                      <a:endParaRPr lang="ru-RU" sz="1600" i="1" dirty="0">
                        <a:latin typeface="Arial" panose="020B0604020202020204" pitchFamily="34" charset="0"/>
                        <a:cs typeface="Arial" panose="020B0604020202020204" pitchFamily="34" charset="0"/>
                      </a:endParaRPr>
                    </a:p>
                  </a:txBody>
                  <a:tcPr/>
                </a:tc>
                <a:tc>
                  <a:txBody>
                    <a:bodyPr/>
                    <a:lstStyle/>
                    <a:p>
                      <a:r>
                        <a:rPr lang="en-US" sz="1600" i="1" dirty="0" smtClean="0">
                          <a:latin typeface="Arial" panose="020B0604020202020204" pitchFamily="34" charset="0"/>
                          <a:cs typeface="Arial" panose="020B0604020202020204" pitchFamily="34" charset="0"/>
                        </a:rPr>
                        <a:t>Tundra birds</a:t>
                      </a:r>
                    </a:p>
                    <a:p>
                      <a:endParaRPr lang="en-US" sz="1600" i="1" dirty="0" smtClean="0">
                        <a:latin typeface="Arial" panose="020B0604020202020204" pitchFamily="34" charset="0"/>
                        <a:cs typeface="Arial" panose="020B0604020202020204" pitchFamily="34" charset="0"/>
                      </a:endParaRPr>
                    </a:p>
                    <a:p>
                      <a:endParaRPr lang="en-US" sz="1600" i="1" dirty="0" smtClean="0">
                        <a:latin typeface="Arial" panose="020B0604020202020204" pitchFamily="34" charset="0"/>
                        <a:cs typeface="Arial" panose="020B0604020202020204" pitchFamily="34" charset="0"/>
                      </a:endParaRPr>
                    </a:p>
                    <a:p>
                      <a:endParaRPr lang="ru-RU" sz="1600" i="1" dirty="0">
                        <a:latin typeface="Arial" panose="020B0604020202020204" pitchFamily="34" charset="0"/>
                        <a:cs typeface="Arial" panose="020B0604020202020204" pitchFamily="34" charset="0"/>
                      </a:endParaRPr>
                    </a:p>
                  </a:txBody>
                  <a:tcPr/>
                </a:tc>
              </a:tr>
              <a:tr h="370840">
                <a:tc>
                  <a:txBody>
                    <a:bodyPr/>
                    <a:lstStyle/>
                    <a:p>
                      <a:pPr algn="ctr"/>
                      <a:r>
                        <a:rPr lang="en-US" b="1" dirty="0" smtClean="0">
                          <a:latin typeface="Arial" panose="020B0604020202020204" pitchFamily="34" charset="0"/>
                          <a:cs typeface="Arial" panose="020B0604020202020204" pitchFamily="34" charset="0"/>
                        </a:rPr>
                        <a:t>Meat</a:t>
                      </a:r>
                      <a:endParaRPr lang="ru-RU" b="1" dirty="0">
                        <a:latin typeface="Arial" panose="020B0604020202020204" pitchFamily="34" charset="0"/>
                        <a:cs typeface="Arial" panose="020B0604020202020204" pitchFamily="34" charset="0"/>
                      </a:endParaRPr>
                    </a:p>
                  </a:txBody>
                  <a:tcPr>
                    <a:solidFill>
                      <a:schemeClr val="accent6">
                        <a:lumMod val="60000"/>
                        <a:lumOff val="40000"/>
                      </a:schemeClr>
                    </a:solidFill>
                  </a:tcPr>
                </a:tc>
                <a:tc>
                  <a:txBody>
                    <a:bodyPr/>
                    <a:lstStyle/>
                    <a:p>
                      <a:pPr algn="ctr"/>
                      <a:r>
                        <a:rPr lang="en-US" b="1" dirty="0" smtClean="0">
                          <a:latin typeface="Arial" panose="020B0604020202020204" pitchFamily="34" charset="0"/>
                          <a:cs typeface="Arial" panose="020B0604020202020204" pitchFamily="34" charset="0"/>
                        </a:rPr>
                        <a:t>Meat</a:t>
                      </a:r>
                      <a:endParaRPr lang="ru-RU" b="1" dirty="0">
                        <a:latin typeface="Arial" panose="020B0604020202020204" pitchFamily="34" charset="0"/>
                        <a:cs typeface="Arial" panose="020B0604020202020204" pitchFamily="34" charset="0"/>
                      </a:endParaRPr>
                    </a:p>
                  </a:txBody>
                  <a:tcPr>
                    <a:solidFill>
                      <a:srgbClr val="FFFF00"/>
                    </a:solidFill>
                  </a:tcPr>
                </a:tc>
                <a:tc>
                  <a:txBody>
                    <a:bodyPr/>
                    <a:lstStyle/>
                    <a:p>
                      <a:pPr algn="ctr"/>
                      <a:r>
                        <a:rPr lang="en-US" b="1" dirty="0" smtClean="0">
                          <a:latin typeface="Arial" panose="020B0604020202020204" pitchFamily="34" charset="0"/>
                          <a:cs typeface="Arial" panose="020B0604020202020204" pitchFamily="34" charset="0"/>
                        </a:rPr>
                        <a:t>Meat</a:t>
                      </a:r>
                      <a:endParaRPr lang="ru-RU" b="1" dirty="0">
                        <a:latin typeface="Arial" panose="020B0604020202020204" pitchFamily="34" charset="0"/>
                        <a:cs typeface="Arial" panose="020B0604020202020204" pitchFamily="34" charset="0"/>
                      </a:endParaRPr>
                    </a:p>
                  </a:txBody>
                  <a:tcPr>
                    <a:solidFill>
                      <a:schemeClr val="accent6">
                        <a:lumMod val="60000"/>
                        <a:lumOff val="40000"/>
                      </a:schemeClr>
                    </a:solidFill>
                  </a:tcPr>
                </a:tc>
                <a:tc>
                  <a:txBody>
                    <a:bodyPr/>
                    <a:lstStyle/>
                    <a:p>
                      <a:pPr algn="ctr"/>
                      <a:r>
                        <a:rPr lang="en-US" b="1" dirty="0" smtClean="0">
                          <a:latin typeface="Arial" panose="020B0604020202020204" pitchFamily="34" charset="0"/>
                          <a:cs typeface="Arial" panose="020B0604020202020204" pitchFamily="34" charset="0"/>
                        </a:rPr>
                        <a:t>Meat</a:t>
                      </a:r>
                      <a:endParaRPr lang="ru-RU" b="1" dirty="0">
                        <a:latin typeface="Arial" panose="020B0604020202020204" pitchFamily="34" charset="0"/>
                        <a:cs typeface="Arial" panose="020B0604020202020204" pitchFamily="34" charset="0"/>
                      </a:endParaRPr>
                    </a:p>
                  </a:txBody>
                  <a:tcPr>
                    <a:solidFill>
                      <a:srgbClr val="FFFF00"/>
                    </a:solidFill>
                  </a:tcPr>
                </a:tc>
                <a:tc>
                  <a:txBody>
                    <a:bodyPr/>
                    <a:lstStyle/>
                    <a:p>
                      <a:pPr algn="ctr"/>
                      <a:r>
                        <a:rPr lang="en-US" b="1" dirty="0" smtClean="0">
                          <a:latin typeface="Arial" panose="020B0604020202020204" pitchFamily="34" charset="0"/>
                          <a:cs typeface="Arial" panose="020B0604020202020204" pitchFamily="34" charset="0"/>
                        </a:rPr>
                        <a:t>Meat</a:t>
                      </a:r>
                      <a:endParaRPr lang="ru-RU" b="1" dirty="0">
                        <a:latin typeface="Arial" panose="020B0604020202020204" pitchFamily="34" charset="0"/>
                        <a:cs typeface="Arial" panose="020B0604020202020204" pitchFamily="34" charset="0"/>
                      </a:endParaRPr>
                    </a:p>
                  </a:txBody>
                  <a:tcPr>
                    <a:solidFill>
                      <a:schemeClr val="accent6">
                        <a:lumMod val="60000"/>
                        <a:lumOff val="40000"/>
                      </a:schemeClr>
                    </a:solidFill>
                  </a:tcPr>
                </a:tc>
              </a:tr>
              <a:tr h="370840">
                <a:tc>
                  <a:txBody>
                    <a:bodyPr/>
                    <a:lstStyle/>
                    <a:p>
                      <a:pPr algn="ctr"/>
                      <a:r>
                        <a:rPr lang="en-US" b="1" dirty="0" smtClean="0">
                          <a:latin typeface="Arial" panose="020B0604020202020204" pitchFamily="34" charset="0"/>
                          <a:cs typeface="Arial" panose="020B0604020202020204" pitchFamily="34" charset="0"/>
                        </a:rPr>
                        <a:t>Fat</a:t>
                      </a:r>
                      <a:endParaRPr lang="ru-RU" b="1" dirty="0">
                        <a:latin typeface="Arial" panose="020B0604020202020204" pitchFamily="34" charset="0"/>
                        <a:cs typeface="Arial" panose="020B0604020202020204" pitchFamily="34" charset="0"/>
                      </a:endParaRPr>
                    </a:p>
                  </a:txBody>
                  <a:tcPr>
                    <a:solidFill>
                      <a:schemeClr val="accent6">
                        <a:lumMod val="60000"/>
                        <a:lumOff val="40000"/>
                      </a:schemeClr>
                    </a:solidFill>
                  </a:tcPr>
                </a:tc>
                <a:tc>
                  <a:txBody>
                    <a:bodyPr/>
                    <a:lstStyle/>
                    <a:p>
                      <a:pPr algn="ctr"/>
                      <a:r>
                        <a:rPr lang="en-US" b="1" dirty="0" smtClean="0">
                          <a:latin typeface="Arial" panose="020B0604020202020204" pitchFamily="34" charset="0"/>
                          <a:cs typeface="Arial" panose="020B0604020202020204" pitchFamily="34" charset="0"/>
                        </a:rPr>
                        <a:t>Fat</a:t>
                      </a:r>
                      <a:endParaRPr lang="ru-RU" b="1" dirty="0">
                        <a:latin typeface="Arial" panose="020B0604020202020204" pitchFamily="34" charset="0"/>
                        <a:cs typeface="Arial" panose="020B0604020202020204" pitchFamily="34" charset="0"/>
                      </a:endParaRPr>
                    </a:p>
                  </a:txBody>
                  <a:tcPr>
                    <a:solidFill>
                      <a:srgbClr val="CC99FF"/>
                    </a:solidFill>
                  </a:tcPr>
                </a:tc>
                <a:tc>
                  <a:txBody>
                    <a:bodyPr/>
                    <a:lstStyle/>
                    <a:p>
                      <a:pPr algn="ctr"/>
                      <a:r>
                        <a:rPr lang="en-US" b="1" dirty="0" smtClean="0">
                          <a:latin typeface="Arial" panose="020B0604020202020204" pitchFamily="34" charset="0"/>
                          <a:cs typeface="Arial" panose="020B0604020202020204" pitchFamily="34" charset="0"/>
                        </a:rPr>
                        <a:t>Fat</a:t>
                      </a:r>
                      <a:endParaRPr lang="ru-RU" b="1" dirty="0">
                        <a:latin typeface="Arial" panose="020B0604020202020204" pitchFamily="34" charset="0"/>
                        <a:cs typeface="Arial" panose="020B0604020202020204" pitchFamily="34" charset="0"/>
                      </a:endParaRPr>
                    </a:p>
                  </a:txBody>
                  <a:tcPr>
                    <a:solidFill>
                      <a:schemeClr val="accent6">
                        <a:lumMod val="60000"/>
                        <a:lumOff val="40000"/>
                      </a:schemeClr>
                    </a:solidFill>
                  </a:tcPr>
                </a:tc>
                <a:tc>
                  <a:txBody>
                    <a:bodyPr/>
                    <a:lstStyle/>
                    <a:p>
                      <a:pPr algn="ctr"/>
                      <a:r>
                        <a:rPr lang="en-US" b="1" dirty="0" smtClean="0">
                          <a:latin typeface="Arial" panose="020B0604020202020204" pitchFamily="34" charset="0"/>
                          <a:cs typeface="Arial" panose="020B0604020202020204" pitchFamily="34" charset="0"/>
                        </a:rPr>
                        <a:t>Fat</a:t>
                      </a:r>
                      <a:endParaRPr lang="ru-RU" b="1" dirty="0">
                        <a:latin typeface="Arial" panose="020B0604020202020204" pitchFamily="34" charset="0"/>
                        <a:cs typeface="Arial" panose="020B0604020202020204" pitchFamily="34" charset="0"/>
                      </a:endParaRPr>
                    </a:p>
                  </a:txBody>
                  <a:tcPr>
                    <a:solidFill>
                      <a:srgbClr val="CC99FF"/>
                    </a:solidFill>
                  </a:tcPr>
                </a:tc>
                <a:tc>
                  <a:txBody>
                    <a:bodyPr/>
                    <a:lstStyle/>
                    <a:p>
                      <a:pPr algn="ctr"/>
                      <a:r>
                        <a:rPr lang="en-US" b="1" dirty="0" smtClean="0">
                          <a:latin typeface="Arial" panose="020B0604020202020204" pitchFamily="34" charset="0"/>
                          <a:cs typeface="Arial" panose="020B0604020202020204" pitchFamily="34" charset="0"/>
                        </a:rPr>
                        <a:t>Fat</a:t>
                      </a:r>
                      <a:endParaRPr lang="ru-RU" b="1" dirty="0">
                        <a:latin typeface="Arial" panose="020B0604020202020204" pitchFamily="34" charset="0"/>
                        <a:cs typeface="Arial" panose="020B0604020202020204" pitchFamily="34" charset="0"/>
                      </a:endParaRPr>
                    </a:p>
                  </a:txBody>
                  <a:tcPr>
                    <a:solidFill>
                      <a:srgbClr val="FFFF00"/>
                    </a:solidFill>
                  </a:tcPr>
                </a:tc>
              </a:tr>
              <a:tr h="370840">
                <a:tc>
                  <a:txBody>
                    <a:bodyPr/>
                    <a:lstStyle/>
                    <a:p>
                      <a:pPr algn="ctr"/>
                      <a:r>
                        <a:rPr lang="en-US" b="1" dirty="0" smtClean="0">
                          <a:latin typeface="Arial" panose="020B0604020202020204" pitchFamily="34" charset="0"/>
                          <a:cs typeface="Arial" panose="020B0604020202020204" pitchFamily="34" charset="0"/>
                        </a:rPr>
                        <a:t>Liver</a:t>
                      </a:r>
                      <a:endParaRPr lang="ru-RU" b="1" dirty="0">
                        <a:latin typeface="Arial" panose="020B0604020202020204" pitchFamily="34" charset="0"/>
                        <a:cs typeface="Arial" panose="020B0604020202020204" pitchFamily="34" charset="0"/>
                      </a:endParaRPr>
                    </a:p>
                  </a:txBody>
                  <a:tcPr>
                    <a:solidFill>
                      <a:schemeClr val="accent6">
                        <a:lumMod val="60000"/>
                        <a:lumOff val="40000"/>
                      </a:schemeClr>
                    </a:solidFill>
                  </a:tcPr>
                </a:tc>
                <a:tc>
                  <a:txBody>
                    <a:bodyPr/>
                    <a:lstStyle/>
                    <a:p>
                      <a:pPr algn="ctr"/>
                      <a:r>
                        <a:rPr lang="en-US" b="1" dirty="0" smtClean="0">
                          <a:latin typeface="Arial" panose="020B0604020202020204" pitchFamily="34" charset="0"/>
                          <a:cs typeface="Arial" panose="020B0604020202020204" pitchFamily="34" charset="0"/>
                        </a:rPr>
                        <a:t>Liver</a:t>
                      </a:r>
                      <a:endParaRPr lang="ru-RU" b="1" dirty="0">
                        <a:latin typeface="Arial" panose="020B0604020202020204" pitchFamily="34" charset="0"/>
                        <a:cs typeface="Arial" panose="020B0604020202020204" pitchFamily="34" charset="0"/>
                      </a:endParaRPr>
                    </a:p>
                  </a:txBody>
                  <a:tcPr>
                    <a:solidFill>
                      <a:srgbClr val="CC99FF"/>
                    </a:solidFill>
                  </a:tcPr>
                </a:tc>
                <a:tc>
                  <a:txBody>
                    <a:bodyPr/>
                    <a:lstStyle/>
                    <a:p>
                      <a:pPr algn="ctr"/>
                      <a:r>
                        <a:rPr lang="en-US" b="1" dirty="0" smtClean="0">
                          <a:latin typeface="Arial" panose="020B0604020202020204" pitchFamily="34" charset="0"/>
                          <a:cs typeface="Arial" panose="020B0604020202020204" pitchFamily="34" charset="0"/>
                        </a:rPr>
                        <a:t>Liver</a:t>
                      </a:r>
                      <a:endParaRPr lang="ru-RU" b="1" dirty="0">
                        <a:latin typeface="Arial" panose="020B0604020202020204" pitchFamily="34" charset="0"/>
                        <a:cs typeface="Arial" panose="020B0604020202020204" pitchFamily="34" charset="0"/>
                      </a:endParaRPr>
                    </a:p>
                  </a:txBody>
                  <a:tcPr>
                    <a:solidFill>
                      <a:srgbClr val="CC99FF"/>
                    </a:solidFill>
                  </a:tcPr>
                </a:tc>
                <a:tc>
                  <a:txBody>
                    <a:bodyPr/>
                    <a:lstStyle/>
                    <a:p>
                      <a:pPr algn="ctr"/>
                      <a:r>
                        <a:rPr lang="en-US" b="1" dirty="0" smtClean="0">
                          <a:latin typeface="Arial" panose="020B0604020202020204" pitchFamily="34" charset="0"/>
                          <a:cs typeface="Arial" panose="020B0604020202020204" pitchFamily="34" charset="0"/>
                        </a:rPr>
                        <a:t>Liver</a:t>
                      </a:r>
                      <a:endParaRPr lang="ru-RU" b="1" dirty="0">
                        <a:latin typeface="Arial" panose="020B0604020202020204" pitchFamily="34" charset="0"/>
                        <a:cs typeface="Arial" panose="020B0604020202020204" pitchFamily="34" charset="0"/>
                      </a:endParaRPr>
                    </a:p>
                  </a:txBody>
                  <a:tcPr>
                    <a:solidFill>
                      <a:srgbClr val="CC99FF"/>
                    </a:solidFill>
                  </a:tcPr>
                </a:tc>
                <a:tc>
                  <a:txBody>
                    <a:bodyPr/>
                    <a:lstStyle/>
                    <a:p>
                      <a:pPr algn="ctr"/>
                      <a:r>
                        <a:rPr lang="en-US" b="1" dirty="0" smtClean="0">
                          <a:latin typeface="Arial" panose="020B0604020202020204" pitchFamily="34" charset="0"/>
                          <a:cs typeface="Arial" panose="020B0604020202020204" pitchFamily="34" charset="0"/>
                        </a:rPr>
                        <a:t>Liver</a:t>
                      </a:r>
                      <a:endParaRPr lang="ru-RU" b="1" dirty="0">
                        <a:latin typeface="Arial" panose="020B0604020202020204" pitchFamily="34" charset="0"/>
                        <a:cs typeface="Arial" panose="020B0604020202020204" pitchFamily="34" charset="0"/>
                      </a:endParaRPr>
                    </a:p>
                  </a:txBody>
                  <a:tcPr>
                    <a:solidFill>
                      <a:srgbClr val="CC99FF"/>
                    </a:solidFill>
                  </a:tcPr>
                </a:tc>
              </a:tr>
              <a:tr h="370840">
                <a:tc>
                  <a:txBody>
                    <a:bodyPr/>
                    <a:lstStyle/>
                    <a:p>
                      <a:pPr algn="ctr"/>
                      <a:r>
                        <a:rPr lang="en-US" b="1" dirty="0" smtClean="0">
                          <a:latin typeface="Arial" panose="020B0604020202020204" pitchFamily="34" charset="0"/>
                          <a:cs typeface="Arial" panose="020B0604020202020204" pitchFamily="34" charset="0"/>
                        </a:rPr>
                        <a:t>Kidney</a:t>
                      </a:r>
                      <a:endParaRPr lang="ru-RU" b="1" dirty="0">
                        <a:latin typeface="Arial" panose="020B0604020202020204" pitchFamily="34" charset="0"/>
                        <a:cs typeface="Arial" panose="020B0604020202020204" pitchFamily="34" charset="0"/>
                      </a:endParaRPr>
                    </a:p>
                  </a:txBody>
                  <a:tcPr>
                    <a:solidFill>
                      <a:schemeClr val="accent6">
                        <a:lumMod val="60000"/>
                        <a:lumOff val="40000"/>
                      </a:schemeClr>
                    </a:solidFill>
                  </a:tcPr>
                </a:tc>
                <a:tc>
                  <a:txBody>
                    <a:bodyPr/>
                    <a:lstStyle/>
                    <a:p>
                      <a:pPr algn="ctr"/>
                      <a:endParaRPr lang="ru-RU" b="1" dirty="0">
                        <a:latin typeface="Arial" panose="020B0604020202020204" pitchFamily="34" charset="0"/>
                        <a:cs typeface="Arial" panose="020B0604020202020204" pitchFamily="34" charset="0"/>
                      </a:endParaRPr>
                    </a:p>
                  </a:txBody>
                  <a:tcPr/>
                </a:tc>
                <a:tc>
                  <a:txBody>
                    <a:bodyPr/>
                    <a:lstStyle/>
                    <a:p>
                      <a:pPr algn="ctr"/>
                      <a:endParaRPr lang="ru-RU" b="1" dirty="0">
                        <a:latin typeface="Arial" panose="020B0604020202020204" pitchFamily="34" charset="0"/>
                        <a:cs typeface="Arial" panose="020B0604020202020204" pitchFamily="34" charset="0"/>
                      </a:endParaRPr>
                    </a:p>
                  </a:txBody>
                  <a:tcPr/>
                </a:tc>
                <a:tc>
                  <a:txBody>
                    <a:bodyPr/>
                    <a:lstStyle/>
                    <a:p>
                      <a:pPr algn="ctr"/>
                      <a:endParaRPr lang="ru-RU" b="1" dirty="0">
                        <a:latin typeface="Arial" panose="020B0604020202020204" pitchFamily="34" charset="0"/>
                        <a:cs typeface="Arial" panose="020B0604020202020204" pitchFamily="34" charset="0"/>
                      </a:endParaRPr>
                    </a:p>
                  </a:txBody>
                  <a:tcPr/>
                </a:tc>
                <a:tc>
                  <a:txBody>
                    <a:bodyPr/>
                    <a:lstStyle/>
                    <a:p>
                      <a:pPr algn="ctr"/>
                      <a:endParaRPr lang="ru-RU" b="1" dirty="0">
                        <a:latin typeface="Arial" panose="020B0604020202020204" pitchFamily="34" charset="0"/>
                        <a:cs typeface="Arial" panose="020B0604020202020204" pitchFamily="34" charset="0"/>
                      </a:endParaRPr>
                    </a:p>
                  </a:txBody>
                  <a:tcPr/>
                </a:tc>
              </a:tr>
            </a:tbl>
          </a:graphicData>
        </a:graphic>
      </p:graphicFrame>
      <p:pic>
        <p:nvPicPr>
          <p:cNvPr id="7" name="Рисунок 6"/>
          <p:cNvPicPr>
            <a:picLocks noChangeAspect="1"/>
          </p:cNvPicPr>
          <p:nvPr/>
        </p:nvPicPr>
        <p:blipFill>
          <a:blip r:embed="rId6"/>
          <a:stretch>
            <a:fillRect/>
          </a:stretch>
        </p:blipFill>
        <p:spPr>
          <a:xfrm>
            <a:off x="1782345" y="1642606"/>
            <a:ext cx="1243736" cy="699452"/>
          </a:xfrm>
          <a:prstGeom prst="rect">
            <a:avLst/>
          </a:prstGeom>
        </p:spPr>
      </p:pic>
      <p:pic>
        <p:nvPicPr>
          <p:cNvPr id="8" name="Рисунок 7"/>
          <p:cNvPicPr>
            <a:picLocks noChangeAspect="1"/>
          </p:cNvPicPr>
          <p:nvPr/>
        </p:nvPicPr>
        <p:blipFill>
          <a:blip r:embed="rId7"/>
          <a:stretch>
            <a:fillRect/>
          </a:stretch>
        </p:blipFill>
        <p:spPr>
          <a:xfrm>
            <a:off x="3276600" y="1647003"/>
            <a:ext cx="1161118" cy="636246"/>
          </a:xfrm>
          <a:prstGeom prst="rect">
            <a:avLst/>
          </a:prstGeom>
        </p:spPr>
      </p:pic>
      <p:pic>
        <p:nvPicPr>
          <p:cNvPr id="9" name="Рисунок 8"/>
          <p:cNvPicPr>
            <a:picLocks noChangeAspect="1"/>
          </p:cNvPicPr>
          <p:nvPr/>
        </p:nvPicPr>
        <p:blipFill>
          <a:blip r:embed="rId8"/>
          <a:stretch>
            <a:fillRect/>
          </a:stretch>
        </p:blipFill>
        <p:spPr>
          <a:xfrm>
            <a:off x="4688237" y="1697249"/>
            <a:ext cx="1200934" cy="644809"/>
          </a:xfrm>
          <a:prstGeom prst="rect">
            <a:avLst/>
          </a:prstGeom>
        </p:spPr>
      </p:pic>
      <p:pic>
        <p:nvPicPr>
          <p:cNvPr id="10" name="Рисунок 9"/>
          <p:cNvPicPr>
            <a:picLocks noChangeAspect="1"/>
          </p:cNvPicPr>
          <p:nvPr/>
        </p:nvPicPr>
        <p:blipFill>
          <a:blip r:embed="rId9"/>
          <a:stretch>
            <a:fillRect/>
          </a:stretch>
        </p:blipFill>
        <p:spPr>
          <a:xfrm>
            <a:off x="6168840" y="1600190"/>
            <a:ext cx="1233445" cy="704676"/>
          </a:xfrm>
          <a:prstGeom prst="rect">
            <a:avLst/>
          </a:prstGeom>
        </p:spPr>
      </p:pic>
      <p:pic>
        <p:nvPicPr>
          <p:cNvPr id="13" name="Рисунок 12"/>
          <p:cNvPicPr>
            <a:picLocks noChangeAspect="1"/>
          </p:cNvPicPr>
          <p:nvPr/>
        </p:nvPicPr>
        <p:blipFill>
          <a:blip r:embed="rId10"/>
          <a:stretch>
            <a:fillRect/>
          </a:stretch>
        </p:blipFill>
        <p:spPr>
          <a:xfrm>
            <a:off x="3232944" y="4472926"/>
            <a:ext cx="1204774" cy="602259"/>
          </a:xfrm>
          <a:prstGeom prst="rect">
            <a:avLst/>
          </a:prstGeom>
        </p:spPr>
      </p:pic>
      <p:pic>
        <p:nvPicPr>
          <p:cNvPr id="14" name="Рисунок 13"/>
          <p:cNvPicPr>
            <a:picLocks noChangeAspect="1"/>
          </p:cNvPicPr>
          <p:nvPr/>
        </p:nvPicPr>
        <p:blipFill>
          <a:blip r:embed="rId11"/>
          <a:stretch>
            <a:fillRect/>
          </a:stretch>
        </p:blipFill>
        <p:spPr>
          <a:xfrm>
            <a:off x="4677091" y="4593771"/>
            <a:ext cx="1348246" cy="481414"/>
          </a:xfrm>
          <a:prstGeom prst="rect">
            <a:avLst/>
          </a:prstGeom>
        </p:spPr>
      </p:pic>
      <p:pic>
        <p:nvPicPr>
          <p:cNvPr id="16" name="Рисунок 15"/>
          <p:cNvPicPr>
            <a:picLocks noChangeAspect="1"/>
          </p:cNvPicPr>
          <p:nvPr/>
        </p:nvPicPr>
        <p:blipFill>
          <a:blip r:embed="rId12"/>
          <a:stretch>
            <a:fillRect/>
          </a:stretch>
        </p:blipFill>
        <p:spPr>
          <a:xfrm>
            <a:off x="7721029" y="4417571"/>
            <a:ext cx="937800" cy="712967"/>
          </a:xfrm>
          <a:prstGeom prst="rect">
            <a:avLst/>
          </a:prstGeom>
        </p:spPr>
      </p:pic>
      <p:sp>
        <p:nvSpPr>
          <p:cNvPr id="17" name="Прямоугольник 16"/>
          <p:cNvSpPr/>
          <p:nvPr/>
        </p:nvSpPr>
        <p:spPr>
          <a:xfrm>
            <a:off x="139690" y="1343619"/>
            <a:ext cx="1436914" cy="1368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chemeClr val="tx1"/>
                </a:solidFill>
                <a:latin typeface="Arial" panose="020B0604020202020204" pitchFamily="34" charset="0"/>
                <a:cs typeface="Arial" panose="020B0604020202020204" pitchFamily="34" charset="0"/>
              </a:rPr>
              <a:t>Green: </a:t>
            </a:r>
            <a:r>
              <a:rPr lang="en-US" sz="1400" dirty="0" smtClean="0">
                <a:solidFill>
                  <a:schemeClr val="tx1"/>
                </a:solidFill>
                <a:latin typeface="Arial" panose="020B0604020202020204" pitchFamily="34" charset="0"/>
                <a:cs typeface="Arial" panose="020B0604020202020204" pitchFamily="34" charset="0"/>
              </a:rPr>
              <a:t>consumption unlimited</a:t>
            </a:r>
            <a:endParaRPr lang="ru-RU" sz="1400" dirty="0">
              <a:solidFill>
                <a:schemeClr val="tx1"/>
              </a:solidFill>
              <a:latin typeface="Arial" panose="020B0604020202020204" pitchFamily="34" charset="0"/>
              <a:cs typeface="Arial" panose="020B0604020202020204" pitchFamily="34" charset="0"/>
            </a:endParaRPr>
          </a:p>
        </p:txBody>
      </p:sp>
      <p:sp>
        <p:nvSpPr>
          <p:cNvPr id="18" name="Прямоугольник 17"/>
          <p:cNvSpPr/>
          <p:nvPr/>
        </p:nvSpPr>
        <p:spPr>
          <a:xfrm>
            <a:off x="139690" y="2679730"/>
            <a:ext cx="1436914" cy="1368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chemeClr val="tx1"/>
                </a:solidFill>
                <a:latin typeface="Arial" panose="020B0604020202020204" pitchFamily="34" charset="0"/>
                <a:cs typeface="Arial" panose="020B0604020202020204" pitchFamily="34" charset="0"/>
              </a:rPr>
              <a:t>Yellow</a:t>
            </a:r>
            <a:r>
              <a:rPr lang="en-US" sz="1400" dirty="0" smtClean="0">
                <a:solidFill>
                  <a:schemeClr val="tx1"/>
                </a:solidFill>
                <a:latin typeface="Arial" panose="020B0604020202020204" pitchFamily="34" charset="0"/>
                <a:cs typeface="Arial" panose="020B0604020202020204" pitchFamily="34" charset="0"/>
              </a:rPr>
              <a:t>: recommended to limit consumption to 300 – 400 g/day </a:t>
            </a:r>
            <a:endParaRPr lang="ru-RU" sz="1400" dirty="0">
              <a:solidFill>
                <a:schemeClr val="tx1"/>
              </a:solidFill>
              <a:latin typeface="Arial" panose="020B0604020202020204" pitchFamily="34" charset="0"/>
              <a:cs typeface="Arial" panose="020B0604020202020204" pitchFamily="34" charset="0"/>
            </a:endParaRPr>
          </a:p>
        </p:txBody>
      </p:sp>
      <p:sp>
        <p:nvSpPr>
          <p:cNvPr id="19" name="Прямоугольник 18"/>
          <p:cNvSpPr/>
          <p:nvPr/>
        </p:nvSpPr>
        <p:spPr>
          <a:xfrm>
            <a:off x="139690" y="4036762"/>
            <a:ext cx="1436914" cy="1368000"/>
          </a:xfrm>
          <a:prstGeom prst="rect">
            <a:avLst/>
          </a:prstGeom>
          <a:solidFill>
            <a:srgbClr val="CC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chemeClr val="tx1"/>
                </a:solidFill>
                <a:latin typeface="Arial" panose="020B0604020202020204" pitchFamily="34" charset="0"/>
                <a:cs typeface="Arial" panose="020B0604020202020204" pitchFamily="34" charset="0"/>
              </a:rPr>
              <a:t>Pink</a:t>
            </a:r>
            <a:r>
              <a:rPr lang="en-US" sz="1400" dirty="0" smtClean="0">
                <a:solidFill>
                  <a:schemeClr val="tx1"/>
                </a:solidFill>
                <a:latin typeface="Arial" panose="020B0604020202020204" pitchFamily="34" charset="0"/>
                <a:cs typeface="Arial" panose="020B0604020202020204" pitchFamily="34" charset="0"/>
              </a:rPr>
              <a:t>: </a:t>
            </a:r>
            <a:r>
              <a:rPr lang="en-US" sz="1400" dirty="0">
                <a:solidFill>
                  <a:schemeClr val="tx1"/>
                </a:solidFill>
                <a:latin typeface="Arial" panose="020B0604020202020204" pitchFamily="34" charset="0"/>
                <a:cs typeface="Arial" panose="020B0604020202020204" pitchFamily="34" charset="0"/>
              </a:rPr>
              <a:t>recommended to limit consumption to </a:t>
            </a:r>
            <a:r>
              <a:rPr lang="en-US" sz="1400" dirty="0" smtClean="0">
                <a:solidFill>
                  <a:schemeClr val="tx1"/>
                </a:solidFill>
                <a:latin typeface="Arial" panose="020B0604020202020204" pitchFamily="34" charset="0"/>
                <a:cs typeface="Arial" panose="020B0604020202020204" pitchFamily="34" charset="0"/>
              </a:rPr>
              <a:t>100 g/day </a:t>
            </a:r>
            <a:endParaRPr lang="ru-RU" sz="1400" dirty="0">
              <a:solidFill>
                <a:schemeClr val="tx1"/>
              </a:solidFill>
              <a:latin typeface="Arial" panose="020B0604020202020204" pitchFamily="34" charset="0"/>
              <a:cs typeface="Arial" panose="020B0604020202020204" pitchFamily="34" charset="0"/>
            </a:endParaRPr>
          </a:p>
        </p:txBody>
      </p:sp>
      <p:sp>
        <p:nvSpPr>
          <p:cNvPr id="20" name="Прямоугольник 19"/>
          <p:cNvSpPr/>
          <p:nvPr/>
        </p:nvSpPr>
        <p:spPr>
          <a:xfrm>
            <a:off x="139690" y="5404762"/>
            <a:ext cx="1436914" cy="1296000"/>
          </a:xfrm>
          <a:prstGeom prst="rect">
            <a:avLst/>
          </a:prstGeom>
          <a:solidFill>
            <a:srgbClr val="FF5D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chemeClr val="tx1"/>
                </a:solidFill>
                <a:latin typeface="Arial" panose="020B0604020202020204" pitchFamily="34" charset="0"/>
                <a:cs typeface="Arial" panose="020B0604020202020204" pitchFamily="34" charset="0"/>
              </a:rPr>
              <a:t>Red</a:t>
            </a:r>
            <a:r>
              <a:rPr lang="en-US" sz="1400" dirty="0" smtClean="0">
                <a:solidFill>
                  <a:schemeClr val="tx1"/>
                </a:solidFill>
                <a:latin typeface="Arial" panose="020B0604020202020204" pitchFamily="34" charset="0"/>
                <a:cs typeface="Arial" panose="020B0604020202020204" pitchFamily="34" charset="0"/>
              </a:rPr>
              <a:t>: recommended to replace with alternative food</a:t>
            </a:r>
            <a:endParaRPr lang="ru-RU" sz="1400" dirty="0">
              <a:solidFill>
                <a:schemeClr val="tx1"/>
              </a:solidFill>
              <a:latin typeface="Arial" panose="020B0604020202020204" pitchFamily="34" charset="0"/>
              <a:cs typeface="Arial" panose="020B0604020202020204" pitchFamily="34" charset="0"/>
            </a:endParaRPr>
          </a:p>
        </p:txBody>
      </p:sp>
      <p:sp>
        <p:nvSpPr>
          <p:cNvPr id="3" name="Номер слайда 2"/>
          <p:cNvSpPr>
            <a:spLocks noGrp="1"/>
          </p:cNvSpPr>
          <p:nvPr>
            <p:ph type="sldNum" sz="quarter" idx="12"/>
          </p:nvPr>
        </p:nvSpPr>
        <p:spPr>
          <a:xfrm>
            <a:off x="6884462" y="6335637"/>
            <a:ext cx="2057400" cy="365125"/>
          </a:xfrm>
        </p:spPr>
        <p:txBody>
          <a:bodyPr/>
          <a:lstStyle/>
          <a:p>
            <a:fld id="{DBF873B1-D5CF-4FFA-8475-2FE758245643}" type="slidenum">
              <a:rPr lang="ru-RU" smtClean="0"/>
              <a:t>18</a:t>
            </a:fld>
            <a:endParaRPr lang="ru-RU" dirty="0"/>
          </a:p>
        </p:txBody>
      </p:sp>
    </p:spTree>
    <p:extLst>
      <p:ext uri="{BB962C8B-B14F-4D97-AF65-F5344CB8AC3E}">
        <p14:creationId xmlns:p14="http://schemas.microsoft.com/office/powerpoint/2010/main" val="20148329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stretch>
            <a:fillRect/>
          </a:stretch>
        </p:blipFill>
        <p:spPr>
          <a:xfrm>
            <a:off x="3573120" y="1191879"/>
            <a:ext cx="1992825" cy="1093867"/>
          </a:xfrm>
          <a:prstGeom prst="rect">
            <a:avLst/>
          </a:prstGeom>
        </p:spPr>
      </p:pic>
      <p:pic>
        <p:nvPicPr>
          <p:cNvPr id="18" name="Рисунок 17"/>
          <p:cNvPicPr>
            <a:picLocks noChangeAspect="1"/>
          </p:cNvPicPr>
          <p:nvPr/>
        </p:nvPicPr>
        <p:blipFill rotWithShape="1">
          <a:blip r:embed="rId4"/>
          <a:srcRect l="536" t="12434" r="24146" b="42032"/>
          <a:stretch/>
        </p:blipFill>
        <p:spPr>
          <a:xfrm>
            <a:off x="5109528" y="72154"/>
            <a:ext cx="3996935" cy="1359200"/>
          </a:xfrm>
          <a:prstGeom prst="rect">
            <a:avLst/>
          </a:prstGeom>
        </p:spPr>
      </p:pic>
      <p:sp>
        <p:nvSpPr>
          <p:cNvPr id="2" name="Заголовок 1"/>
          <p:cNvSpPr>
            <a:spLocks noGrp="1"/>
          </p:cNvSpPr>
          <p:nvPr>
            <p:ph type="title"/>
          </p:nvPr>
        </p:nvSpPr>
        <p:spPr>
          <a:xfrm>
            <a:off x="37001" y="22119"/>
            <a:ext cx="7886700" cy="1169760"/>
          </a:xfrm>
        </p:spPr>
        <p:txBody>
          <a:bodyPr>
            <a:normAutofit fontScale="90000"/>
          </a:bodyPr>
          <a:lstStyle/>
          <a:p>
            <a:pPr algn="ctr"/>
            <a:r>
              <a:rPr lang="en-US" sz="3600" b="1" dirty="0">
                <a:latin typeface="Arial" panose="020B0604020202020204" pitchFamily="34" charset="0"/>
                <a:cs typeface="Arial" panose="020B0604020202020204" pitchFamily="34" charset="0"/>
              </a:rPr>
              <a:t>The Arctic Monitoring and Assessment </a:t>
            </a:r>
            <a:r>
              <a:rPr lang="en-US" sz="3600" b="1" dirty="0" err="1">
                <a:latin typeface="Arial" panose="020B0604020202020204" pitchFamily="34" charset="0"/>
                <a:cs typeface="Arial" panose="020B0604020202020204" pitchFamily="34" charset="0"/>
              </a:rPr>
              <a:t>Programme</a:t>
            </a:r>
            <a:r>
              <a:rPr lang="en-US" sz="3600" b="1" dirty="0">
                <a:latin typeface="Arial" panose="020B0604020202020204" pitchFamily="34" charset="0"/>
                <a:cs typeface="Arial" panose="020B0604020202020204" pitchFamily="34" charset="0"/>
              </a:rPr>
              <a:t> (AMAP) </a:t>
            </a:r>
            <a:r>
              <a:rPr lang="en-US" sz="2200" b="1" dirty="0">
                <a:latin typeface="Arial" panose="020B0604020202020204" pitchFamily="34" charset="0"/>
                <a:cs typeface="Arial" panose="020B0604020202020204" pitchFamily="34" charset="0"/>
              </a:rPr>
              <a:t>http://www.amap.no/</a:t>
            </a:r>
            <a:endParaRPr lang="ru-RU" sz="2200" b="1" dirty="0">
              <a:latin typeface="Arial" panose="020B0604020202020204" pitchFamily="34" charset="0"/>
              <a:cs typeface="Arial" panose="020B0604020202020204" pitchFamily="34" charset="0"/>
            </a:endParaRPr>
          </a:p>
        </p:txBody>
      </p:sp>
      <p:sp>
        <p:nvSpPr>
          <p:cNvPr id="3" name="Номер слайда 2"/>
          <p:cNvSpPr>
            <a:spLocks noGrp="1"/>
          </p:cNvSpPr>
          <p:nvPr>
            <p:ph type="sldNum" sz="quarter" idx="12"/>
          </p:nvPr>
        </p:nvSpPr>
        <p:spPr>
          <a:xfrm>
            <a:off x="6995478" y="6407151"/>
            <a:ext cx="2057400" cy="365125"/>
          </a:xfrm>
        </p:spPr>
        <p:txBody>
          <a:bodyPr/>
          <a:lstStyle/>
          <a:p>
            <a:fld id="{DBF873B1-D5CF-4FFA-8475-2FE758245643}" type="slidenum">
              <a:rPr lang="ru-RU" smtClean="0"/>
              <a:t>19</a:t>
            </a:fld>
            <a:endParaRPr lang="ru-RU"/>
          </a:p>
        </p:txBody>
      </p:sp>
      <p:sp>
        <p:nvSpPr>
          <p:cNvPr id="8" name="TextBox 7"/>
          <p:cNvSpPr txBox="1"/>
          <p:nvPr/>
        </p:nvSpPr>
        <p:spPr>
          <a:xfrm>
            <a:off x="4985921" y="5580418"/>
            <a:ext cx="3704153" cy="646331"/>
          </a:xfrm>
          <a:prstGeom prst="rect">
            <a:avLst/>
          </a:prstGeom>
          <a:noFill/>
        </p:spPr>
        <p:txBody>
          <a:bodyPr wrap="square" rtlCol="0">
            <a:spAutoFit/>
          </a:bodyPr>
          <a:lstStyle/>
          <a:p>
            <a:pPr algn="ctr"/>
            <a:r>
              <a:rPr lang="en-US" sz="1200" b="1" i="1" dirty="0">
                <a:latin typeface="Arial" panose="020B0604020202020204" pitchFamily="34" charset="0"/>
                <a:cs typeface="Arial" panose="020B0604020202020204" pitchFamily="34" charset="0"/>
              </a:rPr>
              <a:t>Location of recent and ongoing blood </a:t>
            </a:r>
            <a:endParaRPr lang="ru-RU" sz="1200" b="1" i="1" dirty="0" smtClean="0">
              <a:latin typeface="Arial" panose="020B0604020202020204" pitchFamily="34" charset="0"/>
              <a:cs typeface="Arial" panose="020B0604020202020204" pitchFamily="34" charset="0"/>
            </a:endParaRPr>
          </a:p>
          <a:p>
            <a:pPr algn="ctr"/>
            <a:r>
              <a:rPr lang="en-US" sz="1200" b="1" i="1" dirty="0" smtClean="0">
                <a:latin typeface="Arial" panose="020B0604020202020204" pitchFamily="34" charset="0"/>
                <a:cs typeface="Arial" panose="020B0604020202020204" pitchFamily="34" charset="0"/>
              </a:rPr>
              <a:t>monitoring,</a:t>
            </a:r>
            <a:r>
              <a:rPr lang="ru-RU" sz="1200" b="1" i="1" dirty="0" smtClean="0">
                <a:latin typeface="Arial" panose="020B0604020202020204" pitchFamily="34" charset="0"/>
                <a:cs typeface="Arial" panose="020B0604020202020204" pitchFamily="34" charset="0"/>
              </a:rPr>
              <a:t> </a:t>
            </a:r>
            <a:r>
              <a:rPr lang="en-US" sz="1200" b="1" i="1" dirty="0" smtClean="0">
                <a:latin typeface="Arial" panose="020B0604020202020204" pitchFamily="34" charset="0"/>
                <a:cs typeface="Arial" panose="020B0604020202020204" pitchFamily="34" charset="0"/>
              </a:rPr>
              <a:t>temporal </a:t>
            </a:r>
            <a:r>
              <a:rPr lang="en-US" sz="1200" b="1" i="1" dirty="0">
                <a:latin typeface="Arial" panose="020B0604020202020204" pitchFamily="34" charset="0"/>
                <a:cs typeface="Arial" panose="020B0604020202020204" pitchFamily="34" charset="0"/>
              </a:rPr>
              <a:t>trend and human health </a:t>
            </a:r>
            <a:endParaRPr lang="ru-RU" sz="1200" b="1" i="1" dirty="0" smtClean="0">
              <a:latin typeface="Arial" panose="020B0604020202020204" pitchFamily="34" charset="0"/>
              <a:cs typeface="Arial" panose="020B0604020202020204" pitchFamily="34" charset="0"/>
            </a:endParaRPr>
          </a:p>
          <a:p>
            <a:pPr algn="ctr"/>
            <a:r>
              <a:rPr lang="en-US" sz="1200" b="1" i="1" dirty="0" smtClean="0">
                <a:latin typeface="Arial" panose="020B0604020202020204" pitchFamily="34" charset="0"/>
                <a:cs typeface="Arial" panose="020B0604020202020204" pitchFamily="34" charset="0"/>
              </a:rPr>
              <a:t>cohort </a:t>
            </a:r>
            <a:r>
              <a:rPr lang="en-US" sz="1200" b="1" i="1" dirty="0">
                <a:latin typeface="Arial" panose="020B0604020202020204" pitchFamily="34" charset="0"/>
                <a:cs typeface="Arial" panose="020B0604020202020204" pitchFamily="34" charset="0"/>
              </a:rPr>
              <a:t>studies around the Arctic</a:t>
            </a:r>
            <a:endParaRPr lang="ru-RU" sz="1200" b="1" i="1" dirty="0">
              <a:latin typeface="Arial" panose="020B0604020202020204" pitchFamily="34" charset="0"/>
              <a:cs typeface="Arial" panose="020B0604020202020204" pitchFamily="34" charset="0"/>
            </a:endParaRPr>
          </a:p>
        </p:txBody>
      </p:sp>
      <p:pic>
        <p:nvPicPr>
          <p:cNvPr id="11" name="Рисунок 10"/>
          <p:cNvPicPr>
            <a:picLocks noChangeAspect="1"/>
          </p:cNvPicPr>
          <p:nvPr/>
        </p:nvPicPr>
        <p:blipFill rotWithShape="1">
          <a:blip r:embed="rId5"/>
          <a:srcRect l="24451" t="7777" r="40976" b="4634"/>
          <a:stretch/>
        </p:blipFill>
        <p:spPr>
          <a:xfrm>
            <a:off x="1968672" y="1216101"/>
            <a:ext cx="1237856" cy="1764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Рисунок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7006" y="1206930"/>
            <a:ext cx="1305074" cy="1764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TextBox 12"/>
          <p:cNvSpPr txBox="1"/>
          <p:nvPr/>
        </p:nvSpPr>
        <p:spPr>
          <a:xfrm>
            <a:off x="1784727" y="3041820"/>
            <a:ext cx="1680268" cy="400110"/>
          </a:xfrm>
          <a:prstGeom prst="rect">
            <a:avLst/>
          </a:prstGeom>
          <a:noFill/>
        </p:spPr>
        <p:txBody>
          <a:bodyPr wrap="none" rtlCol="0">
            <a:spAutoFit/>
          </a:bodyPr>
          <a:lstStyle/>
          <a:p>
            <a:pPr algn="ctr"/>
            <a:r>
              <a:rPr lang="en-US" sz="1000" i="1" dirty="0">
                <a:latin typeface="Arial" panose="020B0604020202020204" pitchFamily="34" charset="0"/>
                <a:cs typeface="Arial" panose="020B0604020202020204" pitchFamily="34" charset="0"/>
              </a:rPr>
              <a:t>AMAP assessment 2015: </a:t>
            </a:r>
          </a:p>
          <a:p>
            <a:pPr algn="ctr"/>
            <a:r>
              <a:rPr lang="en-US" sz="1000" i="1" dirty="0">
                <a:latin typeface="Arial" panose="020B0604020202020204" pitchFamily="34" charset="0"/>
                <a:cs typeface="Arial" panose="020B0604020202020204" pitchFamily="34" charset="0"/>
              </a:rPr>
              <a:t>Human health in the Arctic</a:t>
            </a:r>
            <a:endParaRPr lang="ru-RU" sz="1000" i="1" dirty="0">
              <a:latin typeface="Arial" panose="020B0604020202020204" pitchFamily="34" charset="0"/>
              <a:cs typeface="Arial" panose="020B0604020202020204" pitchFamily="34" charset="0"/>
            </a:endParaRPr>
          </a:p>
        </p:txBody>
      </p:sp>
      <p:sp>
        <p:nvSpPr>
          <p:cNvPr id="15" name="TextBox 14"/>
          <p:cNvSpPr txBox="1"/>
          <p:nvPr/>
        </p:nvSpPr>
        <p:spPr>
          <a:xfrm>
            <a:off x="104459" y="3052502"/>
            <a:ext cx="1680268" cy="400110"/>
          </a:xfrm>
          <a:prstGeom prst="rect">
            <a:avLst/>
          </a:prstGeom>
          <a:noFill/>
        </p:spPr>
        <p:txBody>
          <a:bodyPr wrap="none" rtlCol="0">
            <a:spAutoFit/>
          </a:bodyPr>
          <a:lstStyle/>
          <a:p>
            <a:pPr algn="ctr"/>
            <a:r>
              <a:rPr lang="en-US" sz="1000" i="1" dirty="0">
                <a:latin typeface="Arial" panose="020B0604020202020204" pitchFamily="34" charset="0"/>
                <a:cs typeface="Arial" panose="020B0604020202020204" pitchFamily="34" charset="0"/>
              </a:rPr>
              <a:t>AMAP assessment 2009: </a:t>
            </a:r>
          </a:p>
          <a:p>
            <a:pPr algn="ctr"/>
            <a:r>
              <a:rPr lang="en-US" sz="1000" i="1" dirty="0">
                <a:latin typeface="Arial" panose="020B0604020202020204" pitchFamily="34" charset="0"/>
                <a:cs typeface="Arial" panose="020B0604020202020204" pitchFamily="34" charset="0"/>
              </a:rPr>
              <a:t>Human health in the Arctic</a:t>
            </a:r>
            <a:endParaRPr lang="ru-RU" sz="1000" i="1" dirty="0">
              <a:latin typeface="Arial" panose="020B0604020202020204" pitchFamily="34" charset="0"/>
              <a:cs typeface="Arial" panose="020B0604020202020204" pitchFamily="34" charset="0"/>
            </a:endParaRPr>
          </a:p>
        </p:txBody>
      </p:sp>
      <p:pic>
        <p:nvPicPr>
          <p:cNvPr id="4" name="Рисунок 3"/>
          <p:cNvPicPr>
            <a:picLocks noChangeAspect="1"/>
          </p:cNvPicPr>
          <p:nvPr/>
        </p:nvPicPr>
        <p:blipFill rotWithShape="1">
          <a:blip r:embed="rId7"/>
          <a:srcRect l="26483" t="10198" r="25800" b="5851"/>
          <a:stretch/>
        </p:blipFill>
        <p:spPr>
          <a:xfrm>
            <a:off x="4623118" y="1306287"/>
            <a:ext cx="4429760" cy="4318000"/>
          </a:xfrm>
          <a:prstGeom prst="ellipse">
            <a:avLst/>
          </a:prstGeom>
        </p:spPr>
      </p:pic>
      <p:sp>
        <p:nvSpPr>
          <p:cNvPr id="16" name="TextBox 15"/>
          <p:cNvSpPr txBox="1"/>
          <p:nvPr/>
        </p:nvSpPr>
        <p:spPr>
          <a:xfrm>
            <a:off x="166463" y="3859154"/>
            <a:ext cx="4275254" cy="2831544"/>
          </a:xfrm>
          <a:prstGeom prst="rect">
            <a:avLst/>
          </a:prstGeom>
          <a:noFill/>
        </p:spPr>
        <p:txBody>
          <a:bodyPr wrap="square" rtlCol="0">
            <a:spAutoFit/>
          </a:bodyPr>
          <a:lstStyle/>
          <a:p>
            <a:pPr marL="285750"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Scope of the AMAP biomonitoring: </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pesticides, </a:t>
            </a:r>
            <a:r>
              <a:rPr lang="en-US" sz="1600" dirty="0" err="1" smtClean="0">
                <a:latin typeface="Arial" panose="020B0604020202020204" pitchFamily="34" charset="0"/>
                <a:cs typeface="Arial" panose="020B0604020202020204" pitchFamily="34" charset="0"/>
              </a:rPr>
              <a:t>polybrominated</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diphenyl </a:t>
            </a:r>
          </a:p>
          <a:p>
            <a:pPr marL="263525"/>
            <a:r>
              <a:rPr lang="en-US" sz="1600" dirty="0">
                <a:latin typeface="Arial" panose="020B0604020202020204" pitchFamily="34" charset="0"/>
                <a:cs typeface="Arial" panose="020B0604020202020204" pitchFamily="34" charset="0"/>
              </a:rPr>
              <a:t>ethers (PBDEs), </a:t>
            </a:r>
            <a:r>
              <a:rPr lang="en-US" sz="1600" dirty="0" smtClean="0">
                <a:latin typeface="Arial" panose="020B0604020202020204" pitchFamily="34" charset="0"/>
                <a:cs typeface="Arial" panose="020B0604020202020204" pitchFamily="34" charset="0"/>
              </a:rPr>
              <a:t>polychlorinated </a:t>
            </a:r>
            <a:r>
              <a:rPr lang="en-US" sz="1600" dirty="0">
                <a:latin typeface="Arial" panose="020B0604020202020204" pitchFamily="34" charset="0"/>
                <a:cs typeface="Arial" panose="020B0604020202020204" pitchFamily="34" charset="0"/>
              </a:rPr>
              <a:t>biphenyl (PCBs), </a:t>
            </a:r>
            <a:r>
              <a:rPr lang="en-US" sz="1600" dirty="0" err="1" smtClean="0">
                <a:latin typeface="Arial" panose="020B0604020202020204" pitchFamily="34" charset="0"/>
                <a:cs typeface="Arial" panose="020B0604020202020204" pitchFamily="34" charset="0"/>
              </a:rPr>
              <a:t>perfluorinated</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compounds </a:t>
            </a:r>
            <a:r>
              <a:rPr lang="en-US" sz="1600" dirty="0" smtClean="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PFCs), metals, total lipids, cholesterol, </a:t>
            </a:r>
            <a:r>
              <a:rPr lang="en-US" sz="1600" dirty="0" smtClean="0">
                <a:latin typeface="Arial" panose="020B0604020202020204" pitchFamily="34" charset="0"/>
                <a:cs typeface="Arial" panose="020B0604020202020204" pitchFamily="34" charset="0"/>
              </a:rPr>
              <a:t>triglycerides</a:t>
            </a:r>
          </a:p>
          <a:p>
            <a:pPr marL="285750" indent="-285750">
              <a:buFont typeface="Arial" panose="020B0604020202020204" pitchFamily="34" charset="0"/>
              <a:buChar char="•"/>
            </a:pPr>
            <a:endParaRPr lang="en-US" sz="16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1" dirty="0" smtClean="0">
                <a:latin typeface="Arial" panose="020B0604020202020204" pitchFamily="34" charset="0"/>
                <a:cs typeface="Arial" panose="020B0604020202020204" pitchFamily="34" charset="0"/>
              </a:rPr>
              <a:t>Human tissues</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for </a:t>
            </a:r>
            <a:r>
              <a:rPr lang="en-US" sz="1600" dirty="0" smtClean="0">
                <a:latin typeface="Arial" panose="020B0604020202020204" pitchFamily="34" charset="0"/>
                <a:cs typeface="Arial" panose="020B0604020202020204" pitchFamily="34" charset="0"/>
              </a:rPr>
              <a:t>monitoring environmental contaminants are blood, breast milk, urine, hair</a:t>
            </a:r>
            <a:endParaRPr lang="ru-RU" sz="1600" dirty="0">
              <a:latin typeface="Arial" panose="020B0604020202020204" pitchFamily="34" charset="0"/>
              <a:cs typeface="Arial" panose="020B0604020202020204" pitchFamily="34" charset="0"/>
            </a:endParaRPr>
          </a:p>
          <a:p>
            <a:endParaRPr lang="ru-RU" dirty="0"/>
          </a:p>
        </p:txBody>
      </p:sp>
    </p:spTree>
    <p:extLst>
      <p:ext uri="{BB962C8B-B14F-4D97-AF65-F5344CB8AC3E}">
        <p14:creationId xmlns:p14="http://schemas.microsoft.com/office/powerpoint/2010/main" val="378616788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Заголовок 1"/>
          <p:cNvSpPr>
            <a:spLocks noGrp="1"/>
          </p:cNvSpPr>
          <p:nvPr>
            <p:ph type="title"/>
          </p:nvPr>
        </p:nvSpPr>
        <p:spPr>
          <a:xfrm>
            <a:off x="676275" y="280988"/>
            <a:ext cx="7886700" cy="977900"/>
          </a:xfrm>
        </p:spPr>
        <p:txBody>
          <a:bodyPr/>
          <a:lstStyle/>
          <a:p>
            <a:pPr algn="ctr"/>
            <a:r>
              <a:rPr lang="en-US" altLang="ru-RU" sz="3200" b="1" dirty="0">
                <a:latin typeface="Arial" panose="020B0604020202020204" pitchFamily="34" charset="0"/>
              </a:rPr>
              <a:t>Major human-health implications of climate change</a:t>
            </a:r>
            <a:endParaRPr lang="ru-RU" altLang="ru-RU" sz="3200" b="1" dirty="0">
              <a:latin typeface="Arial" panose="020B0604020202020204" pitchFamily="34" charset="0"/>
            </a:endParaRPr>
          </a:p>
        </p:txBody>
      </p:sp>
      <p:sp>
        <p:nvSpPr>
          <p:cNvPr id="5" name="Номер слайда 4"/>
          <p:cNvSpPr>
            <a:spLocks noGrp="1"/>
          </p:cNvSpPr>
          <p:nvPr>
            <p:ph type="sldNum" sz="quarter" idx="12"/>
          </p:nvPr>
        </p:nvSpPr>
        <p:spPr>
          <a:xfrm>
            <a:off x="8150578" y="6356353"/>
            <a:ext cx="993422" cy="501649"/>
          </a:xfrm>
        </p:spPr>
        <p:txBody>
          <a:bodyPr/>
          <a:lstStyle/>
          <a:p>
            <a:fld id="{DBF873B1-D5CF-4FFA-8475-2FE758245643}" type="slidenum">
              <a:rPr lang="ru-RU" smtClean="0"/>
              <a:t>2</a:t>
            </a:fld>
            <a:endParaRPr lang="ru-RU" dirty="0"/>
          </a:p>
        </p:txBody>
      </p:sp>
      <p:sp>
        <p:nvSpPr>
          <p:cNvPr id="2" name="Rectangle 2"/>
          <p:cNvSpPr>
            <a:spLocks noChangeArrowheads="1"/>
          </p:cNvSpPr>
          <p:nvPr/>
        </p:nvSpPr>
        <p:spPr bwMode="auto">
          <a:xfrm>
            <a:off x="133351" y="3117058"/>
            <a:ext cx="965200" cy="804863"/>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ru-RU" sz="1500">
                <a:latin typeface="Arial" panose="020B0604020202020204" pitchFamily="34" charset="0"/>
              </a:rPr>
              <a:t>Climate </a:t>
            </a:r>
          </a:p>
          <a:p>
            <a:pPr algn="ctr"/>
            <a:r>
              <a:rPr lang="en-US" altLang="ru-RU" sz="1500">
                <a:latin typeface="Arial" panose="020B0604020202020204" pitchFamily="34" charset="0"/>
              </a:rPr>
              <a:t>change</a:t>
            </a:r>
            <a:endParaRPr lang="ru-RU" altLang="ru-RU" sz="1500">
              <a:latin typeface="Arial" panose="020B0604020202020204" pitchFamily="34" charset="0"/>
            </a:endParaRPr>
          </a:p>
        </p:txBody>
      </p:sp>
      <p:sp>
        <p:nvSpPr>
          <p:cNvPr id="21507" name="Rectangle 3"/>
          <p:cNvSpPr>
            <a:spLocks noChangeArrowheads="1"/>
          </p:cNvSpPr>
          <p:nvPr/>
        </p:nvSpPr>
        <p:spPr bwMode="auto">
          <a:xfrm>
            <a:off x="1524000" y="1900240"/>
            <a:ext cx="2000250" cy="3781425"/>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ru-RU" sz="1500" b="1" dirty="0">
              <a:latin typeface="Arial" panose="020B0604020202020204" pitchFamily="34" charset="0"/>
            </a:endParaRPr>
          </a:p>
          <a:p>
            <a:r>
              <a:rPr lang="en-US" altLang="ru-RU" sz="1500" b="1" dirty="0">
                <a:latin typeface="Arial" panose="020B0604020202020204" pitchFamily="34" charset="0"/>
              </a:rPr>
              <a:t>Impact on a human</a:t>
            </a:r>
          </a:p>
          <a:p>
            <a:endParaRPr lang="en-US" altLang="ru-RU" sz="1500" b="1" dirty="0">
              <a:latin typeface="Arial" panose="020B0604020202020204" pitchFamily="34" charset="0"/>
            </a:endParaRPr>
          </a:p>
          <a:p>
            <a:endParaRPr lang="en-US" altLang="ru-RU" sz="1500" b="1" dirty="0">
              <a:latin typeface="Arial" panose="020B0604020202020204" pitchFamily="34" charset="0"/>
            </a:endParaRPr>
          </a:p>
          <a:p>
            <a:endParaRPr lang="en-US" altLang="ru-RU" sz="1500" dirty="0">
              <a:latin typeface="Arial" panose="020B0604020202020204" pitchFamily="34" charset="0"/>
            </a:endParaRPr>
          </a:p>
          <a:p>
            <a:pPr>
              <a:buFontTx/>
              <a:buChar char="•"/>
            </a:pPr>
            <a:r>
              <a:rPr lang="en-US" altLang="ru-RU" sz="1500" dirty="0">
                <a:latin typeface="Arial" panose="020B0604020202020204" pitchFamily="34" charset="0"/>
              </a:rPr>
              <a:t>Regional </a:t>
            </a:r>
          </a:p>
          <a:p>
            <a:r>
              <a:rPr lang="en-US" altLang="ru-RU" sz="1500" dirty="0">
                <a:latin typeface="Arial" panose="020B0604020202020204" pitchFamily="34" charset="0"/>
              </a:rPr>
              <a:t> weather changes</a:t>
            </a:r>
          </a:p>
          <a:p>
            <a:endParaRPr lang="en-US" altLang="ru-RU" sz="1500" dirty="0">
              <a:latin typeface="Arial" panose="020B0604020202020204" pitchFamily="34" charset="0"/>
            </a:endParaRPr>
          </a:p>
          <a:p>
            <a:pPr>
              <a:buFontTx/>
              <a:buChar char="•"/>
            </a:pPr>
            <a:r>
              <a:rPr lang="en-US" altLang="ru-RU" sz="1500" dirty="0">
                <a:latin typeface="Arial" panose="020B0604020202020204" pitchFamily="34" charset="0"/>
              </a:rPr>
              <a:t>Warm waves</a:t>
            </a:r>
          </a:p>
          <a:p>
            <a:pPr>
              <a:buFontTx/>
              <a:buChar char="•"/>
            </a:pPr>
            <a:endParaRPr lang="en-US" altLang="ru-RU" sz="1500" dirty="0">
              <a:latin typeface="Arial" panose="020B0604020202020204" pitchFamily="34" charset="0"/>
            </a:endParaRPr>
          </a:p>
          <a:p>
            <a:pPr>
              <a:buFontTx/>
              <a:buChar char="•"/>
            </a:pPr>
            <a:r>
              <a:rPr lang="en-US" altLang="ru-RU" sz="1500" dirty="0">
                <a:latin typeface="Arial" panose="020B0604020202020204" pitchFamily="34" charset="0"/>
              </a:rPr>
              <a:t>Extreme weather</a:t>
            </a:r>
          </a:p>
          <a:p>
            <a:pPr>
              <a:buFontTx/>
              <a:buChar char="•"/>
            </a:pPr>
            <a:endParaRPr lang="en-US" altLang="ru-RU" sz="1500" dirty="0">
              <a:latin typeface="Arial" panose="020B0604020202020204" pitchFamily="34" charset="0"/>
            </a:endParaRPr>
          </a:p>
          <a:p>
            <a:pPr>
              <a:buFontTx/>
              <a:buChar char="•"/>
            </a:pPr>
            <a:r>
              <a:rPr lang="en-US" altLang="ru-RU" sz="1500" dirty="0">
                <a:latin typeface="Arial" panose="020B0604020202020204" pitchFamily="34" charset="0"/>
              </a:rPr>
              <a:t>Temperature</a:t>
            </a:r>
          </a:p>
          <a:p>
            <a:pPr>
              <a:buFontTx/>
              <a:buChar char="•"/>
            </a:pPr>
            <a:endParaRPr lang="en-US" altLang="ru-RU" sz="1500" dirty="0">
              <a:latin typeface="Arial" panose="020B0604020202020204" pitchFamily="34" charset="0"/>
            </a:endParaRPr>
          </a:p>
          <a:p>
            <a:pPr>
              <a:buFontTx/>
              <a:buChar char="•"/>
            </a:pPr>
            <a:r>
              <a:rPr lang="en-US" altLang="ru-RU" sz="1500" dirty="0">
                <a:latin typeface="Arial" panose="020B0604020202020204" pitchFamily="34" charset="0"/>
              </a:rPr>
              <a:t>Precipitation</a:t>
            </a:r>
          </a:p>
          <a:p>
            <a:endParaRPr lang="en-US" altLang="ru-RU" sz="1500" dirty="0">
              <a:latin typeface="Arial" panose="020B0604020202020204" pitchFamily="34" charset="0"/>
            </a:endParaRPr>
          </a:p>
          <a:p>
            <a:r>
              <a:rPr lang="en-US" altLang="ru-RU" dirty="0"/>
              <a:t> </a:t>
            </a:r>
            <a:endParaRPr lang="ru-RU" altLang="ru-RU" dirty="0"/>
          </a:p>
        </p:txBody>
      </p:sp>
      <p:sp>
        <p:nvSpPr>
          <p:cNvPr id="21508" name="Rectangle 4"/>
          <p:cNvSpPr>
            <a:spLocks noChangeArrowheads="1"/>
          </p:cNvSpPr>
          <p:nvPr/>
        </p:nvSpPr>
        <p:spPr bwMode="auto">
          <a:xfrm>
            <a:off x="4106865" y="2306640"/>
            <a:ext cx="1660525" cy="3178175"/>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ru-RU" sz="1500" dirty="0">
                <a:latin typeface="Arial" panose="020B0604020202020204" pitchFamily="34" charset="0"/>
              </a:rPr>
              <a:t>Infection</a:t>
            </a:r>
          </a:p>
          <a:p>
            <a:endParaRPr lang="en-US" altLang="ru-RU" sz="1500" dirty="0">
              <a:latin typeface="Arial" panose="020B0604020202020204" pitchFamily="34" charset="0"/>
            </a:endParaRPr>
          </a:p>
          <a:p>
            <a:r>
              <a:rPr lang="en-US" altLang="ru-RU" sz="1500" dirty="0">
                <a:latin typeface="Arial" panose="020B0604020202020204" pitchFamily="34" charset="0"/>
              </a:rPr>
              <a:t>Dynamics</a:t>
            </a:r>
          </a:p>
          <a:p>
            <a:endParaRPr lang="en-US" altLang="ru-RU" sz="1500" dirty="0">
              <a:latin typeface="Arial" panose="020B0604020202020204" pitchFamily="34" charset="0"/>
            </a:endParaRPr>
          </a:p>
          <a:p>
            <a:r>
              <a:rPr lang="en-US" altLang="ru-RU" sz="1500" dirty="0">
                <a:latin typeface="Arial" panose="020B0604020202020204" pitchFamily="34" charset="0"/>
              </a:rPr>
              <a:t>Hydrology of </a:t>
            </a:r>
          </a:p>
          <a:p>
            <a:r>
              <a:rPr lang="en-US" altLang="ru-RU" sz="1500" dirty="0">
                <a:latin typeface="Arial" panose="020B0604020202020204" pitchFamily="34" charset="0"/>
              </a:rPr>
              <a:t>agro-ecosystem</a:t>
            </a:r>
          </a:p>
          <a:p>
            <a:endParaRPr lang="en-US" altLang="ru-RU" sz="1500" dirty="0">
              <a:latin typeface="Arial" panose="020B0604020202020204" pitchFamily="34" charset="0"/>
            </a:endParaRPr>
          </a:p>
          <a:p>
            <a:r>
              <a:rPr lang="en-US" altLang="ru-RU" sz="1500" dirty="0">
                <a:latin typeface="Arial" panose="020B0604020202020204" pitchFamily="34" charset="0"/>
              </a:rPr>
              <a:t>Socioeconomics </a:t>
            </a:r>
          </a:p>
          <a:p>
            <a:r>
              <a:rPr lang="en-US" altLang="ru-RU" sz="1500" dirty="0">
                <a:latin typeface="Arial" panose="020B0604020202020204" pitchFamily="34" charset="0"/>
              </a:rPr>
              <a:t>and demography</a:t>
            </a:r>
          </a:p>
          <a:p>
            <a:endParaRPr lang="en-US" altLang="ru-RU" sz="1500" dirty="0">
              <a:latin typeface="Arial" panose="020B0604020202020204" pitchFamily="34" charset="0"/>
            </a:endParaRPr>
          </a:p>
          <a:p>
            <a:r>
              <a:rPr lang="en-US" altLang="ru-RU" sz="1500" dirty="0">
                <a:latin typeface="Arial" panose="020B0604020202020204" pitchFamily="34" charset="0"/>
              </a:rPr>
              <a:t>Adaptive </a:t>
            </a:r>
          </a:p>
          <a:p>
            <a:r>
              <a:rPr lang="en-US" altLang="ru-RU" sz="1500" dirty="0">
                <a:latin typeface="Arial" panose="020B0604020202020204" pitchFamily="34" charset="0"/>
              </a:rPr>
              <a:t>strategies</a:t>
            </a:r>
            <a:endParaRPr lang="ru-RU" altLang="ru-RU" sz="1500" dirty="0">
              <a:latin typeface="Arial" panose="020B0604020202020204" pitchFamily="34" charset="0"/>
            </a:endParaRPr>
          </a:p>
        </p:txBody>
      </p:sp>
      <p:sp>
        <p:nvSpPr>
          <p:cNvPr id="21509" name="Rectangle 5"/>
          <p:cNvSpPr>
            <a:spLocks noChangeArrowheads="1"/>
          </p:cNvSpPr>
          <p:nvPr/>
        </p:nvSpPr>
        <p:spPr bwMode="auto">
          <a:xfrm>
            <a:off x="6353175" y="1130302"/>
            <a:ext cx="2484438" cy="5483225"/>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ru-RU" sz="1500" b="1">
                <a:latin typeface="Arial" panose="020B0604020202020204" pitchFamily="34" charset="0"/>
              </a:rPr>
              <a:t>Impact on health</a:t>
            </a:r>
          </a:p>
          <a:p>
            <a:endParaRPr lang="en-US" altLang="ru-RU" sz="1500">
              <a:latin typeface="Arial" panose="020B0604020202020204" pitchFamily="34" charset="0"/>
            </a:endParaRPr>
          </a:p>
          <a:p>
            <a:pPr>
              <a:buFontTx/>
              <a:buChar char="•"/>
            </a:pPr>
            <a:r>
              <a:rPr lang="en-US" altLang="ru-RU" sz="1500">
                <a:latin typeface="Arial" panose="020B0604020202020204" pitchFamily="34" charset="0"/>
              </a:rPr>
              <a:t>Diseases and mortality </a:t>
            </a:r>
          </a:p>
          <a:p>
            <a:r>
              <a:rPr lang="en-US" altLang="ru-RU" sz="1500">
                <a:latin typeface="Arial" panose="020B0604020202020204" pitchFamily="34" charset="0"/>
              </a:rPr>
              <a:t>dependable on </a:t>
            </a:r>
          </a:p>
          <a:p>
            <a:r>
              <a:rPr lang="en-US" altLang="ru-RU" sz="1500">
                <a:latin typeface="Arial" panose="020B0604020202020204" pitchFamily="34" charset="0"/>
              </a:rPr>
              <a:t>temperature</a:t>
            </a:r>
          </a:p>
          <a:p>
            <a:pPr>
              <a:buFontTx/>
              <a:buChar char="•"/>
            </a:pPr>
            <a:endParaRPr lang="en-US" altLang="ru-RU" sz="1500">
              <a:latin typeface="Arial" panose="020B0604020202020204" pitchFamily="34" charset="0"/>
            </a:endParaRPr>
          </a:p>
          <a:p>
            <a:pPr>
              <a:buFontTx/>
              <a:buChar char="•"/>
            </a:pPr>
            <a:r>
              <a:rPr lang="en-US" altLang="ru-RU" sz="1500">
                <a:latin typeface="Arial" panose="020B0604020202020204" pitchFamily="34" charset="0"/>
              </a:rPr>
              <a:t>Related to extreme </a:t>
            </a:r>
          </a:p>
          <a:p>
            <a:r>
              <a:rPr lang="en-US" altLang="ru-RU" sz="1500">
                <a:latin typeface="Arial" panose="020B0604020202020204" pitchFamily="34" charset="0"/>
              </a:rPr>
              <a:t>weather</a:t>
            </a:r>
          </a:p>
          <a:p>
            <a:pPr>
              <a:buFontTx/>
              <a:buChar char="•"/>
            </a:pPr>
            <a:endParaRPr lang="en-US" altLang="ru-RU" sz="1500">
              <a:latin typeface="Arial" panose="020B0604020202020204" pitchFamily="34" charset="0"/>
            </a:endParaRPr>
          </a:p>
          <a:p>
            <a:pPr>
              <a:buFontTx/>
              <a:buChar char="•"/>
            </a:pPr>
            <a:r>
              <a:rPr lang="en-US" altLang="ru-RU" sz="1500">
                <a:latin typeface="Arial" panose="020B0604020202020204" pitchFamily="34" charset="0"/>
              </a:rPr>
              <a:t>Related to air pollution</a:t>
            </a:r>
          </a:p>
          <a:p>
            <a:pPr>
              <a:buFontTx/>
              <a:buChar char="•"/>
            </a:pPr>
            <a:endParaRPr lang="en-US" altLang="ru-RU" sz="1500">
              <a:latin typeface="Arial" panose="020B0604020202020204" pitchFamily="34" charset="0"/>
            </a:endParaRPr>
          </a:p>
          <a:p>
            <a:pPr>
              <a:buFontTx/>
              <a:buChar char="•"/>
            </a:pPr>
            <a:r>
              <a:rPr lang="en-US" altLang="ru-RU" sz="1500">
                <a:latin typeface="Arial" panose="020B0604020202020204" pitchFamily="34" charset="0"/>
              </a:rPr>
              <a:t>Related to water and food</a:t>
            </a:r>
          </a:p>
          <a:p>
            <a:pPr>
              <a:buFontTx/>
              <a:buChar char="•"/>
            </a:pPr>
            <a:endParaRPr lang="en-US" altLang="ru-RU" sz="1500">
              <a:latin typeface="Arial" panose="020B0604020202020204" pitchFamily="34" charset="0"/>
            </a:endParaRPr>
          </a:p>
          <a:p>
            <a:pPr>
              <a:buFontTx/>
              <a:buChar char="•"/>
            </a:pPr>
            <a:r>
              <a:rPr lang="en-US" altLang="ru-RU" sz="1500">
                <a:latin typeface="Arial" panose="020B0604020202020204" pitchFamily="34" charset="0"/>
              </a:rPr>
              <a:t>Allergic diseases</a:t>
            </a:r>
          </a:p>
          <a:p>
            <a:pPr>
              <a:buFontTx/>
              <a:buChar char="•"/>
            </a:pPr>
            <a:endParaRPr lang="en-US" altLang="ru-RU" sz="1500">
              <a:latin typeface="Arial" panose="020B0604020202020204" pitchFamily="34" charset="0"/>
            </a:endParaRPr>
          </a:p>
          <a:p>
            <a:pPr>
              <a:buFontTx/>
              <a:buChar char="•"/>
            </a:pPr>
            <a:r>
              <a:rPr lang="en-US" altLang="ru-RU" sz="1500">
                <a:latin typeface="Arial" panose="020B0604020202020204" pitchFamily="34" charset="0"/>
              </a:rPr>
              <a:t>Diseases related to </a:t>
            </a:r>
          </a:p>
          <a:p>
            <a:r>
              <a:rPr lang="en-US" altLang="ru-RU" sz="1500">
                <a:latin typeface="Arial" panose="020B0604020202020204" pitchFamily="34" charset="0"/>
              </a:rPr>
              <a:t>vectors and rodents</a:t>
            </a:r>
          </a:p>
          <a:p>
            <a:pPr>
              <a:buFontTx/>
              <a:buChar char="•"/>
            </a:pPr>
            <a:endParaRPr lang="en-US" altLang="ru-RU" sz="1500">
              <a:latin typeface="Arial" panose="020B0604020202020204" pitchFamily="34" charset="0"/>
            </a:endParaRPr>
          </a:p>
          <a:p>
            <a:pPr>
              <a:buFontTx/>
              <a:buChar char="•"/>
            </a:pPr>
            <a:r>
              <a:rPr lang="en-US" altLang="ru-RU" sz="1500">
                <a:latin typeface="Arial" panose="020B0604020202020204" pitchFamily="34" charset="0"/>
              </a:rPr>
              <a:t>Related to shortage of </a:t>
            </a:r>
          </a:p>
          <a:p>
            <a:r>
              <a:rPr lang="en-US" altLang="ru-RU" sz="1500">
                <a:latin typeface="Arial" panose="020B0604020202020204" pitchFamily="34" charset="0"/>
              </a:rPr>
              <a:t>water and food</a:t>
            </a:r>
          </a:p>
          <a:p>
            <a:pPr>
              <a:buFontTx/>
              <a:buChar char="•"/>
            </a:pPr>
            <a:endParaRPr lang="en-US" altLang="ru-RU" sz="1500">
              <a:latin typeface="Arial" panose="020B0604020202020204" pitchFamily="34" charset="0"/>
            </a:endParaRPr>
          </a:p>
          <a:p>
            <a:pPr>
              <a:buFontTx/>
              <a:buChar char="•"/>
            </a:pPr>
            <a:r>
              <a:rPr lang="en-US" altLang="ru-RU" sz="1500">
                <a:latin typeface="Arial" panose="020B0604020202020204" pitchFamily="34" charset="0"/>
              </a:rPr>
              <a:t>Related to displacement </a:t>
            </a:r>
          </a:p>
          <a:p>
            <a:r>
              <a:rPr lang="en-US" altLang="ru-RU" sz="1500">
                <a:latin typeface="Arial" panose="020B0604020202020204" pitchFamily="34" charset="0"/>
              </a:rPr>
              <a:t>(Psychological</a:t>
            </a:r>
            <a:r>
              <a:rPr lang="en-US" altLang="ru-RU" sz="1600">
                <a:latin typeface="Arial" panose="020B0604020202020204" pitchFamily="34" charset="0"/>
              </a:rPr>
              <a:t> breakdown)</a:t>
            </a:r>
            <a:endParaRPr lang="ru-RU" altLang="ru-RU" sz="1600">
              <a:latin typeface="Arial" panose="020B0604020202020204" pitchFamily="34" charset="0"/>
            </a:endParaRPr>
          </a:p>
        </p:txBody>
      </p:sp>
      <p:sp>
        <p:nvSpPr>
          <p:cNvPr id="122881" name="Rectangle 1"/>
          <p:cNvSpPr>
            <a:spLocks noChangeArrowheads="1"/>
          </p:cNvSpPr>
          <p:nvPr/>
        </p:nvSpPr>
        <p:spPr bwMode="auto">
          <a:xfrm>
            <a:off x="4073527" y="1457325"/>
            <a:ext cx="1655763" cy="604838"/>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ru-RU" sz="1500">
                <a:latin typeface="Arial" panose="020B0604020202020204" pitchFamily="34" charset="0"/>
              </a:rPr>
              <a:t>Modulative </a:t>
            </a:r>
          </a:p>
          <a:p>
            <a:pPr algn="ctr"/>
            <a:r>
              <a:rPr lang="en-US" altLang="ru-RU" sz="1500">
                <a:latin typeface="Arial" panose="020B0604020202020204" pitchFamily="34" charset="0"/>
              </a:rPr>
              <a:t>influences</a:t>
            </a:r>
            <a:endParaRPr lang="ru-RU" altLang="ru-RU" sz="1500">
              <a:latin typeface="Arial" panose="020B0604020202020204" pitchFamily="34" charset="0"/>
            </a:endParaRPr>
          </a:p>
        </p:txBody>
      </p:sp>
      <p:sp>
        <p:nvSpPr>
          <p:cNvPr id="122882" name="Rectangle 2"/>
          <p:cNvSpPr>
            <a:spLocks noChangeArrowheads="1"/>
          </p:cNvSpPr>
          <p:nvPr/>
        </p:nvSpPr>
        <p:spPr bwMode="auto">
          <a:xfrm>
            <a:off x="4100513" y="5718175"/>
            <a:ext cx="1655762" cy="604838"/>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ru-RU" sz="1500">
                <a:latin typeface="Arial" panose="020B0604020202020204" pitchFamily="34" charset="0"/>
              </a:rPr>
              <a:t>Adaptation</a:t>
            </a:r>
            <a:endParaRPr lang="ru-RU" altLang="ru-RU" sz="1500">
              <a:latin typeface="Arial" panose="020B0604020202020204" pitchFamily="34" charset="0"/>
            </a:endParaRPr>
          </a:p>
        </p:txBody>
      </p:sp>
      <p:sp>
        <p:nvSpPr>
          <p:cNvPr id="122883" name="Line 3"/>
          <p:cNvSpPr>
            <a:spLocks noChangeShapeType="1"/>
          </p:cNvSpPr>
          <p:nvPr/>
        </p:nvSpPr>
        <p:spPr bwMode="auto">
          <a:xfrm>
            <a:off x="5786438" y="2894013"/>
            <a:ext cx="5524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22884" name="Line 4"/>
          <p:cNvSpPr>
            <a:spLocks noChangeShapeType="1"/>
          </p:cNvSpPr>
          <p:nvPr/>
        </p:nvSpPr>
        <p:spPr bwMode="auto">
          <a:xfrm>
            <a:off x="5753100" y="3335338"/>
            <a:ext cx="5524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22885" name="Line 5"/>
          <p:cNvSpPr>
            <a:spLocks noChangeShapeType="1"/>
          </p:cNvSpPr>
          <p:nvPr/>
        </p:nvSpPr>
        <p:spPr bwMode="auto">
          <a:xfrm>
            <a:off x="5767388" y="4727575"/>
            <a:ext cx="5524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22886" name="Line 6"/>
          <p:cNvSpPr>
            <a:spLocks noChangeShapeType="1"/>
          </p:cNvSpPr>
          <p:nvPr/>
        </p:nvSpPr>
        <p:spPr bwMode="auto">
          <a:xfrm>
            <a:off x="5795963" y="4356100"/>
            <a:ext cx="5524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22887" name="Line 7"/>
          <p:cNvSpPr>
            <a:spLocks noChangeShapeType="1"/>
          </p:cNvSpPr>
          <p:nvPr/>
        </p:nvSpPr>
        <p:spPr bwMode="auto">
          <a:xfrm>
            <a:off x="3519488" y="3043238"/>
            <a:ext cx="5762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22888" name="Line 8"/>
          <p:cNvSpPr>
            <a:spLocks noChangeShapeType="1"/>
          </p:cNvSpPr>
          <p:nvPr/>
        </p:nvSpPr>
        <p:spPr bwMode="auto">
          <a:xfrm>
            <a:off x="3535363" y="3484563"/>
            <a:ext cx="5762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22889" name="Line 9"/>
          <p:cNvSpPr>
            <a:spLocks noChangeShapeType="1"/>
          </p:cNvSpPr>
          <p:nvPr/>
        </p:nvSpPr>
        <p:spPr bwMode="auto">
          <a:xfrm>
            <a:off x="3525838" y="4791075"/>
            <a:ext cx="5762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22890" name="Line 10"/>
          <p:cNvSpPr>
            <a:spLocks noChangeShapeType="1"/>
          </p:cNvSpPr>
          <p:nvPr/>
        </p:nvSpPr>
        <p:spPr bwMode="auto">
          <a:xfrm>
            <a:off x="3529013" y="4403725"/>
            <a:ext cx="5762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22891" name="Line 11"/>
          <p:cNvSpPr>
            <a:spLocks noChangeShapeType="1"/>
          </p:cNvSpPr>
          <p:nvPr/>
        </p:nvSpPr>
        <p:spPr bwMode="auto">
          <a:xfrm>
            <a:off x="1098551" y="3494264"/>
            <a:ext cx="432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22892" name="Line 12"/>
          <p:cNvSpPr>
            <a:spLocks noChangeShapeType="1"/>
          </p:cNvSpPr>
          <p:nvPr/>
        </p:nvSpPr>
        <p:spPr bwMode="auto">
          <a:xfrm>
            <a:off x="5749927" y="1728788"/>
            <a:ext cx="51117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22893" name="Line 13"/>
          <p:cNvSpPr>
            <a:spLocks noChangeShapeType="1"/>
          </p:cNvSpPr>
          <p:nvPr/>
        </p:nvSpPr>
        <p:spPr bwMode="auto">
          <a:xfrm>
            <a:off x="5751515" y="6053138"/>
            <a:ext cx="51117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22894" name="Line 14"/>
          <p:cNvSpPr>
            <a:spLocks noChangeShapeType="1"/>
          </p:cNvSpPr>
          <p:nvPr/>
        </p:nvSpPr>
        <p:spPr bwMode="auto">
          <a:xfrm>
            <a:off x="6275388" y="1741488"/>
            <a:ext cx="0" cy="1027112"/>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22896" name="Line 16"/>
          <p:cNvSpPr>
            <a:spLocks noChangeShapeType="1"/>
          </p:cNvSpPr>
          <p:nvPr/>
        </p:nvSpPr>
        <p:spPr bwMode="auto">
          <a:xfrm flipV="1">
            <a:off x="6275388" y="4835525"/>
            <a:ext cx="0" cy="1201738"/>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Tree>
    <p:extLst>
      <p:ext uri="{BB962C8B-B14F-4D97-AF65-F5344CB8AC3E}">
        <p14:creationId xmlns:p14="http://schemas.microsoft.com/office/powerpoint/2010/main" val="13436318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32470"/>
            <a:ext cx="8237445" cy="538388"/>
          </a:xfrm>
        </p:spPr>
        <p:txBody>
          <a:bodyPr>
            <a:normAutofit fontScale="90000"/>
          </a:bodyPr>
          <a:lstStyle/>
          <a:p>
            <a:pPr algn="ctr"/>
            <a:r>
              <a:rPr lang="en-US" sz="3200" b="1" dirty="0">
                <a:latin typeface="Arial" panose="020B0604020202020204" pitchFamily="34" charset="0"/>
                <a:cs typeface="Arial" panose="020B0604020202020204" pitchFamily="34" charset="0"/>
              </a:rPr>
              <a:t>Change over time in pollutant levels in human blood within the Arctic region </a:t>
            </a:r>
            <a:endParaRPr lang="ru-RU" sz="3200" b="1" dirty="0">
              <a:latin typeface="Arial" panose="020B0604020202020204" pitchFamily="34" charset="0"/>
              <a:cs typeface="Arial" panose="020B0604020202020204" pitchFamily="34" charset="0"/>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1569012595"/>
              </p:ext>
            </p:extLst>
          </p:nvPr>
        </p:nvGraphicFramePr>
        <p:xfrm>
          <a:off x="331693" y="1335741"/>
          <a:ext cx="8534400" cy="4469143"/>
        </p:xfrm>
        <a:graphic>
          <a:graphicData uri="http://schemas.openxmlformats.org/drawingml/2006/table">
            <a:tbl>
              <a:tblPr firstRow="1" bandRow="1">
                <a:tableStyleId>{5C22544A-7EE6-4342-B048-85BDC9FD1C3A}</a:tableStyleId>
              </a:tblPr>
              <a:tblGrid>
                <a:gridCol w="1326779"/>
                <a:gridCol w="1183341"/>
                <a:gridCol w="1147480"/>
                <a:gridCol w="1219200"/>
                <a:gridCol w="1219200"/>
                <a:gridCol w="1219200"/>
                <a:gridCol w="1219200"/>
              </a:tblGrid>
              <a:tr h="323864">
                <a:tc>
                  <a:txBody>
                    <a:bodyPr/>
                    <a:lstStyle/>
                    <a:p>
                      <a:r>
                        <a:rPr lang="en-US" sz="1400" dirty="0" smtClean="0">
                          <a:latin typeface="Arial" panose="020B0604020202020204" pitchFamily="34" charset="0"/>
                          <a:cs typeface="Arial" panose="020B0604020202020204" pitchFamily="34" charset="0"/>
                        </a:rPr>
                        <a:t>Contaminant</a:t>
                      </a:r>
                      <a:endParaRPr lang="ru-RU" sz="1400" dirty="0">
                        <a:latin typeface="Arial" panose="020B0604020202020204" pitchFamily="34" charset="0"/>
                        <a:cs typeface="Arial" panose="020B0604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a:txBody>
                    <a:bodyPr/>
                    <a:lstStyle/>
                    <a:p>
                      <a:r>
                        <a:rPr lang="en-US" sz="1400" dirty="0" smtClean="0">
                          <a:latin typeface="Arial" panose="020B0604020202020204" pitchFamily="34" charset="0"/>
                          <a:cs typeface="Arial" panose="020B0604020202020204" pitchFamily="34" charset="0"/>
                        </a:rPr>
                        <a:t>Media</a:t>
                      </a:r>
                      <a:endParaRPr lang="ru-RU" sz="1400" dirty="0">
                        <a:latin typeface="Arial" panose="020B0604020202020204" pitchFamily="34" charset="0"/>
                        <a:cs typeface="Arial" panose="020B0604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a:txBody>
                    <a:bodyPr/>
                    <a:lstStyle/>
                    <a:p>
                      <a:r>
                        <a:rPr lang="en-US" sz="1400" dirty="0" smtClean="0">
                          <a:latin typeface="Arial" panose="020B0604020202020204" pitchFamily="34" charset="0"/>
                          <a:cs typeface="Arial" panose="020B0604020202020204" pitchFamily="34" charset="0"/>
                        </a:rPr>
                        <a:t>Region</a:t>
                      </a:r>
                      <a:endParaRPr lang="ru-RU" sz="1400" dirty="0">
                        <a:latin typeface="Arial" panose="020B0604020202020204" pitchFamily="34" charset="0"/>
                        <a:cs typeface="Arial" panose="020B0604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a:txBody>
                    <a:bodyPr/>
                    <a:lstStyle/>
                    <a:p>
                      <a:r>
                        <a:rPr lang="en-US" sz="1400" dirty="0" smtClean="0">
                          <a:latin typeface="Arial" panose="020B0604020202020204" pitchFamily="34" charset="0"/>
                          <a:cs typeface="Arial" panose="020B0604020202020204" pitchFamily="34" charset="0"/>
                        </a:rPr>
                        <a:t>Units</a:t>
                      </a:r>
                      <a:endParaRPr lang="ru-RU" sz="1400" dirty="0">
                        <a:latin typeface="Arial" panose="020B0604020202020204" pitchFamily="34" charset="0"/>
                        <a:cs typeface="Arial" panose="020B0604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a:txBody>
                    <a:bodyPr/>
                    <a:lstStyle/>
                    <a:p>
                      <a:r>
                        <a:rPr lang="en-US" sz="1400" dirty="0" smtClean="0">
                          <a:latin typeface="Arial" panose="020B0604020202020204" pitchFamily="34" charset="0"/>
                          <a:cs typeface="Arial" panose="020B0604020202020204" pitchFamily="34" charset="0"/>
                        </a:rPr>
                        <a:t>1996 – 2004 </a:t>
                      </a:r>
                      <a:endParaRPr lang="ru-RU" sz="1400" dirty="0">
                        <a:latin typeface="Arial" panose="020B0604020202020204" pitchFamily="34" charset="0"/>
                        <a:cs typeface="Arial" panose="020B0604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a:txBody>
                    <a:bodyPr/>
                    <a:lstStyle/>
                    <a:p>
                      <a:r>
                        <a:rPr lang="en-US" sz="1400" dirty="0" smtClean="0">
                          <a:latin typeface="Arial" panose="020B0604020202020204" pitchFamily="34" charset="0"/>
                          <a:cs typeface="Arial" panose="020B0604020202020204" pitchFamily="34" charset="0"/>
                        </a:rPr>
                        <a:t>2004 – 2009 </a:t>
                      </a:r>
                      <a:endParaRPr lang="ru-RU" sz="1400" dirty="0">
                        <a:latin typeface="Arial" panose="020B0604020202020204" pitchFamily="34" charset="0"/>
                        <a:cs typeface="Arial" panose="020B0604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a:txBody>
                    <a:bodyPr/>
                    <a:lstStyle/>
                    <a:p>
                      <a:r>
                        <a:rPr lang="en-US" sz="1400" dirty="0" smtClean="0">
                          <a:latin typeface="Arial" panose="020B0604020202020204" pitchFamily="34" charset="0"/>
                          <a:cs typeface="Arial" panose="020B0604020202020204" pitchFamily="34" charset="0"/>
                        </a:rPr>
                        <a:t>2009 – 2013 </a:t>
                      </a:r>
                      <a:endParaRPr lang="ru-RU" sz="1400" dirty="0">
                        <a:latin typeface="Arial" panose="020B0604020202020204" pitchFamily="34" charset="0"/>
                        <a:cs typeface="Arial" panose="020B0604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r>
              <a:tr h="370840">
                <a:tc>
                  <a:txBody>
                    <a:bodyPr/>
                    <a:lstStyle/>
                    <a:p>
                      <a:r>
                        <a:rPr lang="en-US" sz="1400" dirty="0" smtClean="0">
                          <a:latin typeface="Arial" panose="020B0604020202020204" pitchFamily="34" charset="0"/>
                          <a:cs typeface="Arial" panose="020B0604020202020204" pitchFamily="34" charset="0"/>
                        </a:rPr>
                        <a:t>PCB153</a:t>
                      </a:r>
                      <a:endParaRPr lang="ru-RU" sz="1400" dirty="0">
                        <a:latin typeface="Arial" panose="020B0604020202020204" pitchFamily="34" charset="0"/>
                        <a:cs typeface="Arial" panose="020B0604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l"/>
                      <a:r>
                        <a:rPr lang="en-US" sz="1400" dirty="0" smtClean="0">
                          <a:latin typeface="Arial" panose="020B0604020202020204" pitchFamily="34" charset="0"/>
                          <a:cs typeface="Arial" panose="020B0604020202020204" pitchFamily="34" charset="0"/>
                        </a:rPr>
                        <a:t>Maternal blood</a:t>
                      </a:r>
                      <a:endParaRPr lang="ru-RU" sz="1400" dirty="0">
                        <a:latin typeface="Arial" panose="020B0604020202020204" pitchFamily="34" charset="0"/>
                        <a:cs typeface="Arial" panose="020B0604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l"/>
                      <a:r>
                        <a:rPr lang="en-US" sz="1400" dirty="0" smtClean="0">
                          <a:latin typeface="Arial" panose="020B0604020202020204" pitchFamily="34" charset="0"/>
                          <a:cs typeface="Arial" panose="020B0604020202020204" pitchFamily="34" charset="0"/>
                        </a:rPr>
                        <a:t>Northern Norway</a:t>
                      </a:r>
                      <a:endParaRPr lang="ru-RU" sz="1400" dirty="0">
                        <a:latin typeface="Arial" panose="020B0604020202020204" pitchFamily="34" charset="0"/>
                        <a:cs typeface="Arial" panose="020B0604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dirty="0" smtClean="0">
                          <a:latin typeface="Arial" panose="020B0604020202020204" pitchFamily="34" charset="0"/>
                          <a:cs typeface="Arial" panose="020B0604020202020204" pitchFamily="34" charset="0"/>
                        </a:rPr>
                        <a:t>μ</a:t>
                      </a:r>
                      <a:r>
                        <a:rPr lang="en-US" sz="1400" dirty="0" smtClean="0">
                          <a:latin typeface="Arial" panose="020B0604020202020204" pitchFamily="34" charset="0"/>
                          <a:cs typeface="Arial" panose="020B0604020202020204" pitchFamily="34" charset="0"/>
                        </a:rPr>
                        <a:t>g/kg plasma lipid</a:t>
                      </a:r>
                      <a:endParaRPr lang="ru-RU" sz="1400" dirty="0">
                        <a:latin typeface="Arial" panose="020B0604020202020204" pitchFamily="34" charset="0"/>
                        <a:cs typeface="Arial" panose="020B0604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US" sz="1400" dirty="0" smtClean="0">
                          <a:latin typeface="Arial" panose="020B0604020202020204" pitchFamily="34" charset="0"/>
                          <a:cs typeface="Arial" panose="020B0604020202020204" pitchFamily="34" charset="0"/>
                        </a:rPr>
                        <a:t>52</a:t>
                      </a:r>
                      <a:endParaRPr lang="ru-RU" sz="1400" dirty="0">
                        <a:latin typeface="Arial" panose="020B0604020202020204" pitchFamily="34" charset="0"/>
                        <a:cs typeface="Arial" panose="020B0604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US" sz="1400" dirty="0" smtClean="0">
                          <a:latin typeface="Arial" panose="020B0604020202020204" pitchFamily="34" charset="0"/>
                          <a:cs typeface="Arial" panose="020B0604020202020204" pitchFamily="34" charset="0"/>
                        </a:rPr>
                        <a:t>24.8</a:t>
                      </a:r>
                      <a:endParaRPr lang="ru-RU" sz="1400" dirty="0">
                        <a:latin typeface="Arial" panose="020B0604020202020204" pitchFamily="34" charset="0"/>
                        <a:cs typeface="Arial" panose="020B0604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US" sz="1400" dirty="0" smtClean="0">
                          <a:latin typeface="Arial" panose="020B0604020202020204" pitchFamily="34" charset="0"/>
                          <a:cs typeface="Arial" panose="020B0604020202020204" pitchFamily="34" charset="0"/>
                        </a:rPr>
                        <a:t>-</a:t>
                      </a:r>
                      <a:endParaRPr lang="ru-RU" sz="1400" dirty="0">
                        <a:latin typeface="Arial" panose="020B0604020202020204" pitchFamily="34" charset="0"/>
                        <a:cs typeface="Arial" panose="020B0604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r>
              <a:tr h="370840">
                <a:tc>
                  <a:txBody>
                    <a:bodyPr/>
                    <a:lstStyle/>
                    <a:p>
                      <a:r>
                        <a:rPr lang="en-US" sz="1400" dirty="0" err="1" smtClean="0">
                          <a:latin typeface="Arial" panose="020B0604020202020204" pitchFamily="34" charset="0"/>
                          <a:cs typeface="Arial" panose="020B0604020202020204" pitchFamily="34" charset="0"/>
                        </a:rPr>
                        <a:t>p,p</a:t>
                      </a:r>
                      <a:r>
                        <a:rPr lang="en-US" sz="1400" dirty="0" smtClean="0">
                          <a:latin typeface="Arial" panose="020B0604020202020204" pitchFamily="34" charset="0"/>
                          <a:cs typeface="Arial" panose="020B0604020202020204" pitchFamily="34" charset="0"/>
                        </a:rPr>
                        <a:t>’-DDT</a:t>
                      </a:r>
                      <a:endParaRPr lang="ru-RU" sz="1400" dirty="0">
                        <a:latin typeface="Arial" panose="020B0604020202020204" pitchFamily="34" charset="0"/>
                        <a:cs typeface="Arial" panose="020B0604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rial" panose="020B0604020202020204" pitchFamily="34" charset="0"/>
                          <a:cs typeface="Arial" panose="020B0604020202020204" pitchFamily="34" charset="0"/>
                        </a:rPr>
                        <a:t>Child’s blood</a:t>
                      </a:r>
                      <a:endParaRPr lang="ru-RU" sz="1400" dirty="0">
                        <a:latin typeface="Arial" panose="020B0604020202020204" pitchFamily="34" charset="0"/>
                        <a:cs typeface="Arial" panose="020B0604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l"/>
                      <a:r>
                        <a:rPr lang="en-US" sz="1400" dirty="0" smtClean="0">
                          <a:latin typeface="Arial" panose="020B0604020202020204" pitchFamily="34" charset="0"/>
                          <a:cs typeface="Arial" panose="020B0604020202020204" pitchFamily="34" charset="0"/>
                        </a:rPr>
                        <a:t>Faroe Islands</a:t>
                      </a:r>
                      <a:endParaRPr lang="ru-RU" sz="1400" dirty="0">
                        <a:latin typeface="Arial" panose="020B0604020202020204" pitchFamily="34" charset="0"/>
                        <a:cs typeface="Arial" panose="020B0604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l"/>
                      <a:r>
                        <a:rPr lang="el-GR" sz="1400" dirty="0" smtClean="0">
                          <a:latin typeface="Arial" panose="020B0604020202020204" pitchFamily="34" charset="0"/>
                          <a:cs typeface="Arial" panose="020B0604020202020204" pitchFamily="34" charset="0"/>
                        </a:rPr>
                        <a:t>μ</a:t>
                      </a:r>
                      <a:r>
                        <a:rPr lang="en-US" sz="1400" dirty="0" smtClean="0">
                          <a:latin typeface="Arial" panose="020B0604020202020204" pitchFamily="34" charset="0"/>
                          <a:cs typeface="Arial" panose="020B0604020202020204" pitchFamily="34" charset="0"/>
                        </a:rPr>
                        <a:t>g/kg plasma lipid</a:t>
                      </a:r>
                      <a:endParaRPr lang="ru-RU" sz="1400" dirty="0">
                        <a:latin typeface="Arial" panose="020B0604020202020204" pitchFamily="34" charset="0"/>
                        <a:cs typeface="Arial" panose="020B0604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US" sz="1400" dirty="0" smtClean="0">
                          <a:latin typeface="Arial" panose="020B0604020202020204" pitchFamily="34" charset="0"/>
                          <a:cs typeface="Arial" panose="020B0604020202020204" pitchFamily="34" charset="0"/>
                        </a:rPr>
                        <a:t>613</a:t>
                      </a:r>
                      <a:endParaRPr lang="ru-RU" sz="1400" dirty="0">
                        <a:latin typeface="Arial" panose="020B0604020202020204" pitchFamily="34" charset="0"/>
                        <a:cs typeface="Arial" panose="020B0604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US" sz="1400" dirty="0" smtClean="0">
                          <a:latin typeface="Arial" panose="020B0604020202020204" pitchFamily="34" charset="0"/>
                          <a:cs typeface="Arial" panose="020B0604020202020204" pitchFamily="34" charset="0"/>
                        </a:rPr>
                        <a:t>-</a:t>
                      </a:r>
                      <a:endParaRPr lang="ru-RU" sz="1400" dirty="0">
                        <a:latin typeface="Arial" panose="020B0604020202020204" pitchFamily="34" charset="0"/>
                        <a:cs typeface="Arial" panose="020B0604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US" sz="1400" dirty="0" smtClean="0">
                          <a:latin typeface="Arial" panose="020B0604020202020204" pitchFamily="34" charset="0"/>
                          <a:cs typeface="Arial" panose="020B0604020202020204" pitchFamily="34" charset="0"/>
                        </a:rPr>
                        <a:t>180</a:t>
                      </a:r>
                      <a:endParaRPr lang="ru-RU" sz="1400" dirty="0">
                        <a:latin typeface="Arial" panose="020B0604020202020204" pitchFamily="34" charset="0"/>
                        <a:cs typeface="Arial" panose="020B0604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r>
              <a:tr h="370840">
                <a:tc>
                  <a:txBody>
                    <a:bodyPr/>
                    <a:lstStyle/>
                    <a:p>
                      <a:r>
                        <a:rPr lang="en-US" sz="1400" dirty="0" smtClean="0">
                          <a:latin typeface="Arial" panose="020B0604020202020204" pitchFamily="34" charset="0"/>
                          <a:cs typeface="Arial" panose="020B0604020202020204" pitchFamily="34" charset="0"/>
                        </a:rPr>
                        <a:t>HCB</a:t>
                      </a:r>
                      <a:endParaRPr lang="ru-RU" sz="1400" dirty="0">
                        <a:latin typeface="Arial" panose="020B0604020202020204" pitchFamily="34" charset="0"/>
                        <a:cs typeface="Arial" panose="020B0604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rial" panose="020B0604020202020204" pitchFamily="34" charset="0"/>
                          <a:cs typeface="Arial" panose="020B0604020202020204" pitchFamily="34" charset="0"/>
                        </a:rPr>
                        <a:t>Maternal blood</a:t>
                      </a:r>
                      <a:endParaRPr lang="ru-RU" sz="1400" dirty="0">
                        <a:latin typeface="Arial" panose="020B0604020202020204" pitchFamily="34" charset="0"/>
                        <a:cs typeface="Arial" panose="020B0604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l"/>
                      <a:r>
                        <a:rPr lang="en-US" sz="1400" dirty="0" smtClean="0">
                          <a:latin typeface="Arial" panose="020B0604020202020204" pitchFamily="34" charset="0"/>
                          <a:cs typeface="Arial" panose="020B0604020202020204" pitchFamily="34" charset="0"/>
                        </a:rPr>
                        <a:t>Alaska</a:t>
                      </a:r>
                      <a:endParaRPr lang="ru-RU" sz="1400" dirty="0">
                        <a:latin typeface="Arial" panose="020B0604020202020204" pitchFamily="34" charset="0"/>
                        <a:cs typeface="Arial" panose="020B0604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dirty="0" smtClean="0">
                          <a:latin typeface="Arial" panose="020B0604020202020204" pitchFamily="34" charset="0"/>
                          <a:cs typeface="Arial" panose="020B0604020202020204" pitchFamily="34" charset="0"/>
                        </a:rPr>
                        <a:t>μ</a:t>
                      </a:r>
                      <a:r>
                        <a:rPr lang="en-US" sz="1400" dirty="0" smtClean="0">
                          <a:latin typeface="Arial" panose="020B0604020202020204" pitchFamily="34" charset="0"/>
                          <a:cs typeface="Arial" panose="020B0604020202020204" pitchFamily="34" charset="0"/>
                        </a:rPr>
                        <a:t>g/kg plasma lipid</a:t>
                      </a:r>
                      <a:endParaRPr lang="ru-RU" sz="1400" dirty="0">
                        <a:latin typeface="Arial" panose="020B0604020202020204" pitchFamily="34" charset="0"/>
                        <a:cs typeface="Arial" panose="020B0604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US" sz="1400" dirty="0" smtClean="0">
                          <a:latin typeface="Arial" panose="020B0604020202020204" pitchFamily="34" charset="0"/>
                          <a:cs typeface="Arial" panose="020B0604020202020204" pitchFamily="34" charset="0"/>
                        </a:rPr>
                        <a:t>14.0</a:t>
                      </a:r>
                      <a:endParaRPr lang="ru-RU" sz="1400" dirty="0">
                        <a:latin typeface="Arial" panose="020B0604020202020204" pitchFamily="34" charset="0"/>
                        <a:cs typeface="Arial" panose="020B0604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US" sz="1400" dirty="0" smtClean="0">
                          <a:latin typeface="Arial" panose="020B0604020202020204" pitchFamily="34" charset="0"/>
                          <a:cs typeface="Arial" panose="020B0604020202020204" pitchFamily="34" charset="0"/>
                        </a:rPr>
                        <a:t>22.0</a:t>
                      </a:r>
                      <a:endParaRPr lang="ru-RU" sz="1400" dirty="0">
                        <a:latin typeface="Arial" panose="020B0604020202020204" pitchFamily="34" charset="0"/>
                        <a:cs typeface="Arial" panose="020B0604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US" sz="1400" dirty="0" smtClean="0">
                          <a:latin typeface="Arial" panose="020B0604020202020204" pitchFamily="34" charset="0"/>
                          <a:cs typeface="Arial" panose="020B0604020202020204" pitchFamily="34" charset="0"/>
                        </a:rPr>
                        <a:t>15.9</a:t>
                      </a:r>
                      <a:endParaRPr lang="ru-RU" sz="1400" dirty="0">
                        <a:latin typeface="Arial" panose="020B0604020202020204" pitchFamily="34" charset="0"/>
                        <a:cs typeface="Arial" panose="020B0604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r>
              <a:tr h="370840">
                <a:tc>
                  <a:txBody>
                    <a:bodyPr/>
                    <a:lstStyle/>
                    <a:p>
                      <a:r>
                        <a:rPr lang="en-US" sz="1400" dirty="0" err="1" smtClean="0">
                          <a:latin typeface="Arial" panose="020B0604020202020204" pitchFamily="34" charset="0"/>
                          <a:cs typeface="Arial" panose="020B0604020202020204" pitchFamily="34" charset="0"/>
                        </a:rPr>
                        <a:t>Mirex</a:t>
                      </a:r>
                      <a:endParaRPr lang="ru-RU" sz="1400" dirty="0">
                        <a:latin typeface="Arial" panose="020B0604020202020204" pitchFamily="34" charset="0"/>
                        <a:cs typeface="Arial" panose="020B0604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l"/>
                      <a:r>
                        <a:rPr lang="en-US" sz="1400" dirty="0" smtClean="0">
                          <a:latin typeface="Arial" panose="020B0604020202020204" pitchFamily="34" charset="0"/>
                          <a:cs typeface="Arial" panose="020B0604020202020204" pitchFamily="34" charset="0"/>
                        </a:rPr>
                        <a:t>Child’s blood</a:t>
                      </a:r>
                      <a:endParaRPr lang="ru-RU" sz="1400" dirty="0">
                        <a:latin typeface="Arial" panose="020B0604020202020204" pitchFamily="34" charset="0"/>
                        <a:cs typeface="Arial" panose="020B0604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l"/>
                      <a:r>
                        <a:rPr lang="en-US" sz="1400" dirty="0" smtClean="0">
                          <a:latin typeface="Arial" panose="020B0604020202020204" pitchFamily="34" charset="0"/>
                          <a:cs typeface="Arial" panose="020B0604020202020204" pitchFamily="34" charset="0"/>
                        </a:rPr>
                        <a:t>Nunavik, Canada</a:t>
                      </a:r>
                      <a:endParaRPr lang="ru-RU" sz="1400" dirty="0">
                        <a:latin typeface="Arial" panose="020B0604020202020204" pitchFamily="34" charset="0"/>
                        <a:cs typeface="Arial" panose="020B0604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dirty="0" smtClean="0">
                          <a:latin typeface="Arial" panose="020B0604020202020204" pitchFamily="34" charset="0"/>
                          <a:cs typeface="Arial" panose="020B0604020202020204" pitchFamily="34" charset="0"/>
                        </a:rPr>
                        <a:t>μ</a:t>
                      </a:r>
                      <a:r>
                        <a:rPr lang="en-US" sz="1400" dirty="0" smtClean="0">
                          <a:latin typeface="Arial" panose="020B0604020202020204" pitchFamily="34" charset="0"/>
                          <a:cs typeface="Arial" panose="020B0604020202020204" pitchFamily="34" charset="0"/>
                        </a:rPr>
                        <a:t>g/kg plasma lipid</a:t>
                      </a:r>
                      <a:endParaRPr lang="ru-RU" sz="1400" dirty="0">
                        <a:latin typeface="Arial" panose="020B0604020202020204" pitchFamily="34" charset="0"/>
                        <a:cs typeface="Arial" panose="020B0604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US" sz="1400" dirty="0" smtClean="0">
                          <a:latin typeface="Arial" panose="020B0604020202020204" pitchFamily="34" charset="0"/>
                          <a:cs typeface="Arial" panose="020B0604020202020204" pitchFamily="34" charset="0"/>
                        </a:rPr>
                        <a:t>4.1</a:t>
                      </a:r>
                      <a:endParaRPr lang="ru-RU" sz="1400" dirty="0">
                        <a:latin typeface="Arial" panose="020B0604020202020204" pitchFamily="34" charset="0"/>
                        <a:cs typeface="Arial" panose="020B0604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US" sz="1400" dirty="0" smtClean="0">
                          <a:latin typeface="Arial" panose="020B0604020202020204" pitchFamily="34" charset="0"/>
                          <a:cs typeface="Arial" panose="020B0604020202020204" pitchFamily="34" charset="0"/>
                        </a:rPr>
                        <a:t>2.3</a:t>
                      </a:r>
                      <a:endParaRPr lang="ru-RU" sz="1400" dirty="0">
                        <a:latin typeface="Arial" panose="020B0604020202020204" pitchFamily="34" charset="0"/>
                        <a:cs typeface="Arial" panose="020B0604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ru-RU" sz="1400" dirty="0" smtClean="0">
                          <a:latin typeface="Arial" panose="020B0604020202020204" pitchFamily="34" charset="0"/>
                          <a:cs typeface="Arial" panose="020B0604020202020204" pitchFamily="34" charset="0"/>
                          <a:sym typeface="Symbol" panose="05050102010706020507" pitchFamily="18" charset="2"/>
                        </a:rPr>
                        <a:t></a:t>
                      </a:r>
                      <a:endParaRPr lang="ru-RU" sz="1400" dirty="0">
                        <a:latin typeface="Arial" panose="020B0604020202020204" pitchFamily="34" charset="0"/>
                        <a:cs typeface="Arial" panose="020B0604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r>
              <a:tr h="370840">
                <a:tc>
                  <a:txBody>
                    <a:bodyPr/>
                    <a:lstStyle/>
                    <a:p>
                      <a:r>
                        <a:rPr lang="en-US" sz="1400" dirty="0" err="1" smtClean="0">
                          <a:latin typeface="Arial" panose="020B0604020202020204" pitchFamily="34" charset="0"/>
                          <a:cs typeface="Arial" panose="020B0604020202020204" pitchFamily="34" charset="0"/>
                        </a:rPr>
                        <a:t>Pb</a:t>
                      </a:r>
                      <a:endParaRPr lang="ru-RU" sz="1400" dirty="0">
                        <a:latin typeface="Arial" panose="020B0604020202020204" pitchFamily="34" charset="0"/>
                        <a:cs typeface="Arial" panose="020B0604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l"/>
                      <a:r>
                        <a:rPr lang="en-US" sz="1400" smtClean="0">
                          <a:latin typeface="Arial" panose="020B0604020202020204" pitchFamily="34" charset="0"/>
                          <a:cs typeface="Arial" panose="020B0604020202020204" pitchFamily="34" charset="0"/>
                        </a:rPr>
                        <a:t>Maternal blood</a:t>
                      </a:r>
                      <a:endParaRPr lang="ru-RU" sz="1400" dirty="0">
                        <a:latin typeface="Arial" panose="020B0604020202020204" pitchFamily="34" charset="0"/>
                        <a:cs typeface="Arial" panose="020B0604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l"/>
                      <a:r>
                        <a:rPr lang="en-US" sz="1400" dirty="0" smtClean="0">
                          <a:latin typeface="Arial" panose="020B0604020202020204" pitchFamily="34" charset="0"/>
                          <a:cs typeface="Arial" panose="020B0604020202020204" pitchFamily="34" charset="0"/>
                        </a:rPr>
                        <a:t>Chukotka, Russia</a:t>
                      </a:r>
                      <a:endParaRPr lang="ru-RU" sz="1400" dirty="0">
                        <a:latin typeface="Arial" panose="020B0604020202020204" pitchFamily="34" charset="0"/>
                        <a:cs typeface="Arial" panose="020B0604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dirty="0" smtClean="0">
                          <a:latin typeface="Arial" panose="020B0604020202020204" pitchFamily="34" charset="0"/>
                          <a:cs typeface="Arial" panose="020B0604020202020204" pitchFamily="34" charset="0"/>
                        </a:rPr>
                        <a:t>μ</a:t>
                      </a:r>
                      <a:r>
                        <a:rPr lang="en-US" sz="1400" dirty="0" smtClean="0">
                          <a:latin typeface="Arial" panose="020B0604020202020204" pitchFamily="34" charset="0"/>
                          <a:cs typeface="Arial" panose="020B0604020202020204" pitchFamily="34" charset="0"/>
                        </a:rPr>
                        <a:t>g/L whole blood</a:t>
                      </a:r>
                      <a:endParaRPr lang="ru-RU" sz="1400" dirty="0">
                        <a:latin typeface="Arial" panose="020B0604020202020204" pitchFamily="34" charset="0"/>
                        <a:cs typeface="Arial" panose="020B0604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US" sz="1400" dirty="0" smtClean="0">
                          <a:latin typeface="Arial" panose="020B0604020202020204" pitchFamily="34" charset="0"/>
                          <a:cs typeface="Arial" panose="020B0604020202020204" pitchFamily="34" charset="0"/>
                        </a:rPr>
                        <a:t>37.5</a:t>
                      </a:r>
                      <a:endParaRPr lang="ru-RU" sz="1400" dirty="0">
                        <a:latin typeface="Arial" panose="020B0604020202020204" pitchFamily="34" charset="0"/>
                        <a:cs typeface="Arial" panose="020B0604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US" sz="1400" dirty="0" smtClean="0">
                          <a:latin typeface="Arial" panose="020B0604020202020204" pitchFamily="34" charset="0"/>
                          <a:cs typeface="Arial" panose="020B0604020202020204" pitchFamily="34" charset="0"/>
                        </a:rPr>
                        <a:t>29.6</a:t>
                      </a:r>
                      <a:endParaRPr lang="ru-RU" sz="1400" dirty="0">
                        <a:latin typeface="Arial" panose="020B0604020202020204" pitchFamily="34" charset="0"/>
                        <a:cs typeface="Arial" panose="020B0604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ru-RU" sz="1400" dirty="0" smtClean="0">
                          <a:latin typeface="Arial" panose="020B0604020202020204" pitchFamily="34" charset="0"/>
                          <a:cs typeface="Arial" panose="020B0604020202020204" pitchFamily="34" charset="0"/>
                          <a:sym typeface="Symbol" panose="05050102010706020507" pitchFamily="18" charset="2"/>
                        </a:rPr>
                        <a:t></a:t>
                      </a:r>
                      <a:endParaRPr lang="ru-RU" sz="1400" dirty="0">
                        <a:latin typeface="Arial" panose="020B0604020202020204" pitchFamily="34" charset="0"/>
                        <a:cs typeface="Arial" panose="020B0604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r>
              <a:tr h="370840">
                <a:tc>
                  <a:txBody>
                    <a:bodyPr/>
                    <a:lstStyle/>
                    <a:p>
                      <a:r>
                        <a:rPr lang="en-US" sz="1400" dirty="0" smtClean="0">
                          <a:latin typeface="Arial" panose="020B0604020202020204" pitchFamily="34" charset="0"/>
                          <a:cs typeface="Arial" panose="020B0604020202020204" pitchFamily="34" charset="0"/>
                        </a:rPr>
                        <a:t>Hg</a:t>
                      </a:r>
                      <a:endParaRPr lang="ru-RU" sz="1400" dirty="0">
                        <a:latin typeface="Arial" panose="020B0604020202020204" pitchFamily="34" charset="0"/>
                        <a:cs typeface="Arial" panose="020B0604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l"/>
                      <a:r>
                        <a:rPr lang="en-US" sz="1400" smtClean="0">
                          <a:latin typeface="Arial" panose="020B0604020202020204" pitchFamily="34" charset="0"/>
                          <a:cs typeface="Arial" panose="020B0604020202020204" pitchFamily="34" charset="0"/>
                        </a:rPr>
                        <a:t>Maternal blood</a:t>
                      </a:r>
                      <a:endParaRPr lang="ru-RU" sz="1400" dirty="0">
                        <a:latin typeface="Arial" panose="020B0604020202020204" pitchFamily="34" charset="0"/>
                        <a:cs typeface="Arial" panose="020B0604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l"/>
                      <a:r>
                        <a:rPr lang="en-US" sz="1400" dirty="0" smtClean="0">
                          <a:latin typeface="Arial" panose="020B0604020202020204" pitchFamily="34" charset="0"/>
                          <a:cs typeface="Arial" panose="020B0604020202020204" pitchFamily="34" charset="0"/>
                        </a:rPr>
                        <a:t>Greenland</a:t>
                      </a:r>
                      <a:endParaRPr lang="ru-RU" sz="1400" dirty="0">
                        <a:latin typeface="Arial" panose="020B0604020202020204" pitchFamily="34" charset="0"/>
                        <a:cs typeface="Arial" panose="020B0604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dirty="0" smtClean="0">
                          <a:latin typeface="Arial" panose="020B0604020202020204" pitchFamily="34" charset="0"/>
                          <a:cs typeface="Arial" panose="020B0604020202020204" pitchFamily="34" charset="0"/>
                        </a:rPr>
                        <a:t>μ</a:t>
                      </a:r>
                      <a:r>
                        <a:rPr lang="en-US" sz="1400" dirty="0" smtClean="0">
                          <a:latin typeface="Arial" panose="020B0604020202020204" pitchFamily="34" charset="0"/>
                          <a:cs typeface="Arial" panose="020B0604020202020204" pitchFamily="34" charset="0"/>
                        </a:rPr>
                        <a:t>g/L whole blood</a:t>
                      </a:r>
                      <a:endParaRPr lang="ru-RU" sz="1400" dirty="0">
                        <a:latin typeface="Arial" panose="020B0604020202020204" pitchFamily="34" charset="0"/>
                        <a:cs typeface="Arial" panose="020B0604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US" sz="1400" dirty="0" smtClean="0">
                          <a:latin typeface="Arial" panose="020B0604020202020204" pitchFamily="34" charset="0"/>
                          <a:cs typeface="Arial" panose="020B0604020202020204" pitchFamily="34" charset="0"/>
                        </a:rPr>
                        <a:t>6.3</a:t>
                      </a:r>
                      <a:endParaRPr lang="ru-RU" sz="1400" dirty="0">
                        <a:latin typeface="Arial" panose="020B0604020202020204" pitchFamily="34" charset="0"/>
                        <a:cs typeface="Arial" panose="020B0604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dirty="0" smtClean="0">
                          <a:latin typeface="Arial" panose="020B0604020202020204" pitchFamily="34" charset="0"/>
                          <a:cs typeface="Arial" panose="020B0604020202020204" pitchFamily="34" charset="0"/>
                          <a:sym typeface="Symbol" panose="05050102010706020507" pitchFamily="18" charset="2"/>
                        </a:rPr>
                        <a:t></a:t>
                      </a:r>
                      <a:endParaRPr lang="ru-RU" sz="1400" dirty="0" smtClean="0">
                        <a:latin typeface="Arial" panose="020B0604020202020204" pitchFamily="34" charset="0"/>
                        <a:cs typeface="Arial" panose="020B0604020202020204" pitchFamily="34" charset="0"/>
                      </a:endParaRPr>
                    </a:p>
                    <a:p>
                      <a:pPr algn="ctr"/>
                      <a:endParaRPr lang="ru-RU" sz="1400" dirty="0">
                        <a:latin typeface="Arial" panose="020B0604020202020204" pitchFamily="34" charset="0"/>
                        <a:cs typeface="Arial" panose="020B0604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US" sz="1400" dirty="0" smtClean="0">
                          <a:latin typeface="Arial" panose="020B0604020202020204" pitchFamily="34" charset="0"/>
                          <a:cs typeface="Arial" panose="020B0604020202020204" pitchFamily="34" charset="0"/>
                        </a:rPr>
                        <a:t>4.0</a:t>
                      </a:r>
                      <a:endParaRPr lang="ru-RU" sz="1400" dirty="0">
                        <a:latin typeface="Arial" panose="020B0604020202020204" pitchFamily="34" charset="0"/>
                        <a:cs typeface="Arial" panose="020B0604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r>
              <a:tr h="370840">
                <a:tc>
                  <a:txBody>
                    <a:bodyPr/>
                    <a:lstStyle/>
                    <a:p>
                      <a:r>
                        <a:rPr lang="en-US" sz="1400" dirty="0" smtClean="0">
                          <a:latin typeface="Arial" panose="020B0604020202020204" pitchFamily="34" charset="0"/>
                          <a:cs typeface="Arial" panose="020B0604020202020204" pitchFamily="34" charset="0"/>
                        </a:rPr>
                        <a:t>Cd</a:t>
                      </a:r>
                      <a:endParaRPr lang="ru-RU" sz="1400" dirty="0">
                        <a:latin typeface="Arial" panose="020B0604020202020204" pitchFamily="34" charset="0"/>
                        <a:cs typeface="Arial" panose="020B0604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l"/>
                      <a:r>
                        <a:rPr lang="en-US" sz="1400" dirty="0" smtClean="0">
                          <a:latin typeface="Arial" panose="020B0604020202020204" pitchFamily="34" charset="0"/>
                          <a:cs typeface="Arial" panose="020B0604020202020204" pitchFamily="34" charset="0"/>
                        </a:rPr>
                        <a:t>Maternal blood</a:t>
                      </a:r>
                      <a:endParaRPr lang="ru-RU" sz="1400" dirty="0">
                        <a:latin typeface="Arial" panose="020B0604020202020204" pitchFamily="34" charset="0"/>
                        <a:cs typeface="Arial" panose="020B0604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l"/>
                      <a:r>
                        <a:rPr lang="en-US" sz="1400" dirty="0" smtClean="0">
                          <a:latin typeface="Arial" panose="020B0604020202020204" pitchFamily="34" charset="0"/>
                          <a:cs typeface="Arial" panose="020B0604020202020204" pitchFamily="34" charset="0"/>
                        </a:rPr>
                        <a:t>Alaska</a:t>
                      </a:r>
                      <a:endParaRPr lang="ru-RU" sz="1400" dirty="0">
                        <a:latin typeface="Arial" panose="020B0604020202020204" pitchFamily="34" charset="0"/>
                        <a:cs typeface="Arial" panose="020B0604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dirty="0" smtClean="0">
                          <a:latin typeface="Arial" panose="020B0604020202020204" pitchFamily="34" charset="0"/>
                          <a:cs typeface="Arial" panose="020B0604020202020204" pitchFamily="34" charset="0"/>
                        </a:rPr>
                        <a:t>μ</a:t>
                      </a:r>
                      <a:r>
                        <a:rPr lang="en-US" sz="1400" dirty="0" smtClean="0">
                          <a:latin typeface="Arial" panose="020B0604020202020204" pitchFamily="34" charset="0"/>
                          <a:cs typeface="Arial" panose="020B0604020202020204" pitchFamily="34" charset="0"/>
                        </a:rPr>
                        <a:t>g/L whole blood</a:t>
                      </a:r>
                      <a:endParaRPr lang="ru-RU" sz="1400" dirty="0">
                        <a:latin typeface="Arial" panose="020B0604020202020204" pitchFamily="34" charset="0"/>
                        <a:cs typeface="Arial" panose="020B0604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US" sz="1400" dirty="0" smtClean="0">
                          <a:latin typeface="Arial" panose="020B0604020202020204" pitchFamily="34" charset="0"/>
                          <a:cs typeface="Arial" panose="020B0604020202020204" pitchFamily="34" charset="0"/>
                        </a:rPr>
                        <a:t>0.57</a:t>
                      </a:r>
                      <a:endParaRPr lang="ru-RU" sz="1400" dirty="0">
                        <a:latin typeface="Arial" panose="020B0604020202020204" pitchFamily="34" charset="0"/>
                        <a:cs typeface="Arial" panose="020B0604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US" sz="1400" dirty="0" smtClean="0">
                          <a:latin typeface="Arial" panose="020B0604020202020204" pitchFamily="34" charset="0"/>
                          <a:cs typeface="Arial" panose="020B0604020202020204" pitchFamily="34" charset="0"/>
                        </a:rPr>
                        <a:t>0.44</a:t>
                      </a:r>
                      <a:endParaRPr lang="ru-RU" sz="1400" dirty="0">
                        <a:latin typeface="Arial" panose="020B0604020202020204" pitchFamily="34" charset="0"/>
                        <a:cs typeface="Arial" panose="020B0604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US" sz="1400" dirty="0" smtClean="0">
                          <a:latin typeface="Arial" panose="020B0604020202020204" pitchFamily="34" charset="0"/>
                          <a:cs typeface="Arial" panose="020B0604020202020204" pitchFamily="34" charset="0"/>
                        </a:rPr>
                        <a:t>0.20</a:t>
                      </a:r>
                      <a:endParaRPr lang="ru-RU" sz="1400" dirty="0">
                        <a:latin typeface="Arial" panose="020B0604020202020204" pitchFamily="34" charset="0"/>
                        <a:cs typeface="Arial" panose="020B0604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r>
              <a:tr h="370840">
                <a:tc>
                  <a:txBody>
                    <a:bodyPr/>
                    <a:lstStyle/>
                    <a:p>
                      <a:r>
                        <a:rPr lang="en-US" sz="1400" dirty="0" smtClean="0">
                          <a:latin typeface="Arial" panose="020B0604020202020204" pitchFamily="34" charset="0"/>
                          <a:cs typeface="Arial" panose="020B0604020202020204" pitchFamily="34" charset="0"/>
                        </a:rPr>
                        <a:t>PFOS</a:t>
                      </a:r>
                      <a:endParaRPr lang="ru-RU" sz="1400" dirty="0">
                        <a:latin typeface="Arial" panose="020B0604020202020204" pitchFamily="34" charset="0"/>
                        <a:cs typeface="Arial" panose="020B0604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rial" panose="020B0604020202020204" pitchFamily="34" charset="0"/>
                          <a:cs typeface="Arial" panose="020B0604020202020204" pitchFamily="34" charset="0"/>
                        </a:rPr>
                        <a:t>Maternal blood</a:t>
                      </a:r>
                      <a:endParaRPr lang="ru-RU" sz="1400" dirty="0">
                        <a:latin typeface="Arial" panose="020B0604020202020204" pitchFamily="34" charset="0"/>
                        <a:cs typeface="Arial" panose="020B0604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l"/>
                      <a:r>
                        <a:rPr lang="en-US" sz="1400" dirty="0" smtClean="0">
                          <a:latin typeface="Arial" panose="020B0604020202020204" pitchFamily="34" charset="0"/>
                          <a:cs typeface="Arial" panose="020B0604020202020204" pitchFamily="34" charset="0"/>
                        </a:rPr>
                        <a:t>Sweden</a:t>
                      </a:r>
                      <a:endParaRPr lang="ru-RU" sz="1400" dirty="0">
                        <a:latin typeface="Arial" panose="020B0604020202020204" pitchFamily="34" charset="0"/>
                        <a:cs typeface="Arial" panose="020B0604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l"/>
                      <a:r>
                        <a:rPr lang="el-GR" sz="1400" dirty="0" smtClean="0">
                          <a:latin typeface="Arial" panose="020B0604020202020204" pitchFamily="34" charset="0"/>
                          <a:cs typeface="Arial" panose="020B0604020202020204" pitchFamily="34" charset="0"/>
                        </a:rPr>
                        <a:t>μ</a:t>
                      </a:r>
                      <a:r>
                        <a:rPr lang="en-US" sz="1400" dirty="0" smtClean="0">
                          <a:latin typeface="Arial" panose="020B0604020202020204" pitchFamily="34" charset="0"/>
                          <a:cs typeface="Arial" panose="020B0604020202020204" pitchFamily="34" charset="0"/>
                        </a:rPr>
                        <a:t>g/L </a:t>
                      </a:r>
                      <a:endParaRPr lang="ru-RU" sz="1400" dirty="0">
                        <a:latin typeface="Arial" panose="020B0604020202020204" pitchFamily="34" charset="0"/>
                        <a:cs typeface="Arial" panose="020B0604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US" sz="1400" dirty="0" smtClean="0">
                          <a:latin typeface="Arial" panose="020B0604020202020204" pitchFamily="34" charset="0"/>
                          <a:cs typeface="Arial" panose="020B0604020202020204" pitchFamily="34" charset="0"/>
                        </a:rPr>
                        <a:t>2.56</a:t>
                      </a:r>
                      <a:endParaRPr lang="ru-RU" sz="1400" dirty="0">
                        <a:latin typeface="Arial" panose="020B0604020202020204" pitchFamily="34" charset="0"/>
                        <a:cs typeface="Arial" panose="020B0604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US" sz="1400" dirty="0" smtClean="0">
                          <a:latin typeface="Arial" panose="020B0604020202020204" pitchFamily="34" charset="0"/>
                          <a:cs typeface="Arial" panose="020B0604020202020204" pitchFamily="34" charset="0"/>
                        </a:rPr>
                        <a:t>1.88</a:t>
                      </a:r>
                      <a:endParaRPr lang="ru-RU" sz="1400" dirty="0">
                        <a:latin typeface="Arial" panose="020B0604020202020204" pitchFamily="34" charset="0"/>
                        <a:cs typeface="Arial" panose="020B0604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US" sz="1400" dirty="0" smtClean="0">
                          <a:latin typeface="Arial" panose="020B0604020202020204" pitchFamily="34" charset="0"/>
                          <a:cs typeface="Arial" panose="020B0604020202020204" pitchFamily="34" charset="0"/>
                        </a:rPr>
                        <a:t>1.67</a:t>
                      </a:r>
                      <a:endParaRPr lang="ru-RU" sz="1400" dirty="0">
                        <a:latin typeface="Arial" panose="020B0604020202020204" pitchFamily="34" charset="0"/>
                        <a:cs typeface="Arial" panose="020B0604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r>
            </a:tbl>
          </a:graphicData>
        </a:graphic>
      </p:graphicFrame>
      <p:sp>
        <p:nvSpPr>
          <p:cNvPr id="10" name="Номер слайда 9"/>
          <p:cNvSpPr>
            <a:spLocks noGrp="1"/>
          </p:cNvSpPr>
          <p:nvPr>
            <p:ph type="sldNum" sz="quarter" idx="12"/>
          </p:nvPr>
        </p:nvSpPr>
        <p:spPr>
          <a:xfrm>
            <a:off x="6883253" y="6392880"/>
            <a:ext cx="2057400" cy="365125"/>
          </a:xfrm>
        </p:spPr>
        <p:txBody>
          <a:bodyPr/>
          <a:lstStyle/>
          <a:p>
            <a:fld id="{DBF873B1-D5CF-4FFA-8475-2FE758245643}" type="slidenum">
              <a:rPr lang="ru-RU" smtClean="0"/>
              <a:t>20</a:t>
            </a:fld>
            <a:endParaRPr lang="ru-RU" dirty="0"/>
          </a:p>
        </p:txBody>
      </p:sp>
      <p:sp>
        <p:nvSpPr>
          <p:cNvPr id="9" name="TextBox 8"/>
          <p:cNvSpPr txBox="1"/>
          <p:nvPr/>
        </p:nvSpPr>
        <p:spPr>
          <a:xfrm>
            <a:off x="256856" y="5961993"/>
            <a:ext cx="3081293" cy="307777"/>
          </a:xfrm>
          <a:prstGeom prst="rect">
            <a:avLst/>
          </a:prstGeom>
          <a:noFill/>
        </p:spPr>
        <p:txBody>
          <a:bodyPr wrap="none" rtlCol="0">
            <a:spAutoFit/>
          </a:bodyPr>
          <a:lstStyle/>
          <a:p>
            <a:r>
              <a:rPr lang="en-US" sz="1400" i="1" dirty="0">
                <a:latin typeface="Arial" panose="020B0604020202020204" pitchFamily="34" charset="0"/>
                <a:cs typeface="Arial" panose="020B0604020202020204" pitchFamily="34" charset="0"/>
              </a:rPr>
              <a:t>PFOS - </a:t>
            </a:r>
            <a:r>
              <a:rPr lang="en-US" sz="1400" i="1" dirty="0" err="1">
                <a:latin typeface="Arial" panose="020B0604020202020204" pitchFamily="34" charset="0"/>
                <a:cs typeface="Arial" panose="020B0604020202020204" pitchFamily="34" charset="0"/>
              </a:rPr>
              <a:t>Perfluorooctanesulfonic</a:t>
            </a:r>
            <a:r>
              <a:rPr lang="en-US" sz="1400" i="1" dirty="0">
                <a:latin typeface="Arial" panose="020B0604020202020204" pitchFamily="34" charset="0"/>
                <a:cs typeface="Arial" panose="020B0604020202020204" pitchFamily="34" charset="0"/>
              </a:rPr>
              <a:t> acid</a:t>
            </a:r>
            <a:endParaRPr lang="ru-RU" sz="1400" i="1" dirty="0">
              <a:latin typeface="Arial" panose="020B0604020202020204" pitchFamily="34" charset="0"/>
              <a:cs typeface="Arial" panose="020B0604020202020204" pitchFamily="34" charset="0"/>
            </a:endParaRPr>
          </a:p>
        </p:txBody>
      </p:sp>
      <p:sp>
        <p:nvSpPr>
          <p:cNvPr id="3" name="Прямоугольник 2"/>
          <p:cNvSpPr/>
          <p:nvPr/>
        </p:nvSpPr>
        <p:spPr>
          <a:xfrm>
            <a:off x="7390303" y="6481006"/>
            <a:ext cx="1043299" cy="276999"/>
          </a:xfrm>
          <a:prstGeom prst="rect">
            <a:avLst/>
          </a:prstGeom>
        </p:spPr>
        <p:txBody>
          <a:bodyPr wrap="none">
            <a:spAutoFit/>
          </a:bodyPr>
          <a:lstStyle/>
          <a:p>
            <a:r>
              <a:rPr lang="en-US" sz="1200" i="1" dirty="0">
                <a:latin typeface="Arial" panose="020B0604020202020204" pitchFamily="34" charset="0"/>
                <a:cs typeface="Arial" panose="020B0604020202020204" pitchFamily="34" charset="0"/>
              </a:rPr>
              <a:t>AMAP, 2015</a:t>
            </a:r>
            <a:endParaRPr lang="ru-RU" sz="1200" i="1" dirty="0"/>
          </a:p>
        </p:txBody>
      </p:sp>
      <p:cxnSp>
        <p:nvCxnSpPr>
          <p:cNvPr id="14" name="Прямая со стрелкой 13"/>
          <p:cNvCxnSpPr/>
          <p:nvPr/>
        </p:nvCxnSpPr>
        <p:spPr>
          <a:xfrm>
            <a:off x="7393444" y="3322686"/>
            <a:ext cx="0" cy="340206"/>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5" name="Прямая со стрелкой 14"/>
          <p:cNvCxnSpPr/>
          <p:nvPr/>
        </p:nvCxnSpPr>
        <p:spPr>
          <a:xfrm>
            <a:off x="8589090" y="2817352"/>
            <a:ext cx="0" cy="340206"/>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6" name="Прямая со стрелкой 15"/>
          <p:cNvCxnSpPr/>
          <p:nvPr/>
        </p:nvCxnSpPr>
        <p:spPr>
          <a:xfrm>
            <a:off x="7335375" y="1767688"/>
            <a:ext cx="0" cy="340206"/>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7" name="Прямая со стрелкой 16"/>
          <p:cNvCxnSpPr/>
          <p:nvPr/>
        </p:nvCxnSpPr>
        <p:spPr>
          <a:xfrm>
            <a:off x="8589090" y="4801891"/>
            <a:ext cx="0" cy="340206"/>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8" name="Прямая со стрелкой 17"/>
          <p:cNvCxnSpPr/>
          <p:nvPr/>
        </p:nvCxnSpPr>
        <p:spPr>
          <a:xfrm>
            <a:off x="8605415" y="5373880"/>
            <a:ext cx="0" cy="340206"/>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9" name="Прямая со стрелкой 18"/>
          <p:cNvCxnSpPr/>
          <p:nvPr/>
        </p:nvCxnSpPr>
        <p:spPr>
          <a:xfrm>
            <a:off x="7409768" y="3837972"/>
            <a:ext cx="0" cy="340206"/>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0" name="Прямая со стрелкой 19"/>
          <p:cNvCxnSpPr/>
          <p:nvPr/>
        </p:nvCxnSpPr>
        <p:spPr>
          <a:xfrm>
            <a:off x="8582735" y="4319239"/>
            <a:ext cx="0" cy="340206"/>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21612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8"/>
            <a:ext cx="8145480" cy="744483"/>
          </a:xfrm>
        </p:spPr>
        <p:txBody>
          <a:bodyPr>
            <a:normAutofit fontScale="90000"/>
          </a:bodyPr>
          <a:lstStyle/>
          <a:p>
            <a:pPr algn="ctr"/>
            <a:r>
              <a:rPr lang="en-US" sz="3200" b="1" dirty="0">
                <a:latin typeface="Arial" panose="020B0604020202020204" pitchFamily="34" charset="0"/>
                <a:cs typeface="Arial" panose="020B0604020202020204" pitchFamily="34" charset="0"/>
              </a:rPr>
              <a:t>Circumpolar concentrations of Hg and </a:t>
            </a:r>
            <a:r>
              <a:rPr lang="en-US" sz="3200" b="1" dirty="0" err="1">
                <a:latin typeface="Arial" panose="020B0604020202020204" pitchFamily="34" charset="0"/>
                <a:cs typeface="Arial" panose="020B0604020202020204" pitchFamily="34" charset="0"/>
              </a:rPr>
              <a:t>Pb</a:t>
            </a:r>
            <a:r>
              <a:rPr lang="en-US" sz="3200" b="1" dirty="0">
                <a:latin typeface="Arial" panose="020B0604020202020204" pitchFamily="34" charset="0"/>
                <a:cs typeface="Arial" panose="020B0604020202020204" pitchFamily="34" charset="0"/>
              </a:rPr>
              <a:t>, </a:t>
            </a:r>
            <a:r>
              <a:rPr lang="el-GR" sz="3200" b="1" dirty="0">
                <a:latin typeface="Arial" panose="020B0604020202020204" pitchFamily="34" charset="0"/>
                <a:cs typeface="Arial" panose="020B0604020202020204" pitchFamily="34" charset="0"/>
              </a:rPr>
              <a:t>μ</a:t>
            </a:r>
            <a:r>
              <a:rPr lang="en-US" sz="3200" b="1" dirty="0">
                <a:latin typeface="Arial" panose="020B0604020202020204" pitchFamily="34" charset="0"/>
                <a:cs typeface="Arial" panose="020B0604020202020204" pitchFamily="34" charset="0"/>
              </a:rPr>
              <a:t>g/L whole maternal </a:t>
            </a:r>
            <a:r>
              <a:rPr lang="en-US" sz="3200" b="1" dirty="0" smtClean="0">
                <a:latin typeface="Arial" panose="020B0604020202020204" pitchFamily="34" charset="0"/>
                <a:cs typeface="Arial" panose="020B0604020202020204" pitchFamily="34" charset="0"/>
              </a:rPr>
              <a:t>blood</a:t>
            </a:r>
            <a:endParaRPr lang="ru-RU" sz="3200" b="1" dirty="0">
              <a:latin typeface="Arial" panose="020B0604020202020204" pitchFamily="34" charset="0"/>
              <a:cs typeface="Arial" panose="020B0604020202020204" pitchFamily="34" charset="0"/>
            </a:endParaRPr>
          </a:p>
        </p:txBody>
      </p:sp>
      <p:sp>
        <p:nvSpPr>
          <p:cNvPr id="8" name="Номер слайда 7"/>
          <p:cNvSpPr>
            <a:spLocks noGrp="1"/>
          </p:cNvSpPr>
          <p:nvPr>
            <p:ph type="sldNum" sz="quarter" idx="12"/>
          </p:nvPr>
        </p:nvSpPr>
        <p:spPr>
          <a:xfrm>
            <a:off x="6955790" y="6400413"/>
            <a:ext cx="2057400" cy="365125"/>
          </a:xfrm>
        </p:spPr>
        <p:txBody>
          <a:bodyPr/>
          <a:lstStyle/>
          <a:p>
            <a:fld id="{DBF873B1-D5CF-4FFA-8475-2FE758245643}" type="slidenum">
              <a:rPr lang="ru-RU" smtClean="0"/>
              <a:t>21</a:t>
            </a:fld>
            <a:endParaRPr lang="ru-RU" dirty="0"/>
          </a:p>
        </p:txBody>
      </p:sp>
      <p:pic>
        <p:nvPicPr>
          <p:cNvPr id="4" name="Рисунок 3"/>
          <p:cNvPicPr>
            <a:picLocks noChangeAspect="1"/>
          </p:cNvPicPr>
          <p:nvPr/>
        </p:nvPicPr>
        <p:blipFill rotWithShape="1">
          <a:blip r:embed="rId3"/>
          <a:srcRect l="9541" t="37305" r="26839" b="17127"/>
          <a:stretch/>
        </p:blipFill>
        <p:spPr>
          <a:xfrm>
            <a:off x="254964" y="1939233"/>
            <a:ext cx="8519166" cy="3432292"/>
          </a:xfrm>
          <a:prstGeom prst="rect">
            <a:avLst/>
          </a:prstGeom>
        </p:spPr>
      </p:pic>
      <p:sp>
        <p:nvSpPr>
          <p:cNvPr id="5" name="Прямоугольник 4"/>
          <p:cNvSpPr/>
          <p:nvPr/>
        </p:nvSpPr>
        <p:spPr>
          <a:xfrm>
            <a:off x="7166784" y="6444477"/>
            <a:ext cx="1043299" cy="276999"/>
          </a:xfrm>
          <a:prstGeom prst="rect">
            <a:avLst/>
          </a:prstGeom>
        </p:spPr>
        <p:txBody>
          <a:bodyPr wrap="none">
            <a:spAutoFit/>
          </a:bodyPr>
          <a:lstStyle/>
          <a:p>
            <a:r>
              <a:rPr lang="en-US" sz="1200" i="1" dirty="0">
                <a:latin typeface="Arial" panose="020B0604020202020204" pitchFamily="34" charset="0"/>
                <a:cs typeface="Arial" panose="020B0604020202020204" pitchFamily="34" charset="0"/>
              </a:rPr>
              <a:t>AMAP, 2015</a:t>
            </a:r>
            <a:endParaRPr lang="ru-RU" sz="1200" i="1" dirty="0"/>
          </a:p>
        </p:txBody>
      </p:sp>
      <p:sp>
        <p:nvSpPr>
          <p:cNvPr id="3" name="TextBox 2"/>
          <p:cNvSpPr txBox="1"/>
          <p:nvPr/>
        </p:nvSpPr>
        <p:spPr>
          <a:xfrm>
            <a:off x="1394775" y="1496909"/>
            <a:ext cx="1018278" cy="369332"/>
          </a:xfrm>
          <a:prstGeom prst="rect">
            <a:avLst/>
          </a:prstGeom>
          <a:noFill/>
        </p:spPr>
        <p:txBody>
          <a:bodyPr wrap="none" rtlCol="0">
            <a:spAutoFit/>
          </a:bodyPr>
          <a:lstStyle/>
          <a:p>
            <a:r>
              <a:rPr lang="en-US" dirty="0" smtClean="0">
                <a:solidFill>
                  <a:srgbClr val="FF0000"/>
                </a:solidFill>
                <a:latin typeface="Arial"/>
                <a:cs typeface="Arial"/>
              </a:rPr>
              <a:t>Mercury</a:t>
            </a:r>
            <a:endParaRPr lang="ru-RU" dirty="0">
              <a:solidFill>
                <a:srgbClr val="FF0000"/>
              </a:solidFill>
              <a:latin typeface="Arial"/>
              <a:cs typeface="Arial"/>
            </a:endParaRPr>
          </a:p>
        </p:txBody>
      </p:sp>
      <p:sp>
        <p:nvSpPr>
          <p:cNvPr id="9" name="TextBox 8"/>
          <p:cNvSpPr txBox="1"/>
          <p:nvPr/>
        </p:nvSpPr>
        <p:spPr>
          <a:xfrm>
            <a:off x="5969634" y="1524567"/>
            <a:ext cx="698178" cy="369332"/>
          </a:xfrm>
          <a:prstGeom prst="rect">
            <a:avLst/>
          </a:prstGeom>
          <a:noFill/>
        </p:spPr>
        <p:txBody>
          <a:bodyPr wrap="none" rtlCol="0">
            <a:spAutoFit/>
          </a:bodyPr>
          <a:lstStyle/>
          <a:p>
            <a:r>
              <a:rPr lang="en-US" dirty="0" smtClean="0">
                <a:solidFill>
                  <a:srgbClr val="FF0000"/>
                </a:solidFill>
                <a:latin typeface="Arial"/>
                <a:cs typeface="Arial"/>
              </a:rPr>
              <a:t>Lead</a:t>
            </a:r>
            <a:endParaRPr lang="ru-RU" dirty="0">
              <a:solidFill>
                <a:srgbClr val="FF0000"/>
              </a:solidFill>
              <a:latin typeface="Arial"/>
              <a:cs typeface="Arial"/>
            </a:endParaRPr>
          </a:p>
        </p:txBody>
      </p:sp>
    </p:spTree>
    <p:extLst>
      <p:ext uri="{BB962C8B-B14F-4D97-AF65-F5344CB8AC3E}">
        <p14:creationId xmlns:p14="http://schemas.microsoft.com/office/powerpoint/2010/main" val="409898914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7960" y="223184"/>
            <a:ext cx="8646160" cy="711833"/>
          </a:xfrm>
        </p:spPr>
        <p:txBody>
          <a:bodyPr>
            <a:normAutofit fontScale="90000"/>
          </a:bodyPr>
          <a:lstStyle/>
          <a:p>
            <a:pPr algn="ctr"/>
            <a:r>
              <a:rPr lang="en-US" sz="3100" b="1" dirty="0">
                <a:latin typeface="Arial" panose="020B0604020202020204" pitchFamily="34" charset="0"/>
                <a:cs typeface="Arial" panose="020B0604020202020204" pitchFamily="34" charset="0"/>
              </a:rPr>
              <a:t>Health outcomes in children related to exposure to </a:t>
            </a:r>
            <a:r>
              <a:rPr lang="en-US" sz="3100" b="1" dirty="0" err="1">
                <a:latin typeface="Arial" panose="020B0604020202020204" pitchFamily="34" charset="0"/>
                <a:cs typeface="Arial" panose="020B0604020202020204" pitchFamily="34" charset="0"/>
              </a:rPr>
              <a:t>organohalogens</a:t>
            </a:r>
            <a:r>
              <a:rPr lang="en-US" sz="3100" b="1" dirty="0">
                <a:latin typeface="Arial" panose="020B0604020202020204" pitchFamily="34" charset="0"/>
                <a:cs typeface="Arial" panose="020B0604020202020204" pitchFamily="34" charset="0"/>
              </a:rPr>
              <a:t> </a:t>
            </a:r>
            <a:r>
              <a:rPr lang="en-US" sz="3100" b="1" i="1" dirty="0">
                <a:latin typeface="Arial" panose="020B0604020202020204" pitchFamily="34" charset="0"/>
                <a:cs typeface="Arial" panose="020B0604020202020204" pitchFamily="34" charset="0"/>
              </a:rPr>
              <a:t>in utero </a:t>
            </a:r>
            <a:r>
              <a:rPr lang="en-US" sz="3100" b="1" dirty="0">
                <a:latin typeface="Arial" panose="020B0604020202020204" pitchFamily="34" charset="0"/>
                <a:cs typeface="Arial" panose="020B0604020202020204" pitchFamily="34" charset="0"/>
              </a:rPr>
              <a:t>and/or in early </a:t>
            </a:r>
            <a:r>
              <a:rPr lang="en-US" sz="3100" b="1" dirty="0" smtClean="0">
                <a:latin typeface="Arial" panose="020B0604020202020204" pitchFamily="34" charset="0"/>
                <a:cs typeface="Arial" panose="020B0604020202020204" pitchFamily="34" charset="0"/>
              </a:rPr>
              <a:t>age</a:t>
            </a:r>
            <a:endParaRPr lang="ru-RU" dirty="0"/>
          </a:p>
        </p:txBody>
      </p:sp>
      <p:graphicFrame>
        <p:nvGraphicFramePr>
          <p:cNvPr id="8" name="Объект 7"/>
          <p:cNvGraphicFramePr>
            <a:graphicFrameLocks noGrp="1"/>
          </p:cNvGraphicFramePr>
          <p:nvPr>
            <p:ph idx="1"/>
            <p:extLst>
              <p:ext uri="{D42A27DB-BD31-4B8C-83A1-F6EECF244321}">
                <p14:modId xmlns:p14="http://schemas.microsoft.com/office/powerpoint/2010/main" val="764465420"/>
              </p:ext>
            </p:extLst>
          </p:nvPr>
        </p:nvGraphicFramePr>
        <p:xfrm>
          <a:off x="480344" y="1227578"/>
          <a:ext cx="8353776" cy="4612640"/>
        </p:xfrm>
        <a:graphic>
          <a:graphicData uri="http://schemas.openxmlformats.org/drawingml/2006/table">
            <a:tbl>
              <a:tblPr firstRow="1" bandRow="1">
                <a:tableStyleId>{5C22544A-7EE6-4342-B048-85BDC9FD1C3A}</a:tableStyleId>
              </a:tblPr>
              <a:tblGrid>
                <a:gridCol w="2527016"/>
                <a:gridCol w="1127760"/>
                <a:gridCol w="4699000"/>
              </a:tblGrid>
              <a:tr h="370840">
                <a:tc>
                  <a:txBody>
                    <a:bodyPr/>
                    <a:lstStyle/>
                    <a:p>
                      <a:r>
                        <a:rPr lang="en-US" sz="1600" b="0" i="0" u="none" strike="noStrike" kern="1200" baseline="0" dirty="0" smtClean="0">
                          <a:solidFill>
                            <a:schemeClr val="lt1"/>
                          </a:solidFill>
                          <a:latin typeface="Arial" panose="020B0604020202020204" pitchFamily="34" charset="0"/>
                          <a:ea typeface="+mn-ea"/>
                          <a:cs typeface="Arial" panose="020B0604020202020204" pitchFamily="34" charset="0"/>
                        </a:rPr>
                        <a:t>Compound</a:t>
                      </a:r>
                      <a:endParaRPr lang="ru-RU" sz="1600" dirty="0">
                        <a:latin typeface="Arial" panose="020B0604020202020204" pitchFamily="34" charset="0"/>
                        <a:cs typeface="Arial" panose="020B0604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r>
                        <a:rPr lang="en-US" sz="1600" b="0" i="0" u="none" strike="noStrike" kern="1200" baseline="0" dirty="0" smtClean="0">
                          <a:solidFill>
                            <a:schemeClr val="lt1"/>
                          </a:solidFill>
                          <a:latin typeface="Arial" panose="020B0604020202020204" pitchFamily="34" charset="0"/>
                          <a:ea typeface="+mn-ea"/>
                          <a:cs typeface="Arial" panose="020B0604020202020204" pitchFamily="34" charset="0"/>
                        </a:rPr>
                        <a:t>Exposure</a:t>
                      </a:r>
                      <a:endParaRPr lang="ru-RU" sz="1600" dirty="0">
                        <a:latin typeface="Arial" panose="020B0604020202020204" pitchFamily="34" charset="0"/>
                        <a:cs typeface="Arial" panose="020B0604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r>
                        <a:rPr lang="en-US" sz="1600" b="0" i="0" u="none" strike="noStrike" kern="1200" baseline="0" dirty="0" smtClean="0">
                          <a:solidFill>
                            <a:schemeClr val="lt1"/>
                          </a:solidFill>
                          <a:latin typeface="Arial" panose="020B0604020202020204" pitchFamily="34" charset="0"/>
                          <a:ea typeface="+mn-ea"/>
                          <a:cs typeface="Arial" panose="020B0604020202020204" pitchFamily="34" charset="0"/>
                        </a:rPr>
                        <a:t>Health end point</a:t>
                      </a:r>
                      <a:endParaRPr lang="ru-RU" sz="1600" dirty="0">
                        <a:latin typeface="Arial" panose="020B0604020202020204" pitchFamily="34" charset="0"/>
                        <a:cs typeface="Arial" panose="020B0604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r>
              <a:tr h="370840">
                <a:tc>
                  <a:txBody>
                    <a:bodyPr/>
                    <a:lstStyle/>
                    <a:p>
                      <a:r>
                        <a:rPr lang="en-US" sz="1600" b="0" i="0" u="none" strike="noStrike" kern="1200" baseline="0" dirty="0" err="1" smtClean="0">
                          <a:solidFill>
                            <a:schemeClr val="dk1"/>
                          </a:solidFill>
                          <a:latin typeface="Arial" panose="020B0604020202020204" pitchFamily="34" charset="0"/>
                          <a:ea typeface="+mn-ea"/>
                          <a:cs typeface="Arial" panose="020B0604020202020204" pitchFamily="34" charset="0"/>
                        </a:rPr>
                        <a:t>hexachlorobenzene</a:t>
                      </a:r>
                      <a:r>
                        <a:rPr lang="en-US" sz="1600" b="0" i="0" u="none" strike="noStrike" kern="1200" baseline="0" dirty="0" smtClean="0">
                          <a:solidFill>
                            <a:schemeClr val="dk1"/>
                          </a:solidFill>
                          <a:latin typeface="Arial" panose="020B0604020202020204" pitchFamily="34" charset="0"/>
                          <a:ea typeface="+mn-ea"/>
                          <a:cs typeface="Arial" panose="020B0604020202020204" pitchFamily="34" charset="0"/>
                        </a:rPr>
                        <a:t> (HCB)</a:t>
                      </a:r>
                      <a:endParaRPr lang="ru-RU" sz="1600" dirty="0">
                        <a:latin typeface="Arial" panose="020B0604020202020204" pitchFamily="34" charset="0"/>
                        <a:cs typeface="Arial" panose="020B0604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r>
                        <a:rPr lang="en-US" sz="1600" b="0" i="1" u="none" strike="noStrike" kern="1200" baseline="0" dirty="0" smtClean="0">
                          <a:solidFill>
                            <a:schemeClr val="dk1"/>
                          </a:solidFill>
                          <a:latin typeface="Arial" panose="020B0604020202020204" pitchFamily="34" charset="0"/>
                          <a:ea typeface="+mn-ea"/>
                          <a:cs typeface="Arial" panose="020B0604020202020204" pitchFamily="34" charset="0"/>
                        </a:rPr>
                        <a:t>In utero</a:t>
                      </a:r>
                      <a:endParaRPr lang="ru-RU" sz="1600" dirty="0">
                        <a:latin typeface="Arial" panose="020B0604020202020204" pitchFamily="34" charset="0"/>
                        <a:cs typeface="Arial" panose="020B0604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r>
                        <a:rPr lang="en-US" sz="1600" b="0" i="0" u="none" strike="noStrike" kern="1200" baseline="0" dirty="0" smtClean="0">
                          <a:solidFill>
                            <a:schemeClr val="dk1"/>
                          </a:solidFill>
                          <a:latin typeface="Arial" panose="020B0604020202020204" pitchFamily="34" charset="0"/>
                          <a:ea typeface="+mn-ea"/>
                          <a:cs typeface="Arial" panose="020B0604020202020204" pitchFamily="34" charset="0"/>
                        </a:rPr>
                        <a:t>Small length for gestational age</a:t>
                      </a:r>
                    </a:p>
                    <a:p>
                      <a:r>
                        <a:rPr lang="en-US" sz="1600" b="0" i="0" u="none" strike="noStrike" kern="1200" baseline="0" dirty="0" smtClean="0">
                          <a:solidFill>
                            <a:schemeClr val="dk1"/>
                          </a:solidFill>
                          <a:latin typeface="Arial" panose="020B0604020202020204" pitchFamily="34" charset="0"/>
                          <a:ea typeface="+mn-ea"/>
                          <a:cs typeface="Arial" panose="020B0604020202020204" pitchFamily="34" charset="0"/>
                        </a:rPr>
                        <a:t>Poor social behavior at 4 years</a:t>
                      </a:r>
                    </a:p>
                    <a:p>
                      <a:r>
                        <a:rPr lang="en-US" sz="1600" i="0" dirty="0" smtClean="0">
                          <a:latin typeface="Arial" panose="020B0604020202020204" pitchFamily="34" charset="0"/>
                          <a:cs typeface="Arial" panose="020B0604020202020204" pitchFamily="34" charset="0"/>
                        </a:rPr>
                        <a:t>Attention deficit hyperactivity disorder</a:t>
                      </a:r>
                      <a:r>
                        <a:rPr lang="en-US" sz="1600" b="0" i="0" u="none" strike="noStrike" kern="1200" baseline="0" dirty="0" smtClean="0">
                          <a:solidFill>
                            <a:schemeClr val="dk1"/>
                          </a:solidFill>
                          <a:latin typeface="Arial" panose="020B0604020202020204" pitchFamily="34" charset="0"/>
                          <a:ea typeface="+mn-ea"/>
                          <a:cs typeface="Arial" panose="020B0604020202020204" pitchFamily="34" charset="0"/>
                        </a:rPr>
                        <a:t> at 4 years</a:t>
                      </a:r>
                    </a:p>
                    <a:p>
                      <a:r>
                        <a:rPr lang="en-US" sz="1600" b="0" i="0" u="none" strike="noStrike" kern="1200" baseline="0" dirty="0" smtClean="0">
                          <a:solidFill>
                            <a:schemeClr val="dk1"/>
                          </a:solidFill>
                          <a:latin typeface="Arial" panose="020B0604020202020204" pitchFamily="34" charset="0"/>
                          <a:ea typeface="+mn-ea"/>
                          <a:cs typeface="Arial" panose="020B0604020202020204" pitchFamily="34" charset="0"/>
                        </a:rPr>
                        <a:t>Overweight at 6 years</a:t>
                      </a:r>
                      <a:endParaRPr lang="ru-RU" sz="1600" i="0" dirty="0">
                        <a:latin typeface="Arial" panose="020B0604020202020204" pitchFamily="34" charset="0"/>
                        <a:cs typeface="Arial" panose="020B0604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r>
              <a:tr h="370840">
                <a:tc>
                  <a:txBody>
                    <a:bodyPr/>
                    <a:lstStyle/>
                    <a:p>
                      <a:r>
                        <a:rPr lang="en-US" sz="1600" b="0" i="0" u="none" strike="noStrike" kern="1200" baseline="0" dirty="0" smtClean="0">
                          <a:solidFill>
                            <a:schemeClr val="dk1"/>
                          </a:solidFill>
                          <a:latin typeface="Arial" panose="020B0604020202020204" pitchFamily="34" charset="0"/>
                          <a:ea typeface="+mn-ea"/>
                          <a:cs typeface="Arial" panose="020B0604020202020204" pitchFamily="34" charset="0"/>
                        </a:rPr>
                        <a:t>DDE</a:t>
                      </a:r>
                      <a:endParaRPr lang="ru-RU" sz="1600" dirty="0">
                        <a:latin typeface="Arial" panose="020B0604020202020204" pitchFamily="34" charset="0"/>
                        <a:cs typeface="Arial" panose="020B0604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r>
                        <a:rPr lang="en-US" sz="1600" b="0" i="1" u="none" strike="noStrike" kern="1200" baseline="0" dirty="0" smtClean="0">
                          <a:solidFill>
                            <a:schemeClr val="dk1"/>
                          </a:solidFill>
                          <a:latin typeface="Arial" panose="020B0604020202020204" pitchFamily="34" charset="0"/>
                          <a:ea typeface="+mn-ea"/>
                          <a:cs typeface="Arial" panose="020B0604020202020204" pitchFamily="34" charset="0"/>
                        </a:rPr>
                        <a:t>In utero</a:t>
                      </a:r>
                      <a:endParaRPr lang="ru-RU" sz="1600" dirty="0">
                        <a:latin typeface="Arial" panose="020B0604020202020204" pitchFamily="34" charset="0"/>
                        <a:cs typeface="Arial" panose="020B0604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r>
                        <a:rPr lang="en-US" sz="1600" b="0" i="0" u="none" strike="noStrike" kern="1200" baseline="0" dirty="0" smtClean="0">
                          <a:solidFill>
                            <a:schemeClr val="dk1"/>
                          </a:solidFill>
                          <a:latin typeface="Arial" panose="020B0604020202020204" pitchFamily="34" charset="0"/>
                          <a:ea typeface="+mn-ea"/>
                          <a:cs typeface="Arial" panose="020B0604020202020204" pitchFamily="34" charset="0"/>
                        </a:rPr>
                        <a:t>Prematurity</a:t>
                      </a:r>
                    </a:p>
                    <a:p>
                      <a:r>
                        <a:rPr lang="en-US" sz="1600" b="0" i="0" u="none" strike="noStrike" kern="1200" baseline="0" dirty="0" smtClean="0">
                          <a:solidFill>
                            <a:schemeClr val="dk1"/>
                          </a:solidFill>
                          <a:latin typeface="Arial" panose="020B0604020202020204" pitchFamily="34" charset="0"/>
                          <a:ea typeface="+mn-ea"/>
                          <a:cs typeface="Arial" panose="020B0604020202020204" pitchFamily="34" charset="0"/>
                        </a:rPr>
                        <a:t>Delay in mental and psychomotor development at 1 year</a:t>
                      </a:r>
                    </a:p>
                    <a:p>
                      <a:r>
                        <a:rPr lang="en-US" sz="1600" b="0" i="0" u="none" strike="noStrike" kern="1200" baseline="0" dirty="0" smtClean="0">
                          <a:solidFill>
                            <a:schemeClr val="dk1"/>
                          </a:solidFill>
                          <a:latin typeface="Arial" panose="020B0604020202020204" pitchFamily="34" charset="0"/>
                          <a:ea typeface="+mn-ea"/>
                          <a:cs typeface="Arial" panose="020B0604020202020204" pitchFamily="34" charset="0"/>
                        </a:rPr>
                        <a:t>Asthma </a:t>
                      </a:r>
                      <a:r>
                        <a:rPr lang="en-US" sz="1600" b="0" i="0" u="none" strike="noStrike" kern="1200" baseline="0" dirty="0" smtClean="0">
                          <a:solidFill>
                            <a:schemeClr val="dk1"/>
                          </a:solidFill>
                          <a:latin typeface="Arial" panose="020B0604020202020204" pitchFamily="34" charset="0"/>
                          <a:ea typeface="+mn-ea"/>
                          <a:cs typeface="Arial" panose="020B0604020202020204" pitchFamily="34" charset="0"/>
                        </a:rPr>
                        <a:t>at 4 and 6 years</a:t>
                      </a:r>
                      <a:endParaRPr lang="ru-RU" sz="1600" dirty="0">
                        <a:latin typeface="Arial" panose="020B0604020202020204" pitchFamily="34" charset="0"/>
                        <a:cs typeface="Arial" panose="020B0604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r>
              <a:tr h="370840">
                <a:tc>
                  <a:txBody>
                    <a:bodyPr/>
                    <a:lstStyle/>
                    <a:p>
                      <a:r>
                        <a:rPr lang="en-US" sz="1600" b="0" i="0" u="none" strike="noStrike" kern="1200" baseline="0" dirty="0" smtClean="0">
                          <a:solidFill>
                            <a:schemeClr val="dk1"/>
                          </a:solidFill>
                          <a:latin typeface="Arial" panose="020B0604020202020204" pitchFamily="34" charset="0"/>
                          <a:ea typeface="+mn-ea"/>
                          <a:cs typeface="Arial" panose="020B0604020202020204" pitchFamily="34" charset="0"/>
                        </a:rPr>
                        <a:t>DDT</a:t>
                      </a:r>
                      <a:endParaRPr lang="ru-RU" sz="1600" dirty="0">
                        <a:latin typeface="Arial" panose="020B0604020202020204" pitchFamily="34" charset="0"/>
                        <a:cs typeface="Arial" panose="020B0604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r>
                        <a:rPr lang="en-US" sz="1600" b="0" i="1" u="none" strike="noStrike" kern="1200" baseline="0" dirty="0" smtClean="0">
                          <a:solidFill>
                            <a:schemeClr val="dk1"/>
                          </a:solidFill>
                          <a:latin typeface="Arial" panose="020B0604020202020204" pitchFamily="34" charset="0"/>
                          <a:ea typeface="+mn-ea"/>
                          <a:cs typeface="Arial" panose="020B0604020202020204" pitchFamily="34" charset="0"/>
                        </a:rPr>
                        <a:t>In utero</a:t>
                      </a:r>
                    </a:p>
                    <a:p>
                      <a:r>
                        <a:rPr lang="en-US" sz="1600" b="0" i="0" u="none" strike="noStrike" kern="1200" baseline="0" dirty="0" smtClean="0">
                          <a:solidFill>
                            <a:schemeClr val="dk1"/>
                          </a:solidFill>
                          <a:latin typeface="Arial" panose="020B0604020202020204" pitchFamily="34" charset="0"/>
                          <a:ea typeface="+mn-ea"/>
                          <a:cs typeface="Arial" panose="020B0604020202020204" pitchFamily="34" charset="0"/>
                        </a:rPr>
                        <a:t>4 years</a:t>
                      </a:r>
                      <a:endParaRPr lang="ru-RU" sz="1600" dirty="0">
                        <a:latin typeface="Arial" panose="020B0604020202020204" pitchFamily="34" charset="0"/>
                        <a:cs typeface="Arial" panose="020B0604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r>
                        <a:rPr lang="en-US" sz="1600" b="0" i="0" u="none" strike="noStrike" kern="1200" baseline="0" dirty="0" smtClean="0">
                          <a:solidFill>
                            <a:schemeClr val="dk1"/>
                          </a:solidFill>
                          <a:latin typeface="Arial" panose="020B0604020202020204" pitchFamily="34" charset="0"/>
                          <a:ea typeface="+mn-ea"/>
                          <a:cs typeface="Arial" panose="020B0604020202020204" pitchFamily="34" charset="0"/>
                        </a:rPr>
                        <a:t>Decrease of cognitive skills at 4 years</a:t>
                      </a:r>
                    </a:p>
                    <a:p>
                      <a:r>
                        <a:rPr lang="en-US" sz="1600" b="0" i="0" u="none" strike="noStrike" kern="1200" baseline="0" dirty="0" smtClean="0">
                          <a:solidFill>
                            <a:schemeClr val="dk1"/>
                          </a:solidFill>
                          <a:latin typeface="Arial" panose="020B0604020202020204" pitchFamily="34" charset="0"/>
                          <a:ea typeface="+mn-ea"/>
                          <a:cs typeface="Arial" panose="020B0604020202020204" pitchFamily="34" charset="0"/>
                        </a:rPr>
                        <a:t>Alteration of thyroid hormones</a:t>
                      </a:r>
                      <a:endParaRPr lang="ru-RU" sz="1600" dirty="0">
                        <a:latin typeface="Arial" panose="020B0604020202020204" pitchFamily="34" charset="0"/>
                        <a:cs typeface="Arial" panose="020B0604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r>
              <a:tr h="370840">
                <a:tc>
                  <a:txBody>
                    <a:bodyPr/>
                    <a:lstStyle/>
                    <a:p>
                      <a:r>
                        <a:rPr lang="el-GR" sz="1600" b="0" i="0" u="none" strike="noStrike" kern="1200" baseline="0" dirty="0" smtClean="0">
                          <a:solidFill>
                            <a:schemeClr val="dk1"/>
                          </a:solidFill>
                          <a:latin typeface="Arial" panose="020B0604020202020204" pitchFamily="34" charset="0"/>
                          <a:ea typeface="+mn-ea"/>
                          <a:cs typeface="Arial" panose="020B0604020202020204" pitchFamily="34" charset="0"/>
                        </a:rPr>
                        <a:t>β-</a:t>
                      </a:r>
                      <a:r>
                        <a:rPr lang="en-US" sz="1600" b="0" i="0" u="none" strike="noStrike" kern="1200" baseline="0" dirty="0" err="1" smtClean="0">
                          <a:solidFill>
                            <a:schemeClr val="dk1"/>
                          </a:solidFill>
                          <a:latin typeface="Arial" panose="020B0604020202020204" pitchFamily="34" charset="0"/>
                          <a:ea typeface="+mn-ea"/>
                          <a:cs typeface="Arial" panose="020B0604020202020204" pitchFamily="34" charset="0"/>
                        </a:rPr>
                        <a:t>hexachlorocyclohexane</a:t>
                      </a:r>
                      <a:r>
                        <a:rPr lang="en-US" sz="16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el-GR" sz="1600" b="0" i="0" u="none" strike="noStrike" kern="1200" baseline="0" dirty="0" smtClean="0">
                          <a:solidFill>
                            <a:schemeClr val="dk1"/>
                          </a:solidFill>
                          <a:latin typeface="Arial" panose="020B0604020202020204" pitchFamily="34" charset="0"/>
                          <a:ea typeface="+mn-ea"/>
                          <a:cs typeface="Arial" panose="020B0604020202020204" pitchFamily="34" charset="0"/>
                        </a:rPr>
                        <a:t>β-</a:t>
                      </a:r>
                      <a:r>
                        <a:rPr lang="en-US" sz="1600" b="0" i="0" u="none" strike="noStrike" kern="1200" baseline="0" dirty="0" smtClean="0">
                          <a:solidFill>
                            <a:schemeClr val="dk1"/>
                          </a:solidFill>
                          <a:latin typeface="Arial" panose="020B0604020202020204" pitchFamily="34" charset="0"/>
                          <a:ea typeface="+mn-ea"/>
                          <a:cs typeface="Arial" panose="020B0604020202020204" pitchFamily="34" charset="0"/>
                        </a:rPr>
                        <a:t>HCH)</a:t>
                      </a:r>
                      <a:endParaRPr lang="ru-RU" sz="1600" dirty="0">
                        <a:latin typeface="Arial" panose="020B0604020202020204" pitchFamily="34" charset="0"/>
                        <a:cs typeface="Arial" panose="020B0604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r>
                        <a:rPr lang="en-US" sz="1600" b="0" i="1" u="none" strike="noStrike" kern="1200" baseline="0" dirty="0" smtClean="0">
                          <a:solidFill>
                            <a:schemeClr val="dk1"/>
                          </a:solidFill>
                          <a:latin typeface="Arial" panose="020B0604020202020204" pitchFamily="34" charset="0"/>
                          <a:ea typeface="+mn-ea"/>
                          <a:cs typeface="Arial" panose="020B0604020202020204" pitchFamily="34" charset="0"/>
                        </a:rPr>
                        <a:t>In utero</a:t>
                      </a:r>
                    </a:p>
                    <a:p>
                      <a:r>
                        <a:rPr lang="en-US" sz="1600" b="0" i="0" u="none" strike="noStrike" kern="1200" baseline="0" dirty="0" smtClean="0">
                          <a:solidFill>
                            <a:schemeClr val="dk1"/>
                          </a:solidFill>
                          <a:latin typeface="Arial" panose="020B0604020202020204" pitchFamily="34" charset="0"/>
                          <a:ea typeface="+mn-ea"/>
                          <a:cs typeface="Arial" panose="020B0604020202020204" pitchFamily="34" charset="0"/>
                        </a:rPr>
                        <a:t>4 years</a:t>
                      </a:r>
                      <a:endParaRPr lang="ru-RU" sz="1600" dirty="0">
                        <a:latin typeface="Arial" panose="020B0604020202020204" pitchFamily="34" charset="0"/>
                        <a:cs typeface="Arial" panose="020B0604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smtClean="0">
                          <a:solidFill>
                            <a:schemeClr val="dk1"/>
                          </a:solidFill>
                          <a:latin typeface="Arial" panose="020B0604020202020204" pitchFamily="34" charset="0"/>
                          <a:ea typeface="+mn-ea"/>
                          <a:cs typeface="Arial" panose="020B0604020202020204" pitchFamily="34" charset="0"/>
                        </a:rPr>
                        <a:t>Alteration of thyroid hormones</a:t>
                      </a:r>
                      <a:endParaRPr lang="ru-RU" sz="1600"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smtClean="0">
                          <a:solidFill>
                            <a:schemeClr val="dk1"/>
                          </a:solidFill>
                          <a:latin typeface="Arial" panose="020B0604020202020204" pitchFamily="34" charset="0"/>
                          <a:ea typeface="+mn-ea"/>
                          <a:cs typeface="Arial" panose="020B0604020202020204" pitchFamily="34" charset="0"/>
                        </a:rPr>
                        <a:t>Alteration of thyroid hormones</a:t>
                      </a:r>
                      <a:endParaRPr lang="ru-RU" sz="1600" dirty="0">
                        <a:latin typeface="Arial" panose="020B0604020202020204" pitchFamily="34" charset="0"/>
                        <a:cs typeface="Arial" panose="020B0604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r>
              <a:tr h="370840">
                <a:tc>
                  <a:txBody>
                    <a:bodyPr/>
                    <a:lstStyle/>
                    <a:p>
                      <a:r>
                        <a:rPr lang="en-US" sz="1600" b="0" i="0" u="none" strike="noStrike" baseline="0" dirty="0" smtClean="0">
                          <a:latin typeface="Arial" panose="020B0604020202020204" pitchFamily="34" charset="0"/>
                          <a:cs typeface="Arial" panose="020B0604020202020204" pitchFamily="34" charset="0"/>
                        </a:rPr>
                        <a:t>PCBs</a:t>
                      </a:r>
                      <a:endParaRPr lang="ru-RU" sz="1600" dirty="0">
                        <a:latin typeface="Arial" panose="020B0604020202020204" pitchFamily="34" charset="0"/>
                        <a:cs typeface="Arial" panose="020B0604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r>
                        <a:rPr lang="en-US" sz="1600" b="0" i="0" u="none" strike="noStrike" kern="1200" baseline="0" dirty="0" smtClean="0">
                          <a:solidFill>
                            <a:schemeClr val="dk1"/>
                          </a:solidFill>
                          <a:latin typeface="Arial" panose="020B0604020202020204" pitchFamily="34" charset="0"/>
                          <a:ea typeface="+mn-ea"/>
                          <a:cs typeface="Arial" panose="020B0604020202020204" pitchFamily="34" charset="0"/>
                        </a:rPr>
                        <a:t>4 years</a:t>
                      </a:r>
                      <a:endParaRPr lang="ru-RU" sz="1600" dirty="0">
                        <a:latin typeface="Arial" panose="020B0604020202020204" pitchFamily="34" charset="0"/>
                        <a:cs typeface="Arial" panose="020B0604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smtClean="0">
                          <a:solidFill>
                            <a:schemeClr val="dk1"/>
                          </a:solidFill>
                          <a:latin typeface="Arial" panose="020B0604020202020204" pitchFamily="34" charset="0"/>
                          <a:ea typeface="+mn-ea"/>
                          <a:cs typeface="Arial" panose="020B0604020202020204" pitchFamily="34" charset="0"/>
                        </a:rPr>
                        <a:t>Alteration of thyroid hormones</a:t>
                      </a:r>
                      <a:endParaRPr lang="ru-RU" sz="1600" dirty="0">
                        <a:latin typeface="Arial" panose="020B0604020202020204" pitchFamily="34" charset="0"/>
                        <a:cs typeface="Arial" panose="020B0604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r>
              <a:tr h="370840">
                <a:tc>
                  <a:txBody>
                    <a:bodyPr/>
                    <a:lstStyle/>
                    <a:p>
                      <a:r>
                        <a:rPr lang="en-US" sz="1600" b="0" i="0" u="none" strike="noStrike" baseline="0" dirty="0" smtClean="0">
                          <a:latin typeface="Arial" panose="020B0604020202020204" pitchFamily="34" charset="0"/>
                          <a:cs typeface="Arial" panose="020B0604020202020204" pitchFamily="34" charset="0"/>
                        </a:rPr>
                        <a:t>PBDEs</a:t>
                      </a:r>
                      <a:endParaRPr lang="ru-RU" sz="1600" dirty="0">
                        <a:latin typeface="Arial" panose="020B0604020202020204" pitchFamily="34" charset="0"/>
                        <a:cs typeface="Arial" panose="020B0604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r>
                        <a:rPr lang="en-US" sz="1600" b="0" i="0" u="none" strike="noStrike" kern="1200" baseline="0" dirty="0" smtClean="0">
                          <a:solidFill>
                            <a:schemeClr val="dk1"/>
                          </a:solidFill>
                          <a:latin typeface="Arial" panose="020B0604020202020204" pitchFamily="34" charset="0"/>
                          <a:ea typeface="+mn-ea"/>
                          <a:cs typeface="Arial" panose="020B0604020202020204" pitchFamily="34" charset="0"/>
                        </a:rPr>
                        <a:t>4 years</a:t>
                      </a:r>
                      <a:endParaRPr lang="ru-RU" sz="1600" dirty="0">
                        <a:latin typeface="Arial" panose="020B0604020202020204" pitchFamily="34" charset="0"/>
                        <a:cs typeface="Arial" panose="020B0604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r>
                        <a:rPr lang="en-US" sz="1600" i="0" dirty="0" smtClean="0">
                          <a:latin typeface="Arial" panose="020B0604020202020204" pitchFamily="34" charset="0"/>
                          <a:cs typeface="Arial" panose="020B0604020202020204" pitchFamily="34" charset="0"/>
                        </a:rPr>
                        <a:t>Attention deficit hyperactivity disorder</a:t>
                      </a:r>
                      <a:r>
                        <a:rPr lang="en-US" sz="1600" b="0" i="0" u="none" strike="noStrike" kern="1200" baseline="0" dirty="0" smtClean="0">
                          <a:solidFill>
                            <a:schemeClr val="dk1"/>
                          </a:solidFill>
                          <a:latin typeface="Arial" panose="020B0604020202020204" pitchFamily="34" charset="0"/>
                          <a:ea typeface="+mn-ea"/>
                          <a:cs typeface="Arial" panose="020B0604020202020204" pitchFamily="34" charset="0"/>
                        </a:rPr>
                        <a:t>, poor social behavior</a:t>
                      </a:r>
                      <a:endParaRPr lang="ru-RU" sz="1600" dirty="0">
                        <a:latin typeface="Arial" panose="020B0604020202020204" pitchFamily="34" charset="0"/>
                        <a:cs typeface="Arial" panose="020B0604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r>
            </a:tbl>
          </a:graphicData>
        </a:graphic>
      </p:graphicFrame>
      <p:sp>
        <p:nvSpPr>
          <p:cNvPr id="5" name="Прямоугольник 4"/>
          <p:cNvSpPr/>
          <p:nvPr/>
        </p:nvSpPr>
        <p:spPr>
          <a:xfrm>
            <a:off x="334152" y="5909295"/>
            <a:ext cx="8353776" cy="646331"/>
          </a:xfrm>
          <a:prstGeom prst="rect">
            <a:avLst/>
          </a:prstGeom>
          <a:noFill/>
          <a:ln w="19050">
            <a:noFill/>
          </a:ln>
        </p:spPr>
        <p:txBody>
          <a:bodyPr wrap="square">
            <a:spAutoFit/>
          </a:bodyPr>
          <a:lstStyle/>
          <a:p>
            <a:r>
              <a:rPr lang="en-US" dirty="0" smtClean="0">
                <a:latin typeface="Arial" panose="020B0604020202020204" pitchFamily="34" charset="0"/>
                <a:cs typeface="Arial" panose="020B0604020202020204" pitchFamily="34" charset="0"/>
              </a:rPr>
              <a:t>Other outcomes: neurobehavioral</a:t>
            </a:r>
            <a:r>
              <a:rPr lang="en-US" dirty="0">
                <a:latin typeface="Arial" panose="020B0604020202020204" pitchFamily="34" charset="0"/>
                <a:cs typeface="Arial" panose="020B0604020202020204" pitchFamily="34" charset="0"/>
              </a:rPr>
              <a:t>, immunological, reproductive, cardiovascular, endocrine and carcinogenic effects</a:t>
            </a:r>
            <a:endParaRPr lang="ru-RU" dirty="0">
              <a:latin typeface="Arial" panose="020B0604020202020204" pitchFamily="34" charset="0"/>
              <a:cs typeface="Arial" panose="020B0604020202020204" pitchFamily="34" charset="0"/>
            </a:endParaRPr>
          </a:p>
        </p:txBody>
      </p:sp>
      <p:sp>
        <p:nvSpPr>
          <p:cNvPr id="9" name="Прямоугольник 8"/>
          <p:cNvSpPr/>
          <p:nvPr/>
        </p:nvSpPr>
        <p:spPr>
          <a:xfrm>
            <a:off x="7541658" y="6461188"/>
            <a:ext cx="1043299" cy="276999"/>
          </a:xfrm>
          <a:prstGeom prst="rect">
            <a:avLst/>
          </a:prstGeom>
        </p:spPr>
        <p:txBody>
          <a:bodyPr wrap="none">
            <a:spAutoFit/>
          </a:bodyPr>
          <a:lstStyle/>
          <a:p>
            <a:r>
              <a:rPr lang="en-US" sz="1200" i="1" dirty="0">
                <a:latin typeface="Arial" panose="020B0604020202020204" pitchFamily="34" charset="0"/>
                <a:cs typeface="Arial" panose="020B0604020202020204" pitchFamily="34" charset="0"/>
              </a:rPr>
              <a:t>AMAP, 2015</a:t>
            </a:r>
            <a:endParaRPr lang="ru-RU" sz="1200" i="1" dirty="0"/>
          </a:p>
        </p:txBody>
      </p:sp>
      <p:sp>
        <p:nvSpPr>
          <p:cNvPr id="10" name="Номер слайда 9"/>
          <p:cNvSpPr>
            <a:spLocks noGrp="1"/>
          </p:cNvSpPr>
          <p:nvPr>
            <p:ph type="sldNum" sz="quarter" idx="12"/>
          </p:nvPr>
        </p:nvSpPr>
        <p:spPr>
          <a:xfrm>
            <a:off x="6976110" y="6373062"/>
            <a:ext cx="2057400" cy="365125"/>
          </a:xfrm>
        </p:spPr>
        <p:txBody>
          <a:bodyPr/>
          <a:lstStyle/>
          <a:p>
            <a:fld id="{B74F3ADE-E17F-4656-9160-FEFCC289CC9B}" type="slidenum">
              <a:rPr lang="ru-RU" smtClean="0"/>
              <a:t>22</a:t>
            </a:fld>
            <a:endParaRPr lang="ru-RU" dirty="0"/>
          </a:p>
        </p:txBody>
      </p:sp>
    </p:spTree>
    <p:extLst>
      <p:ext uri="{BB962C8B-B14F-4D97-AF65-F5344CB8AC3E}">
        <p14:creationId xmlns:p14="http://schemas.microsoft.com/office/powerpoint/2010/main" val="286686672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вал 5"/>
          <p:cNvSpPr/>
          <p:nvPr/>
        </p:nvSpPr>
        <p:spPr>
          <a:xfrm>
            <a:off x="1280160" y="695009"/>
            <a:ext cx="6390640" cy="5634671"/>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7" name="Овал 6"/>
          <p:cNvSpPr/>
          <p:nvPr/>
        </p:nvSpPr>
        <p:spPr>
          <a:xfrm>
            <a:off x="2265680" y="1546384"/>
            <a:ext cx="4419600" cy="393192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a:latin typeface="Arial" panose="020B0604020202020204" pitchFamily="34" charset="0"/>
                <a:cs typeface="Arial" panose="020B0604020202020204" pitchFamily="34" charset="0"/>
              </a:rPr>
              <a:t>Thank you for your attention!</a:t>
            </a:r>
            <a:endParaRPr lang="ru-RU" sz="2800" dirty="0"/>
          </a:p>
        </p:txBody>
      </p:sp>
      <p:pic>
        <p:nvPicPr>
          <p:cNvPr id="5" name="Рисунок 4"/>
          <p:cNvPicPr>
            <a:picLocks noChangeAspect="1"/>
          </p:cNvPicPr>
          <p:nvPr/>
        </p:nvPicPr>
        <p:blipFill rotWithShape="1">
          <a:blip r:embed="rId3" cstate="print">
            <a:extLst>
              <a:ext uri="{28A0092B-C50C-407E-A947-70E740481C1C}">
                <a14:useLocalDpi xmlns:a14="http://schemas.microsoft.com/office/drawing/2010/main" val="0"/>
              </a:ext>
            </a:extLst>
          </a:blip>
          <a:srcRect r="27837"/>
          <a:stretch/>
        </p:blipFill>
        <p:spPr>
          <a:xfrm>
            <a:off x="3470571" y="282417"/>
            <a:ext cx="2009818" cy="1856740"/>
          </a:xfrm>
          <a:prstGeom prst="ellipse">
            <a:avLst/>
          </a:prstGeom>
        </p:spPr>
      </p:pic>
      <p:pic>
        <p:nvPicPr>
          <p:cNvPr id="8" name="Рисунок 7"/>
          <p:cNvPicPr>
            <a:picLocks noChangeAspect="1"/>
          </p:cNvPicPr>
          <p:nvPr/>
        </p:nvPicPr>
        <p:blipFill rotWithShape="1">
          <a:blip r:embed="rId4" cstate="print">
            <a:extLst>
              <a:ext uri="{28A0092B-C50C-407E-A947-70E740481C1C}">
                <a14:useLocalDpi xmlns:a14="http://schemas.microsoft.com/office/drawing/2010/main" val="0"/>
              </a:ext>
            </a:extLst>
          </a:blip>
          <a:srcRect l="23778" r="9111"/>
          <a:stretch/>
        </p:blipFill>
        <p:spPr>
          <a:xfrm>
            <a:off x="5298440" y="934720"/>
            <a:ext cx="1783080" cy="1756568"/>
          </a:xfrm>
          <a:prstGeom prst="ellipse">
            <a:avLst/>
          </a:prstGeom>
        </p:spPr>
      </p:pic>
      <p:pic>
        <p:nvPicPr>
          <p:cNvPr id="9" name="Рисунок 8"/>
          <p:cNvPicPr>
            <a:picLocks noChangeAspect="1"/>
          </p:cNvPicPr>
          <p:nvPr/>
        </p:nvPicPr>
        <p:blipFill rotWithShape="1">
          <a:blip r:embed="rId5" cstate="print">
            <a:extLst>
              <a:ext uri="{28A0092B-C50C-407E-A947-70E740481C1C}">
                <a14:useLocalDpi xmlns:a14="http://schemas.microsoft.com/office/drawing/2010/main" val="0"/>
              </a:ext>
            </a:extLst>
          </a:blip>
          <a:srcRect l="14777" r="17556"/>
          <a:stretch/>
        </p:blipFill>
        <p:spPr>
          <a:xfrm>
            <a:off x="1772920" y="934720"/>
            <a:ext cx="1902699" cy="1876923"/>
          </a:xfrm>
          <a:prstGeom prst="ellipse">
            <a:avLst/>
          </a:prstGeom>
        </p:spPr>
      </p:pic>
      <p:pic>
        <p:nvPicPr>
          <p:cNvPr id="11" name="Рисунок 10"/>
          <p:cNvPicPr>
            <a:picLocks noChangeAspect="1"/>
          </p:cNvPicPr>
          <p:nvPr/>
        </p:nvPicPr>
        <p:blipFill rotWithShape="1">
          <a:blip r:embed="rId6" cstate="print">
            <a:extLst>
              <a:ext uri="{28A0092B-C50C-407E-A947-70E740481C1C}">
                <a14:useLocalDpi xmlns:a14="http://schemas.microsoft.com/office/drawing/2010/main" val="0"/>
              </a:ext>
            </a:extLst>
          </a:blip>
          <a:srcRect l="6111" r="33444"/>
          <a:stretch/>
        </p:blipFill>
        <p:spPr>
          <a:xfrm>
            <a:off x="6080760" y="2300887"/>
            <a:ext cx="1798320" cy="1673528"/>
          </a:xfrm>
          <a:prstGeom prst="ellipse">
            <a:avLst/>
          </a:prstGeom>
        </p:spPr>
      </p:pic>
      <p:pic>
        <p:nvPicPr>
          <p:cNvPr id="14" name="Рисунок 13"/>
          <p:cNvPicPr>
            <a:picLocks noChangeAspect="1"/>
          </p:cNvPicPr>
          <p:nvPr/>
        </p:nvPicPr>
        <p:blipFill rotWithShape="1">
          <a:blip r:embed="rId7" cstate="print">
            <a:extLst>
              <a:ext uri="{28A0092B-C50C-407E-A947-70E740481C1C}">
                <a14:useLocalDpi xmlns:a14="http://schemas.microsoft.com/office/drawing/2010/main" val="0"/>
              </a:ext>
            </a:extLst>
          </a:blip>
          <a:srcRect r="27111"/>
          <a:stretch/>
        </p:blipFill>
        <p:spPr>
          <a:xfrm>
            <a:off x="2353041" y="4715288"/>
            <a:ext cx="1668461" cy="1526031"/>
          </a:xfrm>
          <a:prstGeom prst="ellipse">
            <a:avLst/>
          </a:prstGeom>
        </p:spPr>
      </p:pic>
      <p:pic>
        <p:nvPicPr>
          <p:cNvPr id="15" name="Рисунок 14"/>
          <p:cNvPicPr>
            <a:picLocks noChangeAspect="1"/>
          </p:cNvPicPr>
          <p:nvPr/>
        </p:nvPicPr>
        <p:blipFill rotWithShape="1">
          <a:blip r:embed="rId8" cstate="print">
            <a:extLst>
              <a:ext uri="{28A0092B-C50C-407E-A947-70E740481C1C}">
                <a14:useLocalDpi xmlns:a14="http://schemas.microsoft.com/office/drawing/2010/main" val="0"/>
              </a:ext>
            </a:extLst>
          </a:blip>
          <a:srcRect r="33222"/>
          <a:stretch/>
        </p:blipFill>
        <p:spPr>
          <a:xfrm>
            <a:off x="5334648" y="4621341"/>
            <a:ext cx="1548752" cy="1546175"/>
          </a:xfrm>
          <a:prstGeom prst="ellipse">
            <a:avLst/>
          </a:prstGeom>
        </p:spPr>
      </p:pic>
      <p:pic>
        <p:nvPicPr>
          <p:cNvPr id="16" name="Рисунок 15"/>
          <p:cNvPicPr>
            <a:picLocks noChangeAspect="1"/>
          </p:cNvPicPr>
          <p:nvPr/>
        </p:nvPicPr>
        <p:blipFill rotWithShape="1">
          <a:blip r:embed="rId9" cstate="print">
            <a:extLst>
              <a:ext uri="{28A0092B-C50C-407E-A947-70E740481C1C}">
                <a14:useLocalDpi xmlns:a14="http://schemas.microsoft.com/office/drawing/2010/main" val="0"/>
              </a:ext>
            </a:extLst>
          </a:blip>
          <a:srcRect r="19444"/>
          <a:stretch/>
        </p:blipFill>
        <p:spPr>
          <a:xfrm>
            <a:off x="3891176" y="5081445"/>
            <a:ext cx="1569307" cy="1461079"/>
          </a:xfrm>
          <a:prstGeom prst="ellipse">
            <a:avLst/>
          </a:prstGeom>
        </p:spPr>
      </p:pic>
      <p:pic>
        <p:nvPicPr>
          <p:cNvPr id="18" name="Рисунок 17"/>
          <p:cNvPicPr>
            <a:picLocks noChangeAspect="1"/>
          </p:cNvPicPr>
          <p:nvPr/>
        </p:nvPicPr>
        <p:blipFill rotWithShape="1">
          <a:blip r:embed="rId10" cstate="print">
            <a:extLst>
              <a:ext uri="{28A0092B-C50C-407E-A947-70E740481C1C}">
                <a14:useLocalDpi xmlns:a14="http://schemas.microsoft.com/office/drawing/2010/main" val="0"/>
              </a:ext>
            </a:extLst>
          </a:blip>
          <a:srcRect r="23102"/>
          <a:stretch/>
        </p:blipFill>
        <p:spPr>
          <a:xfrm>
            <a:off x="6255876" y="3759613"/>
            <a:ext cx="1485483" cy="1449327"/>
          </a:xfrm>
          <a:prstGeom prst="ellipse">
            <a:avLst/>
          </a:prstGeom>
        </p:spPr>
      </p:pic>
      <p:pic>
        <p:nvPicPr>
          <p:cNvPr id="19" name="Рисунок 18"/>
          <p:cNvPicPr>
            <a:picLocks noChangeAspect="1"/>
          </p:cNvPicPr>
          <p:nvPr/>
        </p:nvPicPr>
        <p:blipFill rotWithShape="1">
          <a:blip r:embed="rId11" cstate="print">
            <a:extLst>
              <a:ext uri="{28A0092B-C50C-407E-A947-70E740481C1C}">
                <a14:useLocalDpi xmlns:a14="http://schemas.microsoft.com/office/drawing/2010/main" val="0"/>
              </a:ext>
            </a:extLst>
          </a:blip>
          <a:srcRect r="4552"/>
          <a:stretch/>
        </p:blipFill>
        <p:spPr>
          <a:xfrm>
            <a:off x="1517153" y="3851123"/>
            <a:ext cx="1542889" cy="1412884"/>
          </a:xfrm>
          <a:prstGeom prst="ellipse">
            <a:avLst/>
          </a:prstGeom>
        </p:spPr>
      </p:pic>
      <p:pic>
        <p:nvPicPr>
          <p:cNvPr id="10" name="Рисунок 9"/>
          <p:cNvPicPr>
            <a:picLocks noChangeAspect="1"/>
          </p:cNvPicPr>
          <p:nvPr/>
        </p:nvPicPr>
        <p:blipFill rotWithShape="1">
          <a:blip r:embed="rId12" cstate="print">
            <a:extLst>
              <a:ext uri="{28A0092B-C50C-407E-A947-70E740481C1C}">
                <a14:useLocalDpi xmlns:a14="http://schemas.microsoft.com/office/drawing/2010/main" val="0"/>
              </a:ext>
            </a:extLst>
          </a:blip>
          <a:srcRect l="12334" t="-1010" r="17888" b="1010"/>
          <a:stretch/>
        </p:blipFill>
        <p:spPr>
          <a:xfrm>
            <a:off x="1280160" y="2349407"/>
            <a:ext cx="1717040" cy="1625008"/>
          </a:xfrm>
          <a:prstGeom prst="ellipse">
            <a:avLst/>
          </a:prstGeom>
        </p:spPr>
      </p:pic>
    </p:spTree>
    <p:extLst>
      <p:ext uri="{BB962C8B-B14F-4D97-AF65-F5344CB8AC3E}">
        <p14:creationId xmlns:p14="http://schemas.microsoft.com/office/powerpoint/2010/main" val="236896485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3840" y="202567"/>
            <a:ext cx="8676640" cy="650874"/>
          </a:xfrm>
        </p:spPr>
        <p:txBody>
          <a:bodyPr>
            <a:normAutofit fontScale="90000"/>
          </a:bodyPr>
          <a:lstStyle/>
          <a:p>
            <a:pPr algn="ctr"/>
            <a:r>
              <a:rPr lang="en-US" sz="3600" b="1" dirty="0" smtClean="0">
                <a:latin typeface="Arial" panose="020B0604020202020204" pitchFamily="34" charset="0"/>
                <a:cs typeface="Arial" panose="020B0604020202020204" pitchFamily="34" charset="0"/>
              </a:rPr>
              <a:t>Interaction between temperature and health</a:t>
            </a:r>
            <a:endParaRPr lang="ru-RU" sz="3600" b="1" dirty="0">
              <a:latin typeface="Arial" panose="020B0604020202020204" pitchFamily="34" charset="0"/>
              <a:cs typeface="Arial" panose="020B0604020202020204" pitchFamily="34" charset="0"/>
            </a:endParaRPr>
          </a:p>
        </p:txBody>
      </p:sp>
      <p:sp>
        <p:nvSpPr>
          <p:cNvPr id="5" name="Овал 4"/>
          <p:cNvSpPr/>
          <p:nvPr/>
        </p:nvSpPr>
        <p:spPr>
          <a:xfrm>
            <a:off x="3362960" y="965747"/>
            <a:ext cx="2438400" cy="731519"/>
          </a:xfrm>
          <a:prstGeom prst="ellipse">
            <a:avLst/>
          </a:prstGeom>
          <a:solidFill>
            <a:schemeClr val="accent1">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COLD</a:t>
            </a:r>
            <a:endParaRPr lang="ru-RU" dirty="0"/>
          </a:p>
        </p:txBody>
      </p:sp>
      <p:sp>
        <p:nvSpPr>
          <p:cNvPr id="6" name="Овал 5"/>
          <p:cNvSpPr/>
          <p:nvPr/>
        </p:nvSpPr>
        <p:spPr>
          <a:xfrm>
            <a:off x="585615" y="2413546"/>
            <a:ext cx="2387600" cy="736600"/>
          </a:xfrm>
          <a:prstGeom prst="ellipse">
            <a:avLst/>
          </a:prstGeom>
          <a:solidFill>
            <a:schemeClr val="accent2">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err="1" smtClean="0">
                <a:latin typeface="Arial" panose="020B0604020202020204" pitchFamily="34" charset="0"/>
                <a:cs typeface="Arial" panose="020B0604020202020204" pitchFamily="34" charset="0"/>
              </a:rPr>
              <a:t>Hyporeactions</a:t>
            </a:r>
            <a:endParaRPr lang="ru-RU" dirty="0">
              <a:latin typeface="Arial" panose="020B0604020202020204" pitchFamily="34" charset="0"/>
              <a:cs typeface="Arial" panose="020B0604020202020204" pitchFamily="34" charset="0"/>
            </a:endParaRPr>
          </a:p>
        </p:txBody>
      </p:sp>
      <p:sp>
        <p:nvSpPr>
          <p:cNvPr id="7" name="Овал 6"/>
          <p:cNvSpPr/>
          <p:nvPr/>
        </p:nvSpPr>
        <p:spPr>
          <a:xfrm>
            <a:off x="3484880" y="2413000"/>
            <a:ext cx="2387600" cy="736600"/>
          </a:xfrm>
          <a:prstGeom prst="ellipse">
            <a:avLst/>
          </a:prstGeom>
          <a:solidFill>
            <a:schemeClr val="accent2">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latin typeface="Arial" panose="020B0604020202020204" pitchFamily="34" charset="0"/>
                <a:cs typeface="Arial" panose="020B0604020202020204" pitchFamily="34" charset="0"/>
              </a:rPr>
              <a:t>Normal responses</a:t>
            </a:r>
            <a:endParaRPr lang="ru-RU" dirty="0">
              <a:latin typeface="Arial" panose="020B0604020202020204" pitchFamily="34" charset="0"/>
              <a:cs typeface="Arial" panose="020B0604020202020204" pitchFamily="34" charset="0"/>
            </a:endParaRPr>
          </a:p>
        </p:txBody>
      </p:sp>
      <p:sp>
        <p:nvSpPr>
          <p:cNvPr id="8" name="Овал 7"/>
          <p:cNvSpPr/>
          <p:nvPr/>
        </p:nvSpPr>
        <p:spPr>
          <a:xfrm>
            <a:off x="6249814" y="2413000"/>
            <a:ext cx="2487785" cy="736600"/>
          </a:xfrm>
          <a:prstGeom prst="ellipse">
            <a:avLst/>
          </a:prstGeom>
          <a:solidFill>
            <a:schemeClr val="accent2">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err="1" smtClean="0">
                <a:latin typeface="Arial" panose="020B0604020202020204" pitchFamily="34" charset="0"/>
                <a:cs typeface="Arial" panose="020B0604020202020204" pitchFamily="34" charset="0"/>
              </a:rPr>
              <a:t>Hyperreactions</a:t>
            </a:r>
            <a:endParaRPr lang="ru-RU" dirty="0">
              <a:latin typeface="Arial" panose="020B0604020202020204" pitchFamily="34" charset="0"/>
              <a:cs typeface="Arial" panose="020B0604020202020204" pitchFamily="34" charset="0"/>
            </a:endParaRPr>
          </a:p>
        </p:txBody>
      </p:sp>
      <p:sp>
        <p:nvSpPr>
          <p:cNvPr id="9" name="Овал 8"/>
          <p:cNvSpPr/>
          <p:nvPr/>
        </p:nvSpPr>
        <p:spPr>
          <a:xfrm>
            <a:off x="3434080" y="3785867"/>
            <a:ext cx="2438400" cy="731519"/>
          </a:xfrm>
          <a:prstGeom prst="ellipse">
            <a:avLst/>
          </a:prstGeom>
          <a:solidFill>
            <a:schemeClr val="accent1">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COOLING</a:t>
            </a:r>
            <a:endParaRPr lang="ru-RU" dirty="0"/>
          </a:p>
        </p:txBody>
      </p:sp>
      <p:sp>
        <p:nvSpPr>
          <p:cNvPr id="10" name="Овал 9"/>
          <p:cNvSpPr/>
          <p:nvPr/>
        </p:nvSpPr>
        <p:spPr>
          <a:xfrm>
            <a:off x="194455" y="5741033"/>
            <a:ext cx="1792950" cy="711200"/>
          </a:xfrm>
          <a:prstGeom prst="ellipse">
            <a:avLst/>
          </a:prstGeom>
          <a:solidFill>
            <a:schemeClr val="accent2">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latin typeface="Arial" panose="020B0604020202020204" pitchFamily="34" charset="0"/>
                <a:cs typeface="Arial" panose="020B0604020202020204" pitchFamily="34" charset="0"/>
              </a:rPr>
              <a:t>Functional disturbance</a:t>
            </a:r>
            <a:endParaRPr lang="ru-RU" sz="1600" dirty="0">
              <a:latin typeface="Arial" panose="020B0604020202020204" pitchFamily="34" charset="0"/>
              <a:cs typeface="Arial" panose="020B0604020202020204" pitchFamily="34" charset="0"/>
            </a:endParaRPr>
          </a:p>
        </p:txBody>
      </p:sp>
      <p:sp>
        <p:nvSpPr>
          <p:cNvPr id="11" name="Овал 10"/>
          <p:cNvSpPr/>
          <p:nvPr/>
        </p:nvSpPr>
        <p:spPr>
          <a:xfrm>
            <a:off x="2152795" y="5172531"/>
            <a:ext cx="1584960" cy="711200"/>
          </a:xfrm>
          <a:prstGeom prst="ellipse">
            <a:avLst/>
          </a:prstGeom>
          <a:solidFill>
            <a:schemeClr val="accent2">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latin typeface="Arial" panose="020B0604020202020204" pitchFamily="34" charset="0"/>
                <a:cs typeface="Arial" panose="020B0604020202020204" pitchFamily="34" charset="0"/>
              </a:rPr>
              <a:t>Frostbite</a:t>
            </a:r>
            <a:endParaRPr lang="ru-RU" dirty="0">
              <a:latin typeface="Arial" panose="020B0604020202020204" pitchFamily="34" charset="0"/>
              <a:cs typeface="Arial" panose="020B0604020202020204" pitchFamily="34" charset="0"/>
            </a:endParaRPr>
          </a:p>
        </p:txBody>
      </p:sp>
      <p:sp>
        <p:nvSpPr>
          <p:cNvPr id="12" name="Овал 11"/>
          <p:cNvSpPr/>
          <p:nvPr/>
        </p:nvSpPr>
        <p:spPr>
          <a:xfrm>
            <a:off x="3886200" y="5913665"/>
            <a:ext cx="1584960" cy="711200"/>
          </a:xfrm>
          <a:prstGeom prst="ellipse">
            <a:avLst/>
          </a:prstGeom>
          <a:solidFill>
            <a:schemeClr val="accent2">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latin typeface="Arial" panose="020B0604020202020204" pitchFamily="34" charset="0"/>
                <a:cs typeface="Arial" panose="020B0604020202020204" pitchFamily="34" charset="0"/>
              </a:rPr>
              <a:t>Accident</a:t>
            </a:r>
            <a:endParaRPr lang="ru-RU" dirty="0">
              <a:latin typeface="Arial" panose="020B0604020202020204" pitchFamily="34" charset="0"/>
              <a:cs typeface="Arial" panose="020B0604020202020204" pitchFamily="34" charset="0"/>
            </a:endParaRPr>
          </a:p>
        </p:txBody>
      </p:sp>
      <p:sp>
        <p:nvSpPr>
          <p:cNvPr id="13" name="Овал 12"/>
          <p:cNvSpPr/>
          <p:nvPr/>
        </p:nvSpPr>
        <p:spPr>
          <a:xfrm>
            <a:off x="5547360" y="5253986"/>
            <a:ext cx="1930399" cy="711200"/>
          </a:xfrm>
          <a:prstGeom prst="ellipse">
            <a:avLst/>
          </a:prstGeom>
          <a:solidFill>
            <a:schemeClr val="accent2">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latin typeface="Arial" panose="020B0604020202020204" pitchFamily="34" charset="0"/>
                <a:cs typeface="Arial" panose="020B0604020202020204" pitchFamily="34" charset="0"/>
              </a:rPr>
              <a:t>Hypothermia</a:t>
            </a:r>
            <a:endParaRPr lang="ru-RU" sz="1600" dirty="0">
              <a:latin typeface="Arial" panose="020B0604020202020204" pitchFamily="34" charset="0"/>
              <a:cs typeface="Arial" panose="020B0604020202020204" pitchFamily="34" charset="0"/>
            </a:endParaRPr>
          </a:p>
        </p:txBody>
      </p:sp>
      <p:sp>
        <p:nvSpPr>
          <p:cNvPr id="14" name="Овал 13"/>
          <p:cNvSpPr/>
          <p:nvPr/>
        </p:nvSpPr>
        <p:spPr>
          <a:xfrm>
            <a:off x="7369955" y="5822946"/>
            <a:ext cx="1584960" cy="711200"/>
          </a:xfrm>
          <a:prstGeom prst="ellipse">
            <a:avLst/>
          </a:prstGeom>
          <a:solidFill>
            <a:schemeClr val="accent2">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latin typeface="Arial" panose="020B0604020202020204" pitchFamily="34" charset="0"/>
                <a:cs typeface="Arial" panose="020B0604020202020204" pitchFamily="34" charset="0"/>
              </a:rPr>
              <a:t>Disease</a:t>
            </a:r>
            <a:endParaRPr lang="ru-RU" dirty="0">
              <a:latin typeface="Arial" panose="020B0604020202020204" pitchFamily="34" charset="0"/>
              <a:cs typeface="Arial" panose="020B0604020202020204" pitchFamily="34" charset="0"/>
            </a:endParaRPr>
          </a:p>
        </p:txBody>
      </p:sp>
      <p:cxnSp>
        <p:nvCxnSpPr>
          <p:cNvPr id="20" name="Прямая со стрелкой 19"/>
          <p:cNvCxnSpPr/>
          <p:nvPr/>
        </p:nvCxnSpPr>
        <p:spPr>
          <a:xfrm>
            <a:off x="4632960" y="1697266"/>
            <a:ext cx="0" cy="715734"/>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a:stCxn id="5" idx="3"/>
          </p:cNvCxnSpPr>
          <p:nvPr/>
        </p:nvCxnSpPr>
        <p:spPr>
          <a:xfrm flipH="1">
            <a:off x="2407920" y="1590138"/>
            <a:ext cx="1312135" cy="822862"/>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a:stCxn id="5" idx="5"/>
          </p:cNvCxnSpPr>
          <p:nvPr/>
        </p:nvCxnSpPr>
        <p:spPr>
          <a:xfrm>
            <a:off x="5444265" y="1590138"/>
            <a:ext cx="1484855" cy="822862"/>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Прямая со стрелкой 31"/>
          <p:cNvCxnSpPr>
            <a:stCxn id="7" idx="4"/>
          </p:cNvCxnSpPr>
          <p:nvPr/>
        </p:nvCxnSpPr>
        <p:spPr>
          <a:xfrm>
            <a:off x="4678680" y="3149600"/>
            <a:ext cx="0" cy="636267"/>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Прямая со стрелкой 37"/>
          <p:cNvCxnSpPr>
            <a:stCxn id="9" idx="4"/>
          </p:cNvCxnSpPr>
          <p:nvPr/>
        </p:nvCxnSpPr>
        <p:spPr>
          <a:xfrm>
            <a:off x="4653280" y="4517386"/>
            <a:ext cx="0" cy="1305560"/>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Прямая со стрелкой 39"/>
          <p:cNvCxnSpPr>
            <a:stCxn id="9" idx="2"/>
            <a:endCxn id="10" idx="0"/>
          </p:cNvCxnSpPr>
          <p:nvPr/>
        </p:nvCxnSpPr>
        <p:spPr>
          <a:xfrm flipH="1">
            <a:off x="1090930" y="4151627"/>
            <a:ext cx="2343150" cy="1589406"/>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Прямая со стрелкой 41"/>
          <p:cNvCxnSpPr>
            <a:stCxn id="9" idx="3"/>
          </p:cNvCxnSpPr>
          <p:nvPr/>
        </p:nvCxnSpPr>
        <p:spPr>
          <a:xfrm flipH="1">
            <a:off x="3063987" y="4410258"/>
            <a:ext cx="727188" cy="759908"/>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Прямая со стрелкой 43"/>
          <p:cNvCxnSpPr>
            <a:stCxn id="9" idx="5"/>
          </p:cNvCxnSpPr>
          <p:nvPr/>
        </p:nvCxnSpPr>
        <p:spPr>
          <a:xfrm>
            <a:off x="5515385" y="4410258"/>
            <a:ext cx="734429" cy="843728"/>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Прямая со стрелкой 45"/>
          <p:cNvCxnSpPr>
            <a:stCxn id="9" idx="6"/>
          </p:cNvCxnSpPr>
          <p:nvPr/>
        </p:nvCxnSpPr>
        <p:spPr>
          <a:xfrm>
            <a:off x="5872480" y="4151627"/>
            <a:ext cx="2499358" cy="1671319"/>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Прямая со стрелкой 49"/>
          <p:cNvCxnSpPr>
            <a:stCxn id="6" idx="4"/>
          </p:cNvCxnSpPr>
          <p:nvPr/>
        </p:nvCxnSpPr>
        <p:spPr>
          <a:xfrm>
            <a:off x="1779415" y="3150146"/>
            <a:ext cx="1768555" cy="822316"/>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2" name="Прямая со стрелкой 51"/>
          <p:cNvCxnSpPr>
            <a:stCxn id="8" idx="4"/>
            <a:endCxn id="9" idx="7"/>
          </p:cNvCxnSpPr>
          <p:nvPr/>
        </p:nvCxnSpPr>
        <p:spPr>
          <a:xfrm flipH="1">
            <a:off x="5515385" y="3149600"/>
            <a:ext cx="1978322" cy="743395"/>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4" name="Прямая со стрелкой 53"/>
          <p:cNvCxnSpPr/>
          <p:nvPr/>
        </p:nvCxnSpPr>
        <p:spPr>
          <a:xfrm flipH="1">
            <a:off x="8387786" y="3027529"/>
            <a:ext cx="1433" cy="2781219"/>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Номер слайда 2"/>
          <p:cNvSpPr>
            <a:spLocks noGrp="1"/>
          </p:cNvSpPr>
          <p:nvPr>
            <p:ph type="sldNum" sz="quarter" idx="12"/>
          </p:nvPr>
        </p:nvSpPr>
        <p:spPr>
          <a:xfrm>
            <a:off x="6893141" y="6484111"/>
            <a:ext cx="2057400" cy="365125"/>
          </a:xfrm>
        </p:spPr>
        <p:txBody>
          <a:bodyPr/>
          <a:lstStyle/>
          <a:p>
            <a:fld id="{B74F3ADE-E17F-4656-9160-FEFCC289CC9B}" type="slidenum">
              <a:rPr lang="ru-RU" smtClean="0"/>
              <a:t>3</a:t>
            </a:fld>
            <a:endParaRPr lang="ru-RU"/>
          </a:p>
        </p:txBody>
      </p:sp>
    </p:spTree>
    <p:extLst>
      <p:ext uri="{BB962C8B-B14F-4D97-AF65-F5344CB8AC3E}">
        <p14:creationId xmlns:p14="http://schemas.microsoft.com/office/powerpoint/2010/main" val="235710197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8970" y="163074"/>
            <a:ext cx="7886700" cy="528954"/>
          </a:xfrm>
        </p:spPr>
        <p:txBody>
          <a:bodyPr>
            <a:noAutofit/>
          </a:bodyPr>
          <a:lstStyle/>
          <a:p>
            <a:pPr algn="ctr"/>
            <a:r>
              <a:rPr lang="en-US" sz="4000" b="1" dirty="0">
                <a:latin typeface="Arial" panose="020B0604020202020204" pitchFamily="34" charset="0"/>
                <a:cs typeface="Arial" panose="020B0604020202020204" pitchFamily="34" charset="0"/>
              </a:rPr>
              <a:t>Cold injuries</a:t>
            </a:r>
            <a:endParaRPr lang="ru-RU" sz="4000" dirty="0">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812425" y="894081"/>
            <a:ext cx="8072353" cy="3091815"/>
          </a:xfrm>
        </p:spPr>
        <p:txBody>
          <a:bodyPr>
            <a:normAutofit fontScale="55000" lnSpcReduction="20000"/>
          </a:bodyPr>
          <a:lstStyle/>
          <a:p>
            <a:pPr>
              <a:lnSpc>
                <a:spcPct val="120000"/>
              </a:lnSpc>
              <a:spcBef>
                <a:spcPts val="0"/>
              </a:spcBef>
            </a:pPr>
            <a:r>
              <a:rPr lang="en-US" sz="3300" dirty="0">
                <a:latin typeface="Arial" panose="020B0604020202020204" pitchFamily="34" charset="0"/>
                <a:cs typeface="Arial" panose="020B0604020202020204" pitchFamily="34" charset="0"/>
              </a:rPr>
              <a:t>Cold-related injuries are immediate pathological </a:t>
            </a:r>
            <a:r>
              <a:rPr lang="en-US" sz="3300" dirty="0" smtClean="0">
                <a:latin typeface="Arial" panose="020B0604020202020204" pitchFamily="34" charset="0"/>
                <a:cs typeface="Arial" panose="020B0604020202020204" pitchFamily="34" charset="0"/>
              </a:rPr>
              <a:t>consequences of </a:t>
            </a:r>
            <a:r>
              <a:rPr lang="en-US" sz="3300" dirty="0">
                <a:latin typeface="Arial" panose="020B0604020202020204" pitchFamily="34" charset="0"/>
                <a:cs typeface="Arial" panose="020B0604020202020204" pitchFamily="34" charset="0"/>
              </a:rPr>
              <a:t>cold </a:t>
            </a:r>
            <a:r>
              <a:rPr lang="en-US" sz="3300" dirty="0" smtClean="0">
                <a:latin typeface="Arial" panose="020B0604020202020204" pitchFamily="34" charset="0"/>
                <a:cs typeface="Arial" panose="020B0604020202020204" pitchFamily="34" charset="0"/>
              </a:rPr>
              <a:t>exposure</a:t>
            </a:r>
            <a:endParaRPr lang="ru-RU" sz="3300" dirty="0" smtClean="0">
              <a:latin typeface="Arial" panose="020B0604020202020204" pitchFamily="34" charset="0"/>
              <a:cs typeface="Arial" panose="020B0604020202020204" pitchFamily="34" charset="0"/>
            </a:endParaRPr>
          </a:p>
          <a:p>
            <a:pPr marL="0" indent="0">
              <a:lnSpc>
                <a:spcPct val="120000"/>
              </a:lnSpc>
              <a:spcBef>
                <a:spcPts val="0"/>
              </a:spcBef>
              <a:buNone/>
            </a:pPr>
            <a:endParaRPr lang="ru-RU" sz="3300" dirty="0" smtClean="0">
              <a:latin typeface="Arial" panose="020B0604020202020204" pitchFamily="34" charset="0"/>
              <a:cs typeface="Arial" panose="020B0604020202020204" pitchFamily="34" charset="0"/>
            </a:endParaRPr>
          </a:p>
          <a:p>
            <a:pPr>
              <a:lnSpc>
                <a:spcPct val="120000"/>
              </a:lnSpc>
              <a:spcBef>
                <a:spcPts val="0"/>
              </a:spcBef>
            </a:pPr>
            <a:r>
              <a:rPr lang="en-US" sz="3300" dirty="0" smtClean="0">
                <a:latin typeface="Arial" panose="020B0604020202020204" pitchFamily="34" charset="0"/>
                <a:cs typeface="Arial" panose="020B0604020202020204" pitchFamily="34" charset="0"/>
              </a:rPr>
              <a:t>Cold exposure: </a:t>
            </a:r>
            <a:r>
              <a:rPr lang="en-US" sz="3300" dirty="0">
                <a:latin typeface="Arial" panose="020B0604020202020204" pitchFamily="34" charset="0"/>
                <a:cs typeface="Arial" panose="020B0604020202020204" pitchFamily="34" charset="0"/>
              </a:rPr>
              <a:t>coldest winter days and </a:t>
            </a:r>
            <a:r>
              <a:rPr lang="en-US" sz="3300" dirty="0" smtClean="0">
                <a:latin typeface="Arial" panose="020B0604020202020204" pitchFamily="34" charset="0"/>
                <a:cs typeface="Arial" panose="020B0604020202020204" pitchFamily="34" charset="0"/>
              </a:rPr>
              <a:t>high wind speed</a:t>
            </a:r>
            <a:r>
              <a:rPr lang="ru-RU" sz="3300" dirty="0" smtClean="0">
                <a:latin typeface="Arial" panose="020B0604020202020204" pitchFamily="34" charset="0"/>
                <a:cs typeface="Arial" panose="020B0604020202020204" pitchFamily="34" charset="0"/>
              </a:rPr>
              <a:t> (</a:t>
            </a:r>
            <a:r>
              <a:rPr lang="en-US" sz="3300" dirty="0" smtClean="0">
                <a:latin typeface="Arial" panose="020B0604020202020204" pitchFamily="34" charset="0"/>
                <a:cs typeface="Arial" panose="020B0604020202020204" pitchFamily="34" charset="0"/>
              </a:rPr>
              <a:t>risk </a:t>
            </a:r>
            <a:r>
              <a:rPr lang="en-US" sz="3300" dirty="0">
                <a:latin typeface="Arial" panose="020B0604020202020204" pitchFamily="34" charset="0"/>
                <a:cs typeface="Arial" panose="020B0604020202020204" pitchFamily="34" charset="0"/>
              </a:rPr>
              <a:t>of frostbite is low at &gt; -</a:t>
            </a:r>
            <a:r>
              <a:rPr lang="en-US" sz="3300" dirty="0" smtClean="0">
                <a:latin typeface="Arial" panose="020B0604020202020204" pitchFamily="34" charset="0"/>
                <a:cs typeface="Arial" panose="020B0604020202020204" pitchFamily="34" charset="0"/>
              </a:rPr>
              <a:t>10°C</a:t>
            </a:r>
            <a:r>
              <a:rPr lang="en-US" sz="3300" dirty="0">
                <a:latin typeface="Arial" panose="020B0604020202020204" pitchFamily="34" charset="0"/>
                <a:cs typeface="Arial" panose="020B0604020202020204" pitchFamily="34" charset="0"/>
              </a:rPr>
              <a:t>;</a:t>
            </a:r>
            <a:r>
              <a:rPr lang="ru-RU" sz="3300" dirty="0" smtClean="0">
                <a:latin typeface="Arial" panose="020B0604020202020204" pitchFamily="34" charset="0"/>
                <a:cs typeface="Arial" panose="020B0604020202020204" pitchFamily="34" charset="0"/>
              </a:rPr>
              <a:t> </a:t>
            </a:r>
            <a:r>
              <a:rPr lang="en-US" sz="3300" dirty="0" smtClean="0">
                <a:latin typeface="Arial" panose="020B0604020202020204" pitchFamily="34" charset="0"/>
                <a:cs typeface="Arial" panose="020B0604020202020204" pitchFamily="34" charset="0"/>
              </a:rPr>
              <a:t>risk </a:t>
            </a:r>
            <a:r>
              <a:rPr lang="en-US" sz="3300" dirty="0">
                <a:latin typeface="Arial" panose="020B0604020202020204" pitchFamily="34" charset="0"/>
                <a:cs typeface="Arial" panose="020B0604020202020204" pitchFamily="34" charset="0"/>
              </a:rPr>
              <a:t>of frostbite is high at &lt; -</a:t>
            </a:r>
            <a:r>
              <a:rPr lang="en-US" sz="3300" dirty="0" smtClean="0">
                <a:latin typeface="Arial" panose="020B0604020202020204" pitchFamily="34" charset="0"/>
                <a:cs typeface="Arial" panose="020B0604020202020204" pitchFamily="34" charset="0"/>
              </a:rPr>
              <a:t>25°C</a:t>
            </a:r>
            <a:r>
              <a:rPr lang="ru-RU" sz="3300" dirty="0" smtClean="0">
                <a:latin typeface="Arial" panose="020B0604020202020204" pitchFamily="34" charset="0"/>
                <a:cs typeface="Arial" panose="020B0604020202020204" pitchFamily="34" charset="0"/>
              </a:rPr>
              <a:t>)</a:t>
            </a:r>
            <a:endParaRPr lang="en-US" sz="3300" dirty="0">
              <a:latin typeface="Arial" panose="020B0604020202020204" pitchFamily="34" charset="0"/>
              <a:cs typeface="Arial" panose="020B0604020202020204" pitchFamily="34" charset="0"/>
            </a:endParaRPr>
          </a:p>
          <a:p>
            <a:pPr>
              <a:lnSpc>
                <a:spcPct val="120000"/>
              </a:lnSpc>
              <a:spcBef>
                <a:spcPts val="0"/>
              </a:spcBef>
            </a:pPr>
            <a:endParaRPr lang="en-US" sz="3300" dirty="0" smtClean="0">
              <a:latin typeface="Arial" panose="020B0604020202020204" pitchFamily="34" charset="0"/>
              <a:cs typeface="Arial" panose="020B0604020202020204" pitchFamily="34" charset="0"/>
            </a:endParaRPr>
          </a:p>
          <a:p>
            <a:pPr>
              <a:lnSpc>
                <a:spcPct val="120000"/>
              </a:lnSpc>
              <a:spcBef>
                <a:spcPts val="0"/>
              </a:spcBef>
            </a:pPr>
            <a:r>
              <a:rPr lang="en-US" sz="3300" dirty="0">
                <a:latin typeface="Arial" panose="020B0604020202020204" pitchFamily="34" charset="0"/>
                <a:cs typeface="Arial" panose="020B0604020202020204" pitchFamily="34" charset="0"/>
              </a:rPr>
              <a:t>The rate of slip and fall </a:t>
            </a:r>
            <a:r>
              <a:rPr lang="en-US" sz="3300" dirty="0" smtClean="0">
                <a:latin typeface="Arial" panose="020B0604020202020204" pitchFamily="34" charset="0"/>
                <a:cs typeface="Arial" panose="020B0604020202020204" pitchFamily="34" charset="0"/>
              </a:rPr>
              <a:t>injuries increases with </a:t>
            </a:r>
            <a:r>
              <a:rPr lang="en-US" sz="3300" dirty="0">
                <a:latin typeface="Arial" panose="020B0604020202020204" pitchFamily="34" charset="0"/>
                <a:cs typeface="Arial" panose="020B0604020202020204" pitchFamily="34" charset="0"/>
              </a:rPr>
              <a:t>decreasing </a:t>
            </a:r>
            <a:r>
              <a:rPr lang="en-US" sz="3300" dirty="0" smtClean="0">
                <a:latin typeface="Arial" panose="020B0604020202020204" pitchFamily="34" charset="0"/>
                <a:cs typeface="Arial" panose="020B0604020202020204" pitchFamily="34" charset="0"/>
              </a:rPr>
              <a:t>temperature </a:t>
            </a:r>
          </a:p>
          <a:p>
            <a:pPr marL="0" indent="0">
              <a:lnSpc>
                <a:spcPct val="120000"/>
              </a:lnSpc>
              <a:spcBef>
                <a:spcPts val="0"/>
              </a:spcBef>
              <a:buNone/>
            </a:pPr>
            <a:r>
              <a:rPr lang="en-US" sz="3300" dirty="0">
                <a:latin typeface="Arial" panose="020B0604020202020204" pitchFamily="34" charset="0"/>
                <a:cs typeface="Arial" panose="020B0604020202020204" pitchFamily="34" charset="0"/>
              </a:rPr>
              <a:t> </a:t>
            </a:r>
            <a:r>
              <a:rPr lang="en-US" sz="3300" dirty="0" smtClean="0">
                <a:latin typeface="Arial" panose="020B0604020202020204" pitchFamily="34" charset="0"/>
                <a:cs typeface="Arial" panose="020B0604020202020204" pitchFamily="34" charset="0"/>
              </a:rPr>
              <a:t>   (0 </a:t>
            </a:r>
            <a:r>
              <a:rPr lang="en-US" sz="3300" dirty="0">
                <a:latin typeface="Arial" panose="020B0604020202020204" pitchFamily="34" charset="0"/>
                <a:cs typeface="Arial" panose="020B0604020202020204" pitchFamily="34" charset="0"/>
              </a:rPr>
              <a:t>ºC </a:t>
            </a:r>
            <a:r>
              <a:rPr lang="en-US" sz="3300" dirty="0" smtClean="0">
                <a:latin typeface="Arial" panose="020B0604020202020204" pitchFamily="34" charset="0"/>
                <a:cs typeface="Arial" panose="020B0604020202020204" pitchFamily="34" charset="0"/>
              </a:rPr>
              <a:t>and below)</a:t>
            </a:r>
          </a:p>
          <a:p>
            <a:pPr marL="0" indent="0">
              <a:lnSpc>
                <a:spcPct val="120000"/>
              </a:lnSpc>
              <a:spcBef>
                <a:spcPts val="0"/>
              </a:spcBef>
              <a:buNone/>
            </a:pPr>
            <a:endParaRPr lang="en-US" sz="3300" dirty="0" smtClean="0">
              <a:latin typeface="Arial" panose="020B0604020202020204" pitchFamily="34" charset="0"/>
              <a:cs typeface="Arial" panose="020B0604020202020204" pitchFamily="34" charset="0"/>
            </a:endParaRPr>
          </a:p>
          <a:p>
            <a:pPr>
              <a:lnSpc>
                <a:spcPct val="120000"/>
              </a:lnSpc>
              <a:spcBef>
                <a:spcPts val="0"/>
              </a:spcBef>
            </a:pPr>
            <a:r>
              <a:rPr lang="en-US" sz="3300" dirty="0">
                <a:latin typeface="Arial" panose="020B0604020202020204" pitchFamily="34" charset="0"/>
                <a:cs typeface="Arial" panose="020B0604020202020204" pitchFamily="34" charset="0"/>
              </a:rPr>
              <a:t>Injuries </a:t>
            </a:r>
            <a:r>
              <a:rPr lang="en-US" sz="3300" dirty="0" smtClean="0">
                <a:latin typeface="Arial" panose="020B0604020202020204" pitchFamily="34" charset="0"/>
                <a:cs typeface="Arial" panose="020B0604020202020204" pitchFamily="34" charset="0"/>
              </a:rPr>
              <a:t>(frostbite</a:t>
            </a:r>
            <a:r>
              <a:rPr lang="en-US" sz="3300" dirty="0">
                <a:latin typeface="Arial" panose="020B0604020202020204" pitchFamily="34" charset="0"/>
                <a:cs typeface="Arial" panose="020B0604020202020204" pitchFamily="34" charset="0"/>
              </a:rPr>
              <a:t>, </a:t>
            </a:r>
            <a:r>
              <a:rPr lang="en-US" sz="3300" dirty="0" smtClean="0">
                <a:latin typeface="Arial" panose="020B0604020202020204" pitchFamily="34" charset="0"/>
                <a:cs typeface="Arial" panose="020B0604020202020204" pitchFamily="34" charset="0"/>
              </a:rPr>
              <a:t>hypothermia) are linked </a:t>
            </a:r>
            <a:r>
              <a:rPr lang="en-US" sz="3300" dirty="0">
                <a:latin typeface="Arial" panose="020B0604020202020204" pitchFamily="34" charset="0"/>
                <a:cs typeface="Arial" panose="020B0604020202020204" pitchFamily="34" charset="0"/>
              </a:rPr>
              <a:t>to body </a:t>
            </a:r>
            <a:r>
              <a:rPr lang="en-US" sz="3300" dirty="0" smtClean="0">
                <a:latin typeface="Arial" panose="020B0604020202020204" pitchFamily="34" charset="0"/>
                <a:cs typeface="Arial" panose="020B0604020202020204" pitchFamily="34" charset="0"/>
              </a:rPr>
              <a:t>cooling</a:t>
            </a:r>
          </a:p>
          <a:p>
            <a:pPr marL="0" indent="0">
              <a:lnSpc>
                <a:spcPct val="120000"/>
              </a:lnSpc>
              <a:spcBef>
                <a:spcPts val="0"/>
              </a:spcBef>
              <a:buNone/>
            </a:pPr>
            <a:r>
              <a:rPr lang="en-US" dirty="0" smtClean="0">
                <a:latin typeface="Arial" panose="020B0604020202020204" pitchFamily="34" charset="0"/>
                <a:cs typeface="Arial" panose="020B0604020202020204" pitchFamily="34" charset="0"/>
              </a:rPr>
              <a:t> </a:t>
            </a:r>
          </a:p>
        </p:txBody>
      </p:sp>
      <p:pic>
        <p:nvPicPr>
          <p:cNvPr id="4" name="Рисунок 3"/>
          <p:cNvPicPr>
            <a:picLocks noChangeAspect="1"/>
          </p:cNvPicPr>
          <p:nvPr/>
        </p:nvPicPr>
        <p:blipFill rotWithShape="1">
          <a:blip r:embed="rId3" cstate="print">
            <a:extLst>
              <a:ext uri="{28A0092B-C50C-407E-A947-70E740481C1C}">
                <a14:useLocalDpi xmlns:a14="http://schemas.microsoft.com/office/drawing/2010/main" val="0"/>
              </a:ext>
            </a:extLst>
          </a:blip>
          <a:srcRect l="16385" r="16221"/>
          <a:stretch/>
        </p:blipFill>
        <p:spPr>
          <a:xfrm>
            <a:off x="5168976" y="5186246"/>
            <a:ext cx="1376612" cy="136175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17347" y="5186247"/>
            <a:ext cx="1683172" cy="136175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6" name="Рисунок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14045" y="5200279"/>
            <a:ext cx="2070735" cy="136292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7" name="Рисунок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2427" y="5176861"/>
            <a:ext cx="2129703" cy="137578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8" name="Прямоугольник 7"/>
          <p:cNvSpPr/>
          <p:nvPr/>
        </p:nvSpPr>
        <p:spPr>
          <a:xfrm>
            <a:off x="736576" y="3985896"/>
            <a:ext cx="8072353" cy="646331"/>
          </a:xfrm>
          <a:prstGeom prst="rect">
            <a:avLst/>
          </a:prstGeom>
          <a:ln>
            <a:solidFill>
              <a:srgbClr val="FF0000"/>
            </a:solidFill>
          </a:ln>
        </p:spPr>
        <p:txBody>
          <a:bodyPr wrap="square">
            <a:spAutoFit/>
          </a:bodyPr>
          <a:lstStyle/>
          <a:p>
            <a:r>
              <a:rPr lang="en-US" dirty="0" smtClean="0">
                <a:latin typeface="Arial" panose="020B0604020202020204" pitchFamily="34" charset="0"/>
                <a:cs typeface="Arial" panose="020B0604020202020204" pitchFamily="34" charset="0"/>
              </a:rPr>
              <a:t>In the Russian Arctic is 11 000 of hospitalizations due to cold injuries and </a:t>
            </a:r>
          </a:p>
          <a:p>
            <a:r>
              <a:rPr lang="en-US" dirty="0" smtClean="0">
                <a:latin typeface="Arial" panose="020B0604020202020204" pitchFamily="34" charset="0"/>
                <a:cs typeface="Arial" panose="020B0604020202020204" pitchFamily="34" charset="0"/>
              </a:rPr>
              <a:t>4 000 of deaths </a:t>
            </a:r>
            <a:r>
              <a:rPr lang="en-US" dirty="0">
                <a:latin typeface="Arial" panose="020B0604020202020204" pitchFamily="34" charset="0"/>
                <a:cs typeface="Arial" panose="020B0604020202020204" pitchFamily="34" charset="0"/>
              </a:rPr>
              <a:t>from </a:t>
            </a:r>
            <a:r>
              <a:rPr lang="en-US" dirty="0" smtClean="0">
                <a:latin typeface="Arial" panose="020B0604020202020204" pitchFamily="34" charset="0"/>
                <a:cs typeface="Arial" panose="020B0604020202020204" pitchFamily="34" charset="0"/>
              </a:rPr>
              <a:t>hypothermia</a:t>
            </a:r>
            <a:r>
              <a:rPr lang="ru-RU"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per year</a:t>
            </a:r>
            <a:endParaRPr lang="en-US" dirty="0">
              <a:effectLst/>
              <a:latin typeface="Arial" panose="020B0604020202020204" pitchFamily="34" charset="0"/>
              <a:cs typeface="Arial" panose="020B0604020202020204" pitchFamily="34" charset="0"/>
            </a:endParaRPr>
          </a:p>
        </p:txBody>
      </p:sp>
      <p:sp>
        <p:nvSpPr>
          <p:cNvPr id="9" name="Номер слайда 8"/>
          <p:cNvSpPr>
            <a:spLocks noGrp="1"/>
          </p:cNvSpPr>
          <p:nvPr>
            <p:ph type="sldNum" sz="quarter" idx="12"/>
          </p:nvPr>
        </p:nvSpPr>
        <p:spPr>
          <a:xfrm>
            <a:off x="7086600" y="6492875"/>
            <a:ext cx="2057400" cy="365125"/>
          </a:xfrm>
        </p:spPr>
        <p:txBody>
          <a:bodyPr/>
          <a:lstStyle/>
          <a:p>
            <a:fld id="{B74F3ADE-E17F-4656-9160-FEFCC289CC9B}" type="slidenum">
              <a:rPr lang="ru-RU" smtClean="0"/>
              <a:t>4</a:t>
            </a:fld>
            <a:endParaRPr lang="ru-RU" dirty="0"/>
          </a:p>
        </p:txBody>
      </p:sp>
    </p:spTree>
    <p:extLst>
      <p:ext uri="{BB962C8B-B14F-4D97-AF65-F5344CB8AC3E}">
        <p14:creationId xmlns:p14="http://schemas.microsoft.com/office/powerpoint/2010/main" val="393720140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7"/>
            <a:ext cx="7886700" cy="650874"/>
          </a:xfrm>
        </p:spPr>
        <p:txBody>
          <a:bodyPr>
            <a:normAutofit/>
          </a:bodyPr>
          <a:lstStyle/>
          <a:p>
            <a:pPr algn="ctr"/>
            <a:r>
              <a:rPr lang="en-US" sz="4000" b="1" dirty="0">
                <a:latin typeface="Arial" panose="020B0604020202020204" pitchFamily="34" charset="0"/>
                <a:cs typeface="Arial" panose="020B0604020202020204" pitchFamily="34" charset="0"/>
              </a:rPr>
              <a:t>Cold-related diseases</a:t>
            </a:r>
            <a:endParaRPr lang="ru-RU" sz="4000" dirty="0">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547370" y="1287145"/>
            <a:ext cx="7886700" cy="4351338"/>
          </a:xfrm>
        </p:spPr>
        <p:txBody>
          <a:bodyPr>
            <a:normAutofit/>
          </a:bodyPr>
          <a:lstStyle/>
          <a:p>
            <a:r>
              <a:rPr lang="en-US" dirty="0">
                <a:latin typeface="Arial" panose="020B0604020202020204" pitchFamily="34" charset="0"/>
                <a:cs typeface="Arial" panose="020B0604020202020204" pitchFamily="34" charset="0"/>
              </a:rPr>
              <a:t>C</a:t>
            </a:r>
            <a:r>
              <a:rPr lang="en-US" dirty="0" smtClean="0">
                <a:latin typeface="Arial" panose="020B0604020202020204" pitchFamily="34" charset="0"/>
                <a:cs typeface="Arial" panose="020B0604020202020204" pitchFamily="34" charset="0"/>
              </a:rPr>
              <a:t>ardiovascular diseases</a:t>
            </a:r>
          </a:p>
          <a:p>
            <a:r>
              <a:rPr lang="en-US" dirty="0">
                <a:latin typeface="Arial" panose="020B0604020202020204" pitchFamily="34" charset="0"/>
                <a:cs typeface="Arial" panose="020B0604020202020204" pitchFamily="34" charset="0"/>
              </a:rPr>
              <a:t>Cerebral vascular </a:t>
            </a:r>
            <a:r>
              <a:rPr lang="en-US" dirty="0" smtClean="0">
                <a:latin typeface="Arial" panose="020B0604020202020204" pitchFamily="34" charset="0"/>
                <a:cs typeface="Arial" panose="020B0604020202020204" pitchFamily="34" charset="0"/>
              </a:rPr>
              <a:t>diseases</a:t>
            </a:r>
          </a:p>
          <a:p>
            <a:r>
              <a:rPr lang="en-US" dirty="0">
                <a:latin typeface="Arial" panose="020B0604020202020204" pitchFamily="34" charset="0"/>
                <a:cs typeface="Arial" panose="020B0604020202020204" pitchFamily="34" charset="0"/>
              </a:rPr>
              <a:t>R</a:t>
            </a:r>
            <a:r>
              <a:rPr lang="en-US" dirty="0" smtClean="0">
                <a:latin typeface="Arial" panose="020B0604020202020204" pitchFamily="34" charset="0"/>
                <a:cs typeface="Arial" panose="020B0604020202020204" pitchFamily="34" charset="0"/>
              </a:rPr>
              <a:t>espiratory diseases</a:t>
            </a:r>
          </a:p>
          <a:p>
            <a:r>
              <a:rPr lang="en-US" dirty="0">
                <a:latin typeface="Arial" panose="020B0604020202020204" pitchFamily="34" charset="0"/>
                <a:cs typeface="Arial" panose="020B0604020202020204" pitchFamily="34" charset="0"/>
              </a:rPr>
              <a:t>Peripheral circulatory </a:t>
            </a:r>
            <a:r>
              <a:rPr lang="en-US" dirty="0" smtClean="0">
                <a:latin typeface="Arial" panose="020B0604020202020204" pitchFamily="34" charset="0"/>
                <a:cs typeface="Arial" panose="020B0604020202020204" pitchFamily="34" charset="0"/>
              </a:rPr>
              <a:t>diseases</a:t>
            </a:r>
          </a:p>
          <a:p>
            <a:r>
              <a:rPr lang="en-US" dirty="0">
                <a:latin typeface="Arial" panose="020B0604020202020204" pitchFamily="34" charset="0"/>
                <a:cs typeface="Arial" panose="020B0604020202020204" pitchFamily="34" charset="0"/>
              </a:rPr>
              <a:t>Cold </a:t>
            </a:r>
            <a:r>
              <a:rPr lang="en-US" dirty="0" err="1">
                <a:latin typeface="Arial" panose="020B0604020202020204" pitchFamily="34" charset="0"/>
                <a:cs typeface="Arial" panose="020B0604020202020204" pitchFamily="34" charset="0"/>
              </a:rPr>
              <a:t>urticaria</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Musculoskeletal diseases</a:t>
            </a:r>
          </a:p>
          <a:p>
            <a:r>
              <a:rPr lang="en-US" dirty="0">
                <a:latin typeface="Arial" panose="020B0604020202020204" pitchFamily="34" charset="0"/>
                <a:cs typeface="Arial" panose="020B0604020202020204" pitchFamily="34" charset="0"/>
              </a:rPr>
              <a:t>Cold-related immune </a:t>
            </a:r>
            <a:r>
              <a:rPr lang="en-US" dirty="0" smtClean="0">
                <a:latin typeface="Arial" panose="020B0604020202020204" pitchFamily="34" charset="0"/>
                <a:cs typeface="Arial" panose="020B0604020202020204" pitchFamily="34" charset="0"/>
              </a:rPr>
              <a:t>effects</a:t>
            </a:r>
          </a:p>
        </p:txBody>
      </p:sp>
      <p:pic>
        <p:nvPicPr>
          <p:cNvPr id="4" name="Рисунок 3"/>
          <p:cNvPicPr>
            <a:picLocks noChangeAspect="1"/>
          </p:cNvPicPr>
          <p:nvPr/>
        </p:nvPicPr>
        <p:blipFill>
          <a:blip r:embed="rId3"/>
          <a:stretch>
            <a:fillRect/>
          </a:stretch>
        </p:blipFill>
        <p:spPr>
          <a:xfrm>
            <a:off x="5437051" y="3799841"/>
            <a:ext cx="3706949" cy="2702408"/>
          </a:xfrm>
          <a:prstGeom prst="rect">
            <a:avLst/>
          </a:prstGeom>
        </p:spPr>
      </p:pic>
      <p:sp>
        <p:nvSpPr>
          <p:cNvPr id="5" name="TextBox 4"/>
          <p:cNvSpPr txBox="1"/>
          <p:nvPr/>
        </p:nvSpPr>
        <p:spPr>
          <a:xfrm>
            <a:off x="5222240" y="3645952"/>
            <a:ext cx="752129" cy="307777"/>
          </a:xfrm>
          <a:prstGeom prst="rect">
            <a:avLst/>
          </a:prstGeom>
          <a:solidFill>
            <a:schemeClr val="bg1"/>
          </a:solidFill>
        </p:spPr>
        <p:txBody>
          <a:bodyPr wrap="none" rtlCol="0">
            <a:spAutoFit/>
          </a:bodyPr>
          <a:lstStyle/>
          <a:p>
            <a:r>
              <a:rPr lang="en-US" sz="1400" dirty="0" smtClean="0">
                <a:latin typeface="Arial" panose="020B0604020202020204" pitchFamily="34" charset="0"/>
                <a:cs typeface="Arial" panose="020B0604020202020204" pitchFamily="34" charset="0"/>
              </a:rPr>
              <a:t>Deaths</a:t>
            </a:r>
            <a:endParaRPr lang="ru-RU" sz="1400" dirty="0">
              <a:latin typeface="Arial" panose="020B0604020202020204" pitchFamily="34" charset="0"/>
              <a:cs typeface="Arial" panose="020B0604020202020204" pitchFamily="34" charset="0"/>
            </a:endParaRPr>
          </a:p>
        </p:txBody>
      </p:sp>
      <p:sp>
        <p:nvSpPr>
          <p:cNvPr id="6" name="TextBox 5"/>
          <p:cNvSpPr txBox="1"/>
          <p:nvPr/>
        </p:nvSpPr>
        <p:spPr>
          <a:xfrm>
            <a:off x="6715760" y="6338050"/>
            <a:ext cx="1439177" cy="307777"/>
          </a:xfrm>
          <a:prstGeom prst="rect">
            <a:avLst/>
          </a:prstGeom>
          <a:solidFill>
            <a:schemeClr val="bg1"/>
          </a:solidFill>
        </p:spPr>
        <p:txBody>
          <a:bodyPr wrap="none" rtlCol="0">
            <a:spAutoFit/>
          </a:bodyPr>
          <a:lstStyle/>
          <a:p>
            <a:r>
              <a:rPr lang="en-US" sz="1400" dirty="0" smtClean="0">
                <a:latin typeface="Arial" panose="020B0604020202020204" pitchFamily="34" charset="0"/>
                <a:cs typeface="Arial" panose="020B0604020202020204" pitchFamily="34" charset="0"/>
              </a:rPr>
              <a:t>Temperature </a:t>
            </a:r>
            <a:r>
              <a:rPr lang="en-US" sz="1400" dirty="0" smtClean="0">
                <a:latin typeface="Arial" panose="020B0604020202020204" pitchFamily="34" charset="0"/>
                <a:cs typeface="Arial" panose="020B0604020202020204" pitchFamily="34" charset="0"/>
                <a:sym typeface="Symbol" panose="05050102010706020507" pitchFamily="18" charset="2"/>
              </a:rPr>
              <a:t></a:t>
            </a:r>
            <a:r>
              <a:rPr lang="en-US" sz="1400" dirty="0" smtClean="0">
                <a:latin typeface="Arial" panose="020B0604020202020204" pitchFamily="34" charset="0"/>
                <a:cs typeface="Arial" panose="020B0604020202020204" pitchFamily="34" charset="0"/>
              </a:rPr>
              <a:t>C</a:t>
            </a:r>
            <a:endParaRPr lang="ru-RU" sz="1400" dirty="0">
              <a:latin typeface="Arial" panose="020B0604020202020204" pitchFamily="34" charset="0"/>
              <a:cs typeface="Arial" panose="020B0604020202020204" pitchFamily="34" charset="0"/>
            </a:endParaRPr>
          </a:p>
        </p:txBody>
      </p:sp>
      <p:sp>
        <p:nvSpPr>
          <p:cNvPr id="7" name="Номер слайда 6"/>
          <p:cNvSpPr>
            <a:spLocks noGrp="1"/>
          </p:cNvSpPr>
          <p:nvPr>
            <p:ph type="sldNum" sz="quarter" idx="12"/>
          </p:nvPr>
        </p:nvSpPr>
        <p:spPr>
          <a:xfrm>
            <a:off x="6965950" y="6463264"/>
            <a:ext cx="2057400" cy="365125"/>
          </a:xfrm>
        </p:spPr>
        <p:txBody>
          <a:bodyPr/>
          <a:lstStyle/>
          <a:p>
            <a:fld id="{B74F3ADE-E17F-4656-9160-FEFCC289CC9B}" type="slidenum">
              <a:rPr lang="ru-RU" smtClean="0"/>
              <a:t>5</a:t>
            </a:fld>
            <a:endParaRPr lang="ru-RU" dirty="0"/>
          </a:p>
        </p:txBody>
      </p:sp>
    </p:spTree>
    <p:extLst>
      <p:ext uri="{BB962C8B-B14F-4D97-AF65-F5344CB8AC3E}">
        <p14:creationId xmlns:p14="http://schemas.microsoft.com/office/powerpoint/2010/main" val="25151174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3040" y="365127"/>
            <a:ext cx="8778240" cy="427354"/>
          </a:xfrm>
        </p:spPr>
        <p:txBody>
          <a:bodyPr>
            <a:noAutofit/>
          </a:bodyPr>
          <a:lstStyle/>
          <a:p>
            <a:pPr algn="ctr"/>
            <a:r>
              <a:rPr lang="en-US" sz="2800" b="1" dirty="0" smtClean="0">
                <a:latin typeface="Arial" panose="020B0604020202020204" pitchFamily="34" charset="0"/>
                <a:cs typeface="Arial" panose="020B0604020202020204" pitchFamily="34" charset="0"/>
              </a:rPr>
              <a:t/>
            </a:r>
            <a:br>
              <a:rPr lang="en-US" sz="2800" b="1" dirty="0" smtClean="0">
                <a:latin typeface="Arial" panose="020B0604020202020204" pitchFamily="34" charset="0"/>
                <a:cs typeface="Arial" panose="020B0604020202020204" pitchFamily="34" charset="0"/>
              </a:rPr>
            </a:br>
            <a:r>
              <a:rPr lang="en-US" sz="2800" b="1" dirty="0" smtClean="0">
                <a:latin typeface="Arial" panose="020B0604020202020204" pitchFamily="34" charset="0"/>
                <a:cs typeface="Arial" panose="020B0604020202020204" pitchFamily="34" charset="0"/>
              </a:rPr>
              <a:t>WHO project “Impact </a:t>
            </a:r>
            <a:r>
              <a:rPr lang="en-US" sz="2800" b="1" dirty="0">
                <a:latin typeface="Arial" panose="020B0604020202020204" pitchFamily="34" charset="0"/>
                <a:cs typeface="Arial" panose="020B0604020202020204" pitchFamily="34" charset="0"/>
              </a:rPr>
              <a:t>of climate change on human health and assessment of adaptation </a:t>
            </a:r>
            <a:r>
              <a:rPr lang="en-US" sz="2800" b="1" dirty="0" smtClean="0">
                <a:latin typeface="Arial" panose="020B0604020202020204" pitchFamily="34" charset="0"/>
                <a:cs typeface="Arial" panose="020B0604020202020204" pitchFamily="34" charset="0"/>
              </a:rPr>
              <a:t>in </a:t>
            </a:r>
            <a:r>
              <a:rPr lang="en-US" sz="2800" b="1" dirty="0">
                <a:latin typeface="Arial" panose="020B0604020202020204" pitchFamily="34" charset="0"/>
                <a:cs typeface="Arial" panose="020B0604020202020204" pitchFamily="34" charset="0"/>
              </a:rPr>
              <a:t>the north of the Russian </a:t>
            </a:r>
            <a:r>
              <a:rPr lang="en-US" sz="2800" b="1" dirty="0" smtClean="0">
                <a:latin typeface="Arial" panose="020B0604020202020204" pitchFamily="34" charset="0"/>
                <a:cs typeface="Arial" panose="020B0604020202020204" pitchFamily="34" charset="0"/>
              </a:rPr>
              <a:t>Federation”</a:t>
            </a:r>
            <a:endParaRPr lang="ru-RU" sz="2800" b="1" dirty="0">
              <a:latin typeface="Arial" panose="020B0604020202020204" pitchFamily="34" charset="0"/>
              <a:cs typeface="Arial" panose="020B0604020202020204" pitchFamily="34" charset="0"/>
            </a:endParaRPr>
          </a:p>
        </p:txBody>
      </p:sp>
      <p:sp>
        <p:nvSpPr>
          <p:cNvPr id="5" name="Прямоугольник 4"/>
          <p:cNvSpPr/>
          <p:nvPr/>
        </p:nvSpPr>
        <p:spPr>
          <a:xfrm>
            <a:off x="476051" y="1362250"/>
            <a:ext cx="8178800" cy="707886"/>
          </a:xfrm>
          <a:prstGeom prst="rect">
            <a:avLst/>
          </a:prstGeom>
        </p:spPr>
        <p:txBody>
          <a:bodyPr wrap="square">
            <a:spAutoFit/>
          </a:bodyPr>
          <a:lstStyle/>
          <a:p>
            <a:pPr algn="ctr"/>
            <a:r>
              <a:rPr lang="en-US" sz="2000" dirty="0">
                <a:latin typeface="Arial" panose="020B0604020202020204" pitchFamily="34" charset="0"/>
                <a:cs typeface="Arial" panose="020B0604020202020204" pitchFamily="34" charset="0"/>
              </a:rPr>
              <a:t>R</a:t>
            </a:r>
            <a:r>
              <a:rPr lang="en-US" sz="2000" dirty="0" smtClean="0">
                <a:latin typeface="Arial" panose="020B0604020202020204" pitchFamily="34" charset="0"/>
                <a:cs typeface="Arial" panose="020B0604020202020204" pitchFamily="34" charset="0"/>
              </a:rPr>
              <a:t>elative risk of mortality in the period of cold temperature</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waves (-21.5 C) in Arkhangelsk, 1999-2008</a:t>
            </a:r>
            <a:r>
              <a:rPr lang="ru-RU"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Varakina</a:t>
            </a:r>
            <a:r>
              <a:rPr lang="en-US" sz="2000" dirty="0" smtClean="0">
                <a:latin typeface="Arial" panose="020B0604020202020204" pitchFamily="34" charset="0"/>
                <a:cs typeface="Arial" panose="020B0604020202020204" pitchFamily="34" charset="0"/>
              </a:rPr>
              <a:t>, 2011)</a:t>
            </a:r>
            <a:endParaRPr lang="ru-RU" sz="2000" dirty="0">
              <a:latin typeface="Arial" panose="020B0604020202020204" pitchFamily="34" charset="0"/>
              <a:cs typeface="Arial" panose="020B0604020202020204" pitchFamily="34" charset="0"/>
            </a:endParaRPr>
          </a:p>
        </p:txBody>
      </p:sp>
      <p:sp>
        <p:nvSpPr>
          <p:cNvPr id="6" name="Прямоугольник 5"/>
          <p:cNvSpPr/>
          <p:nvPr/>
        </p:nvSpPr>
        <p:spPr>
          <a:xfrm>
            <a:off x="1026160" y="5455582"/>
            <a:ext cx="5547360" cy="307777"/>
          </a:xfrm>
          <a:prstGeom prst="rect">
            <a:avLst/>
          </a:prstGeom>
        </p:spPr>
        <p:txBody>
          <a:bodyPr wrap="square">
            <a:spAutoFit/>
          </a:bodyPr>
          <a:lstStyle/>
          <a:p>
            <a:r>
              <a:rPr lang="en-US" sz="1400" i="1" dirty="0" smtClean="0">
                <a:latin typeface="Arial" panose="020B0604020202020204" pitchFamily="34" charset="0"/>
                <a:cs typeface="Arial" panose="020B0604020202020204" pitchFamily="34" charset="0"/>
              </a:rPr>
              <a:t>* - relative risk is statistically significant at 95% level</a:t>
            </a:r>
            <a:endParaRPr lang="ru-RU" sz="1400" i="1" dirty="0">
              <a:latin typeface="Arial" panose="020B0604020202020204" pitchFamily="34" charset="0"/>
              <a:cs typeface="Arial" panose="020B0604020202020204" pitchFamily="34" charset="0"/>
            </a:endParaRPr>
          </a:p>
        </p:txBody>
      </p:sp>
      <p:sp>
        <p:nvSpPr>
          <p:cNvPr id="7" name="Прямоугольник 6"/>
          <p:cNvSpPr/>
          <p:nvPr/>
        </p:nvSpPr>
        <p:spPr>
          <a:xfrm>
            <a:off x="335280" y="5865296"/>
            <a:ext cx="8493760" cy="830997"/>
          </a:xfrm>
          <a:prstGeom prst="rect">
            <a:avLst/>
          </a:prstGeom>
          <a:ln>
            <a:solidFill>
              <a:srgbClr val="FF0000"/>
            </a:solidFill>
          </a:ln>
        </p:spPr>
        <p:txBody>
          <a:bodyPr wrap="square">
            <a:spAutoFit/>
          </a:bodyPr>
          <a:lstStyle/>
          <a:p>
            <a:pPr algn="ctr"/>
            <a:r>
              <a:rPr lang="en-US" sz="1600" dirty="0" smtClean="0">
                <a:latin typeface="Arial" panose="020B0604020202020204" pitchFamily="34" charset="0"/>
                <a:cs typeface="Arial" panose="020B0604020202020204" pitchFamily="34" charset="0"/>
              </a:rPr>
              <a:t>The decrease in the average daily temperature for every degree below -12.8°C is accompanied by increasing in the number of calls for external causes among the population in the age group of 60 years and older by 1.6</a:t>
            </a:r>
            <a:r>
              <a:rPr lang="en-US" sz="1600" dirty="0" smtClean="0">
                <a:latin typeface="Arial" panose="020B0604020202020204" pitchFamily="34" charset="0"/>
                <a:cs typeface="Arial" panose="020B0604020202020204" pitchFamily="34" charset="0"/>
              </a:rPr>
              <a:t>%</a:t>
            </a:r>
            <a:endParaRPr lang="ru-RU" sz="1600" dirty="0">
              <a:latin typeface="Arial" panose="020B0604020202020204" pitchFamily="34" charset="0"/>
              <a:cs typeface="Arial" panose="020B0604020202020204" pitchFamily="34"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695043963"/>
              </p:ext>
            </p:extLst>
          </p:nvPr>
        </p:nvGraphicFramePr>
        <p:xfrm>
          <a:off x="1214120" y="2118022"/>
          <a:ext cx="6736080" cy="3337560"/>
        </p:xfrm>
        <a:graphic>
          <a:graphicData uri="http://schemas.openxmlformats.org/drawingml/2006/table">
            <a:tbl>
              <a:tblPr firstRow="1" bandRow="1">
                <a:tableStyleId>{5C22544A-7EE6-4342-B048-85BDC9FD1C3A}</a:tableStyleId>
              </a:tblPr>
              <a:tblGrid>
                <a:gridCol w="2245360"/>
                <a:gridCol w="2245360"/>
                <a:gridCol w="2245360"/>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effectLst/>
                          <a:latin typeface="Arial" panose="020B0604020202020204" pitchFamily="34" charset="0"/>
                          <a:cs typeface="Arial" panose="020B0604020202020204" pitchFamily="34" charset="0"/>
                        </a:rPr>
                        <a:t>Causes of death</a:t>
                      </a:r>
                      <a:endParaRPr lang="ru-RU" sz="1600" dirty="0" smtClean="0">
                        <a:effectLst/>
                        <a:latin typeface="Arial" panose="020B0604020202020204" pitchFamily="34" charset="0"/>
                        <a:cs typeface="Arial" panose="020B0604020202020204" pitchFamily="34" charset="0"/>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effectLst/>
                          <a:latin typeface="Arial" panose="020B0604020202020204" pitchFamily="34" charset="0"/>
                          <a:cs typeface="Arial" panose="020B0604020202020204" pitchFamily="34" charset="0"/>
                        </a:rPr>
                        <a:t>Age groups</a:t>
                      </a:r>
                      <a:endParaRPr lang="ru-RU" sz="1600" dirty="0" smtClean="0">
                        <a:effectLst/>
                        <a:latin typeface="Arial" panose="020B0604020202020204" pitchFamily="34" charset="0"/>
                        <a:cs typeface="Arial" panose="020B0604020202020204" pitchFamily="34" charset="0"/>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effectLst/>
                          <a:latin typeface="Arial" panose="020B0604020202020204" pitchFamily="34" charset="0"/>
                          <a:cs typeface="Arial" panose="020B0604020202020204" pitchFamily="34" charset="0"/>
                        </a:rPr>
                        <a:t>RR</a:t>
                      </a:r>
                      <a:endParaRPr lang="ru-RU" sz="1600" dirty="0" smtClean="0">
                        <a:effectLst/>
                        <a:latin typeface="Arial" panose="020B0604020202020204" pitchFamily="34" charset="0"/>
                        <a:cs typeface="Arial" panose="020B0604020202020204" pitchFamily="34" charset="0"/>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r>
              <a:tr h="370840">
                <a:tc rowSpan="2">
                  <a:txBody>
                    <a:bodyPr/>
                    <a:lstStyle/>
                    <a:p>
                      <a:pPr>
                        <a:spcAft>
                          <a:spcPts val="0"/>
                        </a:spcAft>
                      </a:pPr>
                      <a:r>
                        <a:rPr lang="en-US" sz="1600" dirty="0" smtClean="0">
                          <a:latin typeface="Arial" panose="020B0604020202020204" pitchFamily="34" charset="0"/>
                          <a:cs typeface="Arial" panose="020B0604020202020204" pitchFamily="34" charset="0"/>
                        </a:rPr>
                        <a:t>Infarct</a:t>
                      </a:r>
                      <a:endParaRPr lang="ru-RU"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spcAft>
                          <a:spcPts val="0"/>
                        </a:spcAft>
                      </a:pPr>
                      <a:r>
                        <a:rPr lang="ru-RU" sz="1600" dirty="0">
                          <a:effectLst/>
                          <a:latin typeface="Arial" panose="020B0604020202020204" pitchFamily="34" charset="0"/>
                          <a:cs typeface="Arial" panose="020B0604020202020204" pitchFamily="34" charset="0"/>
                        </a:rPr>
                        <a:t>30-64</a:t>
                      </a:r>
                      <a:endParaRPr lang="ru-RU"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spcAft>
                          <a:spcPts val="0"/>
                        </a:spcAft>
                      </a:pPr>
                      <a:r>
                        <a:rPr lang="ru-RU" sz="1600" dirty="0" smtClean="0">
                          <a:solidFill>
                            <a:srgbClr val="C00000"/>
                          </a:solidFill>
                          <a:effectLst/>
                          <a:latin typeface="Arial" panose="020B0604020202020204" pitchFamily="34" charset="0"/>
                          <a:cs typeface="Arial" panose="020B0604020202020204" pitchFamily="34" charset="0"/>
                        </a:rPr>
                        <a:t>1</a:t>
                      </a:r>
                      <a:r>
                        <a:rPr lang="en-US" sz="1600" dirty="0" smtClean="0">
                          <a:solidFill>
                            <a:srgbClr val="C00000"/>
                          </a:solidFill>
                          <a:effectLst/>
                          <a:latin typeface="Arial" panose="020B0604020202020204" pitchFamily="34" charset="0"/>
                          <a:cs typeface="Arial" panose="020B0604020202020204" pitchFamily="34" charset="0"/>
                        </a:rPr>
                        <a:t>.</a:t>
                      </a:r>
                      <a:r>
                        <a:rPr lang="ru-RU" sz="1600" dirty="0" smtClean="0">
                          <a:solidFill>
                            <a:srgbClr val="C00000"/>
                          </a:solidFill>
                          <a:effectLst/>
                          <a:latin typeface="Arial" panose="020B0604020202020204" pitchFamily="34" charset="0"/>
                          <a:cs typeface="Arial" panose="020B0604020202020204" pitchFamily="34" charset="0"/>
                        </a:rPr>
                        <a:t>44</a:t>
                      </a:r>
                      <a:r>
                        <a:rPr lang="ru-RU" sz="1600" dirty="0">
                          <a:solidFill>
                            <a:srgbClr val="C00000"/>
                          </a:solidFill>
                          <a:effectLst/>
                          <a:latin typeface="Arial" panose="020B0604020202020204" pitchFamily="34" charset="0"/>
                          <a:cs typeface="Arial" panose="020B0604020202020204" pitchFamily="34" charset="0"/>
                        </a:rPr>
                        <a:t>*</a:t>
                      </a:r>
                      <a:endParaRPr lang="ru-RU" sz="16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r>
              <a:tr h="370840">
                <a:tc vMerge="1">
                  <a:txBody>
                    <a:bodyPr/>
                    <a:lstStyle/>
                    <a:p>
                      <a:endParaRPr lang="ru-RU"/>
                    </a:p>
                  </a:txBody>
                  <a:tcPr/>
                </a:tc>
                <a:tc>
                  <a:txBody>
                    <a:bodyPr/>
                    <a:lstStyle/>
                    <a:p>
                      <a:pPr>
                        <a:spcAft>
                          <a:spcPts val="0"/>
                        </a:spcAft>
                      </a:pPr>
                      <a:r>
                        <a:rPr lang="ru-RU" sz="1600" dirty="0">
                          <a:effectLst/>
                          <a:latin typeface="Arial" panose="020B0604020202020204" pitchFamily="34" charset="0"/>
                          <a:cs typeface="Arial" panose="020B0604020202020204" pitchFamily="34" charset="0"/>
                        </a:rPr>
                        <a:t>65+</a:t>
                      </a:r>
                      <a:endParaRPr lang="ru-RU"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spcAft>
                          <a:spcPts val="0"/>
                        </a:spcAft>
                      </a:pPr>
                      <a:r>
                        <a:rPr lang="ru-RU" sz="1600" dirty="0" smtClean="0">
                          <a:solidFill>
                            <a:srgbClr val="C00000"/>
                          </a:solidFill>
                          <a:effectLst/>
                          <a:latin typeface="Arial" panose="020B0604020202020204" pitchFamily="34" charset="0"/>
                          <a:cs typeface="Arial" panose="020B0604020202020204" pitchFamily="34" charset="0"/>
                        </a:rPr>
                        <a:t>1</a:t>
                      </a:r>
                      <a:r>
                        <a:rPr lang="en-US" sz="1600" dirty="0" smtClean="0">
                          <a:solidFill>
                            <a:srgbClr val="C00000"/>
                          </a:solidFill>
                          <a:effectLst/>
                          <a:latin typeface="Arial" panose="020B0604020202020204" pitchFamily="34" charset="0"/>
                          <a:cs typeface="Arial" panose="020B0604020202020204" pitchFamily="34" charset="0"/>
                        </a:rPr>
                        <a:t>.</a:t>
                      </a:r>
                      <a:r>
                        <a:rPr lang="ru-RU" sz="1600" dirty="0" smtClean="0">
                          <a:solidFill>
                            <a:srgbClr val="C00000"/>
                          </a:solidFill>
                          <a:effectLst/>
                          <a:latin typeface="Arial" panose="020B0604020202020204" pitchFamily="34" charset="0"/>
                          <a:cs typeface="Arial" panose="020B0604020202020204" pitchFamily="34" charset="0"/>
                        </a:rPr>
                        <a:t>32</a:t>
                      </a:r>
                      <a:r>
                        <a:rPr lang="ru-RU" sz="1600" dirty="0">
                          <a:solidFill>
                            <a:srgbClr val="C00000"/>
                          </a:solidFill>
                          <a:effectLst/>
                          <a:latin typeface="Arial" panose="020B0604020202020204" pitchFamily="34" charset="0"/>
                          <a:cs typeface="Arial" panose="020B0604020202020204" pitchFamily="34" charset="0"/>
                        </a:rPr>
                        <a:t>*</a:t>
                      </a:r>
                      <a:endParaRPr lang="ru-RU" sz="16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r>
              <a:tr h="370840">
                <a:tc rowSpan="2">
                  <a:txBody>
                    <a:bodyPr/>
                    <a:lstStyle/>
                    <a:p>
                      <a:pPr>
                        <a:spcAft>
                          <a:spcPts val="0"/>
                        </a:spcAft>
                      </a:pPr>
                      <a:r>
                        <a:rPr lang="en-US" sz="1600" dirty="0" smtClean="0">
                          <a:effectLst/>
                          <a:latin typeface="Arial" panose="020B0604020202020204" pitchFamily="34" charset="0"/>
                          <a:cs typeface="Arial" panose="020B0604020202020204" pitchFamily="34" charset="0"/>
                        </a:rPr>
                        <a:t>Stroke</a:t>
                      </a:r>
                      <a:endParaRPr lang="ru-RU"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spcAft>
                          <a:spcPts val="0"/>
                        </a:spcAft>
                      </a:pPr>
                      <a:r>
                        <a:rPr lang="ru-RU" sz="1600" dirty="0">
                          <a:effectLst/>
                          <a:latin typeface="Arial" panose="020B0604020202020204" pitchFamily="34" charset="0"/>
                          <a:cs typeface="Arial" panose="020B0604020202020204" pitchFamily="34" charset="0"/>
                        </a:rPr>
                        <a:t>30-64</a:t>
                      </a:r>
                      <a:endParaRPr lang="ru-RU"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spcAft>
                          <a:spcPts val="0"/>
                        </a:spcAft>
                      </a:pPr>
                      <a:r>
                        <a:rPr lang="ru-RU" sz="1600" dirty="0" smtClean="0">
                          <a:effectLst/>
                          <a:latin typeface="Arial" panose="020B0604020202020204" pitchFamily="34" charset="0"/>
                          <a:cs typeface="Arial" panose="020B0604020202020204" pitchFamily="34" charset="0"/>
                        </a:rPr>
                        <a:t>1</a:t>
                      </a:r>
                      <a:r>
                        <a:rPr lang="en-US" sz="1600" dirty="0" smtClean="0">
                          <a:effectLst/>
                          <a:latin typeface="Arial" panose="020B0604020202020204" pitchFamily="34" charset="0"/>
                          <a:cs typeface="Arial" panose="020B0604020202020204" pitchFamily="34" charset="0"/>
                        </a:rPr>
                        <a:t>.</a:t>
                      </a:r>
                      <a:r>
                        <a:rPr lang="ru-RU" sz="1600" dirty="0" smtClean="0">
                          <a:effectLst/>
                          <a:latin typeface="Arial" panose="020B0604020202020204" pitchFamily="34" charset="0"/>
                          <a:cs typeface="Arial" panose="020B0604020202020204" pitchFamily="34" charset="0"/>
                        </a:rPr>
                        <a:t>29</a:t>
                      </a:r>
                      <a:endParaRPr lang="ru-RU"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r>
              <a:tr h="370840">
                <a:tc vMerge="1">
                  <a:txBody>
                    <a:bodyPr/>
                    <a:lstStyle/>
                    <a:p>
                      <a:endParaRPr lang="ru-RU"/>
                    </a:p>
                  </a:txBody>
                  <a:tcPr/>
                </a:tc>
                <a:tc>
                  <a:txBody>
                    <a:bodyPr/>
                    <a:lstStyle/>
                    <a:p>
                      <a:pPr>
                        <a:spcAft>
                          <a:spcPts val="0"/>
                        </a:spcAft>
                      </a:pPr>
                      <a:r>
                        <a:rPr lang="ru-RU" sz="1600" dirty="0">
                          <a:effectLst/>
                          <a:latin typeface="Arial" panose="020B0604020202020204" pitchFamily="34" charset="0"/>
                          <a:cs typeface="Arial" panose="020B0604020202020204" pitchFamily="34" charset="0"/>
                        </a:rPr>
                        <a:t>65+</a:t>
                      </a:r>
                      <a:endParaRPr lang="ru-RU"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spcAft>
                          <a:spcPts val="0"/>
                        </a:spcAft>
                      </a:pPr>
                      <a:r>
                        <a:rPr lang="ru-RU" sz="1600" dirty="0" smtClean="0">
                          <a:solidFill>
                            <a:srgbClr val="C00000"/>
                          </a:solidFill>
                          <a:effectLst/>
                          <a:latin typeface="Arial" panose="020B0604020202020204" pitchFamily="34" charset="0"/>
                          <a:cs typeface="Arial" panose="020B0604020202020204" pitchFamily="34" charset="0"/>
                        </a:rPr>
                        <a:t>1</a:t>
                      </a:r>
                      <a:r>
                        <a:rPr lang="en-US" sz="1600" dirty="0" smtClean="0">
                          <a:solidFill>
                            <a:srgbClr val="C00000"/>
                          </a:solidFill>
                          <a:effectLst/>
                          <a:latin typeface="Arial" panose="020B0604020202020204" pitchFamily="34" charset="0"/>
                          <a:cs typeface="Arial" panose="020B0604020202020204" pitchFamily="34" charset="0"/>
                        </a:rPr>
                        <a:t>.</a:t>
                      </a:r>
                      <a:r>
                        <a:rPr lang="ru-RU" sz="1600" dirty="0" smtClean="0">
                          <a:solidFill>
                            <a:srgbClr val="C00000"/>
                          </a:solidFill>
                          <a:effectLst/>
                          <a:latin typeface="Arial" panose="020B0604020202020204" pitchFamily="34" charset="0"/>
                          <a:cs typeface="Arial" panose="020B0604020202020204" pitchFamily="34" charset="0"/>
                        </a:rPr>
                        <a:t>37</a:t>
                      </a:r>
                      <a:r>
                        <a:rPr lang="ru-RU" sz="1600" dirty="0">
                          <a:solidFill>
                            <a:srgbClr val="C00000"/>
                          </a:solidFill>
                          <a:effectLst/>
                          <a:latin typeface="Arial" panose="020B0604020202020204" pitchFamily="34" charset="0"/>
                          <a:cs typeface="Arial" panose="020B0604020202020204" pitchFamily="34" charset="0"/>
                        </a:rPr>
                        <a:t>*</a:t>
                      </a:r>
                      <a:endParaRPr lang="ru-RU" sz="16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r>
              <a:tr h="370840">
                <a:tc rowSpan="2">
                  <a:txBody>
                    <a:bodyPr/>
                    <a:lstStyle/>
                    <a:p>
                      <a:pPr>
                        <a:spcAft>
                          <a:spcPts val="0"/>
                        </a:spcAft>
                      </a:pPr>
                      <a:r>
                        <a:rPr lang="en-US" sz="1600" dirty="0" smtClean="0">
                          <a:effectLst/>
                          <a:latin typeface="Arial" panose="020B0604020202020204" pitchFamily="34" charset="0"/>
                          <a:cs typeface="Arial" panose="020B0604020202020204" pitchFamily="34" charset="0"/>
                        </a:rPr>
                        <a:t>Respiratory diseases</a:t>
                      </a:r>
                      <a:endParaRPr lang="ru-RU"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spcAft>
                          <a:spcPts val="0"/>
                        </a:spcAft>
                      </a:pPr>
                      <a:r>
                        <a:rPr lang="ru-RU" sz="1600" dirty="0">
                          <a:effectLst/>
                          <a:latin typeface="Arial" panose="020B0604020202020204" pitchFamily="34" charset="0"/>
                          <a:cs typeface="Arial" panose="020B0604020202020204" pitchFamily="34" charset="0"/>
                        </a:rPr>
                        <a:t>30-64</a:t>
                      </a:r>
                      <a:endParaRPr lang="ru-RU"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spcAft>
                          <a:spcPts val="0"/>
                        </a:spcAft>
                      </a:pPr>
                      <a:r>
                        <a:rPr lang="ru-RU" sz="1600" dirty="0" smtClean="0">
                          <a:effectLst/>
                          <a:latin typeface="Arial" panose="020B0604020202020204" pitchFamily="34" charset="0"/>
                          <a:cs typeface="Arial" panose="020B0604020202020204" pitchFamily="34" charset="0"/>
                        </a:rPr>
                        <a:t>1</a:t>
                      </a:r>
                      <a:r>
                        <a:rPr lang="en-US" sz="1600" dirty="0" smtClean="0">
                          <a:effectLst/>
                          <a:latin typeface="Arial" panose="020B0604020202020204" pitchFamily="34" charset="0"/>
                          <a:cs typeface="Arial" panose="020B0604020202020204" pitchFamily="34" charset="0"/>
                        </a:rPr>
                        <a:t>.</a:t>
                      </a:r>
                      <a:r>
                        <a:rPr lang="ru-RU" sz="1600" dirty="0" smtClean="0">
                          <a:effectLst/>
                          <a:latin typeface="Arial" panose="020B0604020202020204" pitchFamily="34" charset="0"/>
                          <a:cs typeface="Arial" panose="020B0604020202020204" pitchFamily="34" charset="0"/>
                        </a:rPr>
                        <a:t>41</a:t>
                      </a:r>
                      <a:endParaRPr lang="ru-RU"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r>
              <a:tr h="370840">
                <a:tc vMerge="1">
                  <a:txBody>
                    <a:bodyPr/>
                    <a:lstStyle/>
                    <a:p>
                      <a:endParaRPr lang="ru-RU"/>
                    </a:p>
                  </a:txBody>
                  <a:tcPr/>
                </a:tc>
                <a:tc>
                  <a:txBody>
                    <a:bodyPr/>
                    <a:lstStyle/>
                    <a:p>
                      <a:pPr>
                        <a:spcAft>
                          <a:spcPts val="0"/>
                        </a:spcAft>
                      </a:pPr>
                      <a:r>
                        <a:rPr lang="ru-RU" sz="1600" dirty="0">
                          <a:effectLst/>
                          <a:latin typeface="Arial" panose="020B0604020202020204" pitchFamily="34" charset="0"/>
                          <a:cs typeface="Arial" panose="020B0604020202020204" pitchFamily="34" charset="0"/>
                        </a:rPr>
                        <a:t>65+</a:t>
                      </a:r>
                      <a:endParaRPr lang="ru-RU"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spcAft>
                          <a:spcPts val="0"/>
                        </a:spcAft>
                      </a:pPr>
                      <a:r>
                        <a:rPr lang="ru-RU" sz="1600" dirty="0" smtClean="0">
                          <a:effectLst/>
                          <a:latin typeface="Arial" panose="020B0604020202020204" pitchFamily="34" charset="0"/>
                          <a:cs typeface="Arial" panose="020B0604020202020204" pitchFamily="34" charset="0"/>
                        </a:rPr>
                        <a:t>1</a:t>
                      </a:r>
                      <a:r>
                        <a:rPr lang="en-US" sz="1600" dirty="0" smtClean="0">
                          <a:effectLst/>
                          <a:latin typeface="Arial" panose="020B0604020202020204" pitchFamily="34" charset="0"/>
                          <a:cs typeface="Arial" panose="020B0604020202020204" pitchFamily="34" charset="0"/>
                        </a:rPr>
                        <a:t>.</a:t>
                      </a:r>
                      <a:r>
                        <a:rPr lang="ru-RU" sz="1600" dirty="0" smtClean="0">
                          <a:effectLst/>
                          <a:latin typeface="Arial" panose="020B0604020202020204" pitchFamily="34" charset="0"/>
                          <a:cs typeface="Arial" panose="020B0604020202020204" pitchFamily="34" charset="0"/>
                        </a:rPr>
                        <a:t>32</a:t>
                      </a:r>
                      <a:endParaRPr lang="ru-RU"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r>
              <a:tr h="370840">
                <a:tc rowSpan="2">
                  <a:txBody>
                    <a:bodyPr/>
                    <a:lstStyle/>
                    <a:p>
                      <a:pPr>
                        <a:spcAft>
                          <a:spcPts val="0"/>
                        </a:spcAft>
                      </a:pPr>
                      <a:r>
                        <a:rPr lang="en-US" sz="1600" dirty="0" smtClean="0">
                          <a:effectLst/>
                          <a:latin typeface="Arial" panose="020B0604020202020204" pitchFamily="34" charset="0"/>
                          <a:cs typeface="Arial" panose="020B0604020202020204" pitchFamily="34" charset="0"/>
                        </a:rPr>
                        <a:t>External</a:t>
                      </a:r>
                      <a:r>
                        <a:rPr lang="en-US" sz="1600" baseline="0" dirty="0" smtClean="0">
                          <a:effectLst/>
                          <a:latin typeface="Arial" panose="020B0604020202020204" pitchFamily="34" charset="0"/>
                          <a:cs typeface="Arial" panose="020B0604020202020204" pitchFamily="34" charset="0"/>
                        </a:rPr>
                        <a:t> causes</a:t>
                      </a:r>
                      <a:endParaRPr lang="ru-RU" sz="1600" dirty="0">
                        <a:effectLst/>
                        <a:latin typeface="Arial" panose="020B0604020202020204" pitchFamily="34" charset="0"/>
                        <a:cs typeface="Arial" panose="020B0604020202020204" pitchFamily="34" charset="0"/>
                      </a:endParaRPr>
                    </a:p>
                    <a:p>
                      <a:pPr>
                        <a:spcAft>
                          <a:spcPts val="0"/>
                        </a:spcAft>
                      </a:pPr>
                      <a:r>
                        <a:rPr lang="ru-RU" sz="1600" dirty="0">
                          <a:effectLst/>
                          <a:latin typeface="Arial" panose="020B0604020202020204" pitchFamily="34" charset="0"/>
                          <a:cs typeface="Arial" panose="020B0604020202020204" pitchFamily="34" charset="0"/>
                        </a:rPr>
                        <a:t> </a:t>
                      </a:r>
                      <a:endParaRPr lang="ru-RU"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spcAft>
                          <a:spcPts val="0"/>
                        </a:spcAft>
                      </a:pPr>
                      <a:r>
                        <a:rPr lang="ru-RU" sz="1600" dirty="0">
                          <a:effectLst/>
                          <a:latin typeface="Arial" panose="020B0604020202020204" pitchFamily="34" charset="0"/>
                          <a:cs typeface="Arial" panose="020B0604020202020204" pitchFamily="34" charset="0"/>
                        </a:rPr>
                        <a:t>30-64</a:t>
                      </a:r>
                      <a:endParaRPr lang="ru-RU"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spcAft>
                          <a:spcPts val="0"/>
                        </a:spcAft>
                      </a:pPr>
                      <a:r>
                        <a:rPr lang="ru-RU" sz="1600" dirty="0" smtClean="0">
                          <a:solidFill>
                            <a:srgbClr val="C00000"/>
                          </a:solidFill>
                          <a:effectLst/>
                          <a:latin typeface="Arial" panose="020B0604020202020204" pitchFamily="34" charset="0"/>
                          <a:cs typeface="Arial" panose="020B0604020202020204" pitchFamily="34" charset="0"/>
                        </a:rPr>
                        <a:t>1</a:t>
                      </a:r>
                      <a:r>
                        <a:rPr lang="en-US" sz="1600" dirty="0" smtClean="0">
                          <a:solidFill>
                            <a:srgbClr val="C00000"/>
                          </a:solidFill>
                          <a:effectLst/>
                          <a:latin typeface="Arial" panose="020B0604020202020204" pitchFamily="34" charset="0"/>
                          <a:cs typeface="Arial" panose="020B0604020202020204" pitchFamily="34" charset="0"/>
                        </a:rPr>
                        <a:t>.</a:t>
                      </a:r>
                      <a:r>
                        <a:rPr lang="ru-RU" sz="1600" dirty="0" smtClean="0">
                          <a:solidFill>
                            <a:srgbClr val="C00000"/>
                          </a:solidFill>
                          <a:effectLst/>
                          <a:latin typeface="Arial" panose="020B0604020202020204" pitchFamily="34" charset="0"/>
                          <a:cs typeface="Arial" panose="020B0604020202020204" pitchFamily="34" charset="0"/>
                        </a:rPr>
                        <a:t>47</a:t>
                      </a:r>
                      <a:r>
                        <a:rPr lang="ru-RU" sz="1600" dirty="0">
                          <a:solidFill>
                            <a:srgbClr val="C00000"/>
                          </a:solidFill>
                          <a:effectLst/>
                          <a:latin typeface="Arial" panose="020B0604020202020204" pitchFamily="34" charset="0"/>
                          <a:cs typeface="Arial" panose="020B0604020202020204" pitchFamily="34" charset="0"/>
                        </a:rPr>
                        <a:t>*</a:t>
                      </a:r>
                      <a:endParaRPr lang="ru-RU" sz="16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r>
              <a:tr h="370840">
                <a:tc vMerge="1">
                  <a:txBody>
                    <a:bodyPr/>
                    <a:lstStyle/>
                    <a:p>
                      <a:endParaRPr lang="ru-RU"/>
                    </a:p>
                  </a:txBody>
                  <a:tcPr/>
                </a:tc>
                <a:tc>
                  <a:txBody>
                    <a:bodyPr/>
                    <a:lstStyle/>
                    <a:p>
                      <a:pPr>
                        <a:spcAft>
                          <a:spcPts val="0"/>
                        </a:spcAft>
                      </a:pPr>
                      <a:r>
                        <a:rPr lang="ru-RU" sz="1600" b="0" dirty="0">
                          <a:solidFill>
                            <a:schemeClr val="tx1"/>
                          </a:solidFill>
                          <a:effectLst/>
                          <a:latin typeface="Arial" panose="020B0604020202020204" pitchFamily="34" charset="0"/>
                          <a:cs typeface="Arial" panose="020B0604020202020204" pitchFamily="34" charset="0"/>
                        </a:rPr>
                        <a:t>65+</a:t>
                      </a:r>
                      <a:endParaRPr lang="ru-RU" sz="16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spcAft>
                          <a:spcPts val="0"/>
                        </a:spcAft>
                      </a:pPr>
                      <a:r>
                        <a:rPr lang="ru-RU" sz="1600" b="0" dirty="0" smtClean="0">
                          <a:solidFill>
                            <a:schemeClr val="tx1"/>
                          </a:solidFill>
                          <a:effectLst/>
                          <a:latin typeface="Arial" panose="020B0604020202020204" pitchFamily="34" charset="0"/>
                          <a:cs typeface="Arial" panose="020B0604020202020204" pitchFamily="34" charset="0"/>
                        </a:rPr>
                        <a:t>0</a:t>
                      </a:r>
                      <a:r>
                        <a:rPr lang="en-US" sz="1600" b="0" dirty="0" smtClean="0">
                          <a:solidFill>
                            <a:schemeClr val="tx1"/>
                          </a:solidFill>
                          <a:effectLst/>
                          <a:latin typeface="Arial" panose="020B0604020202020204" pitchFamily="34" charset="0"/>
                          <a:cs typeface="Arial" panose="020B0604020202020204" pitchFamily="34" charset="0"/>
                        </a:rPr>
                        <a:t>.</a:t>
                      </a:r>
                      <a:r>
                        <a:rPr lang="ru-RU" sz="1600" b="0" dirty="0" smtClean="0">
                          <a:solidFill>
                            <a:schemeClr val="tx1"/>
                          </a:solidFill>
                          <a:effectLst/>
                          <a:latin typeface="Arial" panose="020B0604020202020204" pitchFamily="34" charset="0"/>
                          <a:cs typeface="Arial" panose="020B0604020202020204" pitchFamily="34" charset="0"/>
                        </a:rPr>
                        <a:t>99</a:t>
                      </a:r>
                      <a:endParaRPr lang="ru-RU" sz="16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r>
            </a:tbl>
          </a:graphicData>
        </a:graphic>
      </p:graphicFrame>
      <p:sp>
        <p:nvSpPr>
          <p:cNvPr id="9" name="Номер слайда 8"/>
          <p:cNvSpPr>
            <a:spLocks noGrp="1"/>
          </p:cNvSpPr>
          <p:nvPr>
            <p:ph type="sldNum" sz="quarter" idx="12"/>
          </p:nvPr>
        </p:nvSpPr>
        <p:spPr>
          <a:xfrm>
            <a:off x="7086600" y="6433105"/>
            <a:ext cx="2057400" cy="365125"/>
          </a:xfrm>
        </p:spPr>
        <p:txBody>
          <a:bodyPr/>
          <a:lstStyle/>
          <a:p>
            <a:fld id="{B74F3ADE-E17F-4656-9160-FEFCC289CC9B}" type="slidenum">
              <a:rPr lang="ru-RU" smtClean="0"/>
              <a:t>6</a:t>
            </a:fld>
            <a:endParaRPr lang="ru-RU" dirty="0"/>
          </a:p>
        </p:txBody>
      </p:sp>
    </p:spTree>
    <p:extLst>
      <p:ext uri="{BB962C8B-B14F-4D97-AF65-F5344CB8AC3E}">
        <p14:creationId xmlns:p14="http://schemas.microsoft.com/office/powerpoint/2010/main" val="77177206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7005865" y="6416675"/>
            <a:ext cx="2057400" cy="365125"/>
          </a:xfrm>
        </p:spPr>
        <p:txBody>
          <a:bodyPr/>
          <a:lstStyle/>
          <a:p>
            <a:fld id="{DBF873B1-D5CF-4FFA-8475-2FE758245643}" type="slidenum">
              <a:rPr lang="ru-RU" smtClean="0"/>
              <a:t>7</a:t>
            </a:fld>
            <a:endParaRPr lang="ru-RU" dirty="0"/>
          </a:p>
        </p:txBody>
      </p:sp>
      <p:sp>
        <p:nvSpPr>
          <p:cNvPr id="123906" name="Заголовок 1"/>
          <p:cNvSpPr>
            <a:spLocks noGrp="1"/>
          </p:cNvSpPr>
          <p:nvPr>
            <p:ph type="title" idx="4294967295"/>
          </p:nvPr>
        </p:nvSpPr>
        <p:spPr>
          <a:xfrm>
            <a:off x="628650" y="295676"/>
            <a:ext cx="7886700" cy="542925"/>
          </a:xfrm>
        </p:spPr>
        <p:txBody>
          <a:bodyPr>
            <a:normAutofit fontScale="90000"/>
          </a:bodyPr>
          <a:lstStyle/>
          <a:p>
            <a:pPr algn="ctr"/>
            <a:r>
              <a:rPr lang="en-US" altLang="ru-RU" sz="3600" b="1" dirty="0" smtClean="0">
                <a:latin typeface="Arial" panose="020B0604020202020204" pitchFamily="34" charset="0"/>
              </a:rPr>
              <a:t>Indirect climate </a:t>
            </a:r>
            <a:r>
              <a:rPr lang="en-US" altLang="ru-RU" sz="3600" b="1" dirty="0">
                <a:latin typeface="Arial" panose="020B0604020202020204" pitchFamily="34" charset="0"/>
              </a:rPr>
              <a:t>change consequences </a:t>
            </a:r>
            <a:br>
              <a:rPr lang="en-US" altLang="ru-RU" sz="3600" b="1" dirty="0">
                <a:latin typeface="Arial" panose="020B0604020202020204" pitchFamily="34" charset="0"/>
              </a:rPr>
            </a:br>
            <a:r>
              <a:rPr lang="en-US" altLang="ru-RU" sz="3600" b="1" dirty="0">
                <a:latin typeface="Arial" panose="020B0604020202020204" pitchFamily="34" charset="0"/>
              </a:rPr>
              <a:t>for human health in the Arctic region </a:t>
            </a:r>
            <a:endParaRPr lang="ru-RU" altLang="ru-RU" sz="3600" b="1" dirty="0">
              <a:latin typeface="Arial" panose="020B0604020202020204" pitchFamily="34" charset="0"/>
            </a:endParaRPr>
          </a:p>
        </p:txBody>
      </p:sp>
      <p:sp>
        <p:nvSpPr>
          <p:cNvPr id="123912" name="Rectangle 8"/>
          <p:cNvSpPr>
            <a:spLocks noChangeArrowheads="1"/>
          </p:cNvSpPr>
          <p:nvPr/>
        </p:nvSpPr>
        <p:spPr bwMode="auto">
          <a:xfrm>
            <a:off x="163285" y="1272451"/>
            <a:ext cx="8709193" cy="966896"/>
          </a:xfrm>
          <a:prstGeom prst="rect">
            <a:avLst/>
          </a:prstGeom>
          <a:solidFill>
            <a:schemeClr val="accent2">
              <a:lumMod val="60000"/>
              <a:lumOff val="40000"/>
            </a:schemeClr>
          </a:solidFill>
          <a:ln w="9525">
            <a:solidFill>
              <a:schemeClr val="tx1"/>
            </a:solidFill>
            <a:miter lim="800000"/>
            <a:headEnd/>
            <a:tailEnd/>
          </a:ln>
          <a:effectLst/>
          <a:extLst/>
        </p:spPr>
        <p:txBody>
          <a:bodyPr wrap="none" anchor="ctr"/>
          <a:lstStyle/>
          <a:p>
            <a:pPr>
              <a:lnSpc>
                <a:spcPct val="150000"/>
              </a:lnSpc>
            </a:pPr>
            <a:r>
              <a:rPr lang="en-US" altLang="ru-RU" sz="2000" dirty="0">
                <a:latin typeface="Arial" panose="020B0604020202020204" pitchFamily="34" charset="0"/>
              </a:rPr>
              <a:t>Warming climate → southern plant, insect, animal species expand  </a:t>
            </a:r>
            <a:endParaRPr lang="ru-RU" altLang="ru-RU" sz="2000" dirty="0" smtClean="0">
              <a:latin typeface="Arial" panose="020B0604020202020204" pitchFamily="34" charset="0"/>
            </a:endParaRPr>
          </a:p>
          <a:p>
            <a:pPr>
              <a:lnSpc>
                <a:spcPct val="150000"/>
              </a:lnSpc>
            </a:pPr>
            <a:r>
              <a:rPr lang="en-US" altLang="ru-RU" sz="2000" dirty="0" smtClean="0">
                <a:latin typeface="Arial" panose="020B0604020202020204" pitchFamily="34" charset="0"/>
              </a:rPr>
              <a:t>their ranges </a:t>
            </a:r>
            <a:r>
              <a:rPr lang="en-US" altLang="ru-RU" sz="2000" dirty="0">
                <a:latin typeface="Arial" panose="020B0604020202020204" pitchFamily="34" charset="0"/>
              </a:rPr>
              <a:t>further north → new zoonotic diseases  </a:t>
            </a:r>
            <a:endParaRPr lang="ru-RU" altLang="ru-RU" sz="2000" dirty="0">
              <a:latin typeface="Arial" panose="020B0604020202020204" pitchFamily="34" charset="0"/>
            </a:endParaRPr>
          </a:p>
        </p:txBody>
      </p:sp>
      <p:sp>
        <p:nvSpPr>
          <p:cNvPr id="123913" name="Rectangle 9"/>
          <p:cNvSpPr>
            <a:spLocks noChangeArrowheads="1"/>
          </p:cNvSpPr>
          <p:nvPr/>
        </p:nvSpPr>
        <p:spPr bwMode="auto">
          <a:xfrm>
            <a:off x="146579" y="2673847"/>
            <a:ext cx="8692482" cy="985901"/>
          </a:xfrm>
          <a:prstGeom prst="rect">
            <a:avLst/>
          </a:prstGeom>
          <a:solidFill>
            <a:schemeClr val="accent3">
              <a:lumMod val="60000"/>
              <a:lumOff val="40000"/>
            </a:schemeClr>
          </a:solidFill>
          <a:ln w="9525">
            <a:solidFill>
              <a:schemeClr val="tx1"/>
            </a:solidFill>
            <a:miter lim="800000"/>
            <a:headEnd/>
            <a:tailEnd/>
          </a:ln>
          <a:effectLst/>
          <a:extLst/>
        </p:spPr>
        <p:txBody>
          <a:bodyPr wrap="none" anchor="ctr"/>
          <a:lstStyle/>
          <a:p>
            <a:pPr>
              <a:lnSpc>
                <a:spcPct val="150000"/>
              </a:lnSpc>
            </a:pPr>
            <a:r>
              <a:rPr lang="en-US" altLang="ru-RU" sz="2000" dirty="0">
                <a:latin typeface="Arial" panose="020B0604020202020204" pitchFamily="34" charset="0"/>
              </a:rPr>
              <a:t>Higher winter temperatures in the Arctic → increase of winter survival </a:t>
            </a:r>
            <a:endParaRPr lang="ru-RU" altLang="ru-RU" sz="2000" dirty="0" smtClean="0">
              <a:latin typeface="Arial" panose="020B0604020202020204" pitchFamily="34" charset="0"/>
            </a:endParaRPr>
          </a:p>
          <a:p>
            <a:pPr>
              <a:lnSpc>
                <a:spcPct val="150000"/>
              </a:lnSpc>
            </a:pPr>
            <a:r>
              <a:rPr lang="en-US" altLang="ru-RU" sz="2000" dirty="0" smtClean="0">
                <a:latin typeface="Arial" panose="020B0604020202020204" pitchFamily="34" charset="0"/>
              </a:rPr>
              <a:t>of infected </a:t>
            </a:r>
            <a:r>
              <a:rPr lang="en-US" altLang="ru-RU" sz="2000" dirty="0">
                <a:latin typeface="Arial" panose="020B0604020202020204" pitchFamily="34" charset="0"/>
              </a:rPr>
              <a:t>animals → the risk of hunter / consumer exposure</a:t>
            </a:r>
            <a:endParaRPr lang="ru-RU" altLang="ru-RU" sz="2000" dirty="0">
              <a:latin typeface="Arial" panose="020B0604020202020204" pitchFamily="34" charset="0"/>
            </a:endParaRPr>
          </a:p>
        </p:txBody>
      </p:sp>
      <p:sp>
        <p:nvSpPr>
          <p:cNvPr id="123914" name="Rectangle 10"/>
          <p:cNvSpPr>
            <a:spLocks noChangeArrowheads="1"/>
          </p:cNvSpPr>
          <p:nvPr/>
        </p:nvSpPr>
        <p:spPr bwMode="auto">
          <a:xfrm>
            <a:off x="163285" y="5347694"/>
            <a:ext cx="8675775" cy="978494"/>
          </a:xfrm>
          <a:prstGeom prst="rect">
            <a:avLst/>
          </a:prstGeom>
          <a:solidFill>
            <a:schemeClr val="accent4">
              <a:lumMod val="60000"/>
              <a:lumOff val="40000"/>
            </a:schemeClr>
          </a:solidFill>
          <a:ln w="9525">
            <a:solidFill>
              <a:schemeClr val="tx1"/>
            </a:solidFill>
            <a:miter lim="800000"/>
            <a:headEnd/>
            <a:tailEnd/>
          </a:ln>
          <a:effectLst/>
          <a:extLst/>
        </p:spPr>
        <p:txBody>
          <a:bodyPr wrap="none" anchor="ctr"/>
          <a:lstStyle/>
          <a:p>
            <a:pPr>
              <a:lnSpc>
                <a:spcPct val="150000"/>
              </a:lnSpc>
            </a:pPr>
            <a:r>
              <a:rPr lang="en-US" altLang="ru-RU" sz="2000" dirty="0">
                <a:latin typeface="Arial"/>
                <a:cs typeface="Arial"/>
              </a:rPr>
              <a:t>Longer Arctic summers and warmer winters → increase use of </a:t>
            </a:r>
            <a:endParaRPr lang="en-US" altLang="ru-RU" sz="2000" dirty="0" smtClean="0">
              <a:latin typeface="Arial"/>
              <a:cs typeface="Arial"/>
            </a:endParaRPr>
          </a:p>
          <a:p>
            <a:pPr>
              <a:lnSpc>
                <a:spcPct val="150000"/>
              </a:lnSpc>
            </a:pPr>
            <a:r>
              <a:rPr lang="en-US" altLang="ru-RU" sz="2000" dirty="0">
                <a:latin typeface="Arial"/>
                <a:cs typeface="Arial"/>
              </a:rPr>
              <a:t>c</a:t>
            </a:r>
            <a:r>
              <a:rPr lang="en-US" altLang="ru-RU" sz="2000" dirty="0" smtClean="0">
                <a:latin typeface="Arial"/>
                <a:cs typeface="Arial"/>
              </a:rPr>
              <a:t>ommercial</a:t>
            </a:r>
            <a:r>
              <a:rPr lang="ru-RU" altLang="ru-RU" sz="2000" dirty="0" smtClean="0">
                <a:latin typeface="Arial"/>
                <a:cs typeface="Arial"/>
              </a:rPr>
              <a:t> </a:t>
            </a:r>
            <a:r>
              <a:rPr lang="en-US" altLang="ru-RU" sz="2000" dirty="0" smtClean="0">
                <a:latin typeface="Arial"/>
                <a:cs typeface="Arial"/>
              </a:rPr>
              <a:t>shipping </a:t>
            </a:r>
            <a:r>
              <a:rPr lang="en-US" altLang="ru-RU" sz="2000" dirty="0">
                <a:latin typeface="Arial"/>
                <a:cs typeface="Arial"/>
              </a:rPr>
              <a:t>→ new rat-born infection (tick-borne encephalitis) </a:t>
            </a:r>
            <a:endParaRPr lang="ru-RU" altLang="ru-RU" sz="2000" dirty="0">
              <a:latin typeface="Arial"/>
              <a:cs typeface="Arial"/>
            </a:endParaRPr>
          </a:p>
        </p:txBody>
      </p:sp>
      <p:sp>
        <p:nvSpPr>
          <p:cNvPr id="125952" name="Rectangle 1024"/>
          <p:cNvSpPr>
            <a:spLocks noChangeArrowheads="1"/>
          </p:cNvSpPr>
          <p:nvPr/>
        </p:nvSpPr>
        <p:spPr bwMode="auto">
          <a:xfrm>
            <a:off x="163288" y="4060906"/>
            <a:ext cx="8675773" cy="952558"/>
          </a:xfrm>
          <a:prstGeom prst="rect">
            <a:avLst/>
          </a:prstGeom>
          <a:solidFill>
            <a:schemeClr val="accent6">
              <a:lumMod val="40000"/>
              <a:lumOff val="60000"/>
            </a:schemeClr>
          </a:solidFill>
          <a:ln w="9525">
            <a:solidFill>
              <a:schemeClr val="tx1"/>
            </a:solidFill>
            <a:miter lim="800000"/>
            <a:headEnd/>
            <a:tailEnd/>
          </a:ln>
          <a:effectLst/>
          <a:extLst/>
        </p:spPr>
        <p:txBody>
          <a:bodyPr wrap="none" anchor="ctr"/>
          <a:lstStyle/>
          <a:p>
            <a:pPr>
              <a:lnSpc>
                <a:spcPct val="150000"/>
              </a:lnSpc>
            </a:pPr>
            <a:r>
              <a:rPr lang="en-US" sz="2000" dirty="0">
                <a:latin typeface="Arial"/>
                <a:cs typeface="Arial"/>
              </a:rPr>
              <a:t>N</a:t>
            </a:r>
            <a:r>
              <a:rPr lang="en-US" sz="2000" dirty="0" smtClean="0">
                <a:latin typeface="Arial"/>
                <a:cs typeface="Arial"/>
              </a:rPr>
              <a:t>orthward </a:t>
            </a:r>
            <a:r>
              <a:rPr lang="en-US" sz="2000" dirty="0">
                <a:latin typeface="Arial"/>
                <a:cs typeface="Arial"/>
              </a:rPr>
              <a:t>expansion of new species </a:t>
            </a:r>
            <a:r>
              <a:rPr lang="en-US" altLang="ru-RU" sz="2000" dirty="0" smtClean="0">
                <a:latin typeface="Arial" panose="020B0604020202020204" pitchFamily="34" charset="0"/>
              </a:rPr>
              <a:t>→ </a:t>
            </a:r>
            <a:r>
              <a:rPr lang="en-US" sz="2000" dirty="0" smtClean="0">
                <a:latin typeface="Arial"/>
                <a:cs typeface="Arial"/>
              </a:rPr>
              <a:t>new water</a:t>
            </a:r>
            <a:r>
              <a:rPr lang="en-US" sz="2000" dirty="0">
                <a:latin typeface="Arial"/>
                <a:cs typeface="Arial"/>
              </a:rPr>
              <a:t>-borne diseases, </a:t>
            </a:r>
            <a:endParaRPr lang="en-US" sz="2000" dirty="0" smtClean="0">
              <a:latin typeface="Arial"/>
              <a:cs typeface="Arial"/>
            </a:endParaRPr>
          </a:p>
          <a:p>
            <a:pPr>
              <a:lnSpc>
                <a:spcPct val="150000"/>
              </a:lnSpc>
            </a:pPr>
            <a:r>
              <a:rPr lang="en-US" sz="2000" dirty="0" smtClean="0">
                <a:latin typeface="Arial"/>
                <a:cs typeface="Arial"/>
              </a:rPr>
              <a:t>such </a:t>
            </a:r>
            <a:r>
              <a:rPr lang="en-US" sz="2000" dirty="0">
                <a:latin typeface="Arial"/>
                <a:cs typeface="Arial"/>
              </a:rPr>
              <a:t>as </a:t>
            </a:r>
            <a:r>
              <a:rPr lang="en-US" sz="2000" dirty="0" err="1">
                <a:latin typeface="Arial"/>
                <a:cs typeface="Arial"/>
              </a:rPr>
              <a:t>tularaemia</a:t>
            </a:r>
            <a:endParaRPr lang="ru-RU" altLang="ru-RU" sz="2000" dirty="0">
              <a:latin typeface="Arial"/>
              <a:cs typeface="Arial"/>
            </a:endParaRPr>
          </a:p>
        </p:txBody>
      </p:sp>
    </p:spTree>
    <p:extLst>
      <p:ext uri="{BB962C8B-B14F-4D97-AF65-F5344CB8AC3E}">
        <p14:creationId xmlns:p14="http://schemas.microsoft.com/office/powerpoint/2010/main" val="237155090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6435981" y="6416675"/>
            <a:ext cx="2057400" cy="365125"/>
          </a:xfrm>
        </p:spPr>
        <p:txBody>
          <a:bodyPr/>
          <a:lstStyle/>
          <a:p>
            <a:r>
              <a:rPr lang="en-US" i="1" dirty="0" err="1">
                <a:solidFill>
                  <a:schemeClr val="tx1"/>
                </a:solidFill>
                <a:latin typeface="Arial" panose="020B0604020202020204" pitchFamily="34" charset="0"/>
                <a:cs typeface="Arial" panose="020B0604020202020204" pitchFamily="34" charset="0"/>
              </a:rPr>
              <a:t>Tokarevich</a:t>
            </a:r>
            <a:r>
              <a:rPr lang="en-US" i="1" dirty="0">
                <a:solidFill>
                  <a:schemeClr val="tx1"/>
                </a:solidFill>
                <a:latin typeface="Arial" panose="020B0604020202020204" pitchFamily="34" charset="0"/>
                <a:cs typeface="Arial" panose="020B0604020202020204" pitchFamily="34" charset="0"/>
              </a:rPr>
              <a:t>, 2011</a:t>
            </a:r>
            <a:endParaRPr lang="ru-RU" i="1" dirty="0">
              <a:solidFill>
                <a:schemeClr val="tx1"/>
              </a:solidFill>
              <a:latin typeface="Arial" panose="020B0604020202020204" pitchFamily="34" charset="0"/>
              <a:cs typeface="Arial" panose="020B0604020202020204" pitchFamily="34" charset="0"/>
            </a:endParaRPr>
          </a:p>
        </p:txBody>
      </p:sp>
      <p:pic>
        <p:nvPicPr>
          <p:cNvPr id="10" name="Рисунок 9"/>
          <p:cNvPicPr>
            <a:picLocks noChangeAspect="1"/>
          </p:cNvPicPr>
          <p:nvPr/>
        </p:nvPicPr>
        <p:blipFill rotWithShape="1">
          <a:blip r:embed="rId3"/>
          <a:srcRect l="24695" t="43225" r="23231" b="29241"/>
          <a:stretch/>
        </p:blipFill>
        <p:spPr>
          <a:xfrm>
            <a:off x="186051" y="2144537"/>
            <a:ext cx="8634536" cy="2568118"/>
          </a:xfrm>
          <a:prstGeom prst="rect">
            <a:avLst/>
          </a:prstGeom>
        </p:spPr>
      </p:pic>
      <p:sp>
        <p:nvSpPr>
          <p:cNvPr id="12" name="TextBox 11"/>
          <p:cNvSpPr txBox="1"/>
          <p:nvPr/>
        </p:nvSpPr>
        <p:spPr>
          <a:xfrm>
            <a:off x="962161" y="166353"/>
            <a:ext cx="7001962" cy="1384995"/>
          </a:xfrm>
          <a:prstGeom prst="rect">
            <a:avLst/>
          </a:prstGeom>
          <a:noFill/>
        </p:spPr>
        <p:txBody>
          <a:bodyPr wrap="none" rtlCol="0">
            <a:spAutoFit/>
          </a:bodyPr>
          <a:lstStyle/>
          <a:p>
            <a:pPr algn="ctr"/>
            <a:r>
              <a:rPr lang="en-US" sz="2800" b="1" dirty="0">
                <a:latin typeface="Arial" panose="020B0604020202020204" pitchFamily="34" charset="0"/>
                <a:cs typeface="Arial" panose="020B0604020202020204" pitchFamily="34" charset="0"/>
              </a:rPr>
              <a:t>Tick-borne encephalitis </a:t>
            </a:r>
            <a:r>
              <a:rPr lang="en-US" sz="2800" b="1" dirty="0" smtClean="0">
                <a:latin typeface="Arial" panose="020B0604020202020204" pitchFamily="34" charset="0"/>
                <a:cs typeface="Arial" panose="020B0604020202020204" pitchFamily="34" charset="0"/>
              </a:rPr>
              <a:t>(TBE) incidence </a:t>
            </a:r>
            <a:endParaRPr lang="en-US" sz="2800" b="1" dirty="0" smtClean="0">
              <a:latin typeface="Arial" panose="020B0604020202020204" pitchFamily="34" charset="0"/>
              <a:cs typeface="Arial" panose="020B0604020202020204" pitchFamily="34" charset="0"/>
            </a:endParaRPr>
          </a:p>
          <a:p>
            <a:pPr algn="ctr"/>
            <a:r>
              <a:rPr lang="en-US" sz="2800" b="1" dirty="0" smtClean="0">
                <a:latin typeface="Arial" panose="020B0604020202020204" pitchFamily="34" charset="0"/>
                <a:cs typeface="Arial" panose="020B0604020202020204" pitchFamily="34" charset="0"/>
              </a:rPr>
              <a:t>in </a:t>
            </a:r>
            <a:r>
              <a:rPr lang="en-US" sz="2800" b="1" dirty="0">
                <a:latin typeface="Arial" panose="020B0604020202020204" pitchFamily="34" charset="0"/>
                <a:cs typeface="Arial" panose="020B0604020202020204" pitchFamily="34" charset="0"/>
              </a:rPr>
              <a:t>the Arkhangelsk </a:t>
            </a:r>
            <a:r>
              <a:rPr lang="en-US" sz="2800" b="1" dirty="0" smtClean="0">
                <a:latin typeface="Arial" panose="020B0604020202020204" pitchFamily="34" charset="0"/>
                <a:cs typeface="Arial" panose="020B0604020202020204" pitchFamily="34" charset="0"/>
              </a:rPr>
              <a:t>region </a:t>
            </a:r>
            <a:r>
              <a:rPr lang="en-US" sz="2800" b="1" dirty="0">
                <a:latin typeface="Arial" panose="020B0604020202020204" pitchFamily="34" charset="0"/>
                <a:cs typeface="Arial" panose="020B0604020202020204" pitchFamily="34" charset="0"/>
              </a:rPr>
              <a:t>and Russia </a:t>
            </a:r>
            <a:endParaRPr lang="en-US" sz="2800" b="1" dirty="0" smtClean="0">
              <a:latin typeface="Arial" panose="020B0604020202020204" pitchFamily="34" charset="0"/>
              <a:cs typeface="Arial" panose="020B0604020202020204" pitchFamily="34" charset="0"/>
            </a:endParaRPr>
          </a:p>
          <a:p>
            <a:pPr algn="ctr"/>
            <a:r>
              <a:rPr lang="en-US" sz="2800" b="1" dirty="0" smtClean="0">
                <a:latin typeface="Arial" panose="020B0604020202020204" pitchFamily="34" charset="0"/>
                <a:cs typeface="Arial" panose="020B0604020202020204" pitchFamily="34" charset="0"/>
              </a:rPr>
              <a:t>in </a:t>
            </a:r>
            <a:r>
              <a:rPr lang="en-US" sz="2800" b="1" dirty="0">
                <a:latin typeface="Arial" panose="020B0604020202020204" pitchFamily="34" charset="0"/>
                <a:cs typeface="Arial" panose="020B0604020202020204" pitchFamily="34" charset="0"/>
              </a:rPr>
              <a:t>1980 – 2009 </a:t>
            </a:r>
            <a:endParaRPr lang="ru-RU" sz="2800" b="1" dirty="0">
              <a:latin typeface="Arial" panose="020B0604020202020204" pitchFamily="34" charset="0"/>
              <a:cs typeface="Arial" panose="020B0604020202020204" pitchFamily="34" charset="0"/>
            </a:endParaRPr>
          </a:p>
        </p:txBody>
      </p:sp>
      <p:pic>
        <p:nvPicPr>
          <p:cNvPr id="3" name="Рисунок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47843" y="3416"/>
            <a:ext cx="1096157" cy="1096157"/>
          </a:xfrm>
          <a:prstGeom prst="rect">
            <a:avLst/>
          </a:prstGeom>
        </p:spPr>
      </p:pic>
      <p:sp>
        <p:nvSpPr>
          <p:cNvPr id="7" name="Прямоугольник 6"/>
          <p:cNvSpPr/>
          <p:nvPr/>
        </p:nvSpPr>
        <p:spPr>
          <a:xfrm>
            <a:off x="8126322" y="1045931"/>
            <a:ext cx="910827" cy="276999"/>
          </a:xfrm>
          <a:prstGeom prst="rect">
            <a:avLst/>
          </a:prstGeom>
        </p:spPr>
        <p:txBody>
          <a:bodyPr wrap="none">
            <a:spAutoFit/>
          </a:bodyPr>
          <a:lstStyle/>
          <a:p>
            <a:r>
              <a:rPr lang="ru-RU" sz="1200" i="1" dirty="0" err="1">
                <a:latin typeface="Arial" panose="020B0604020202020204" pitchFamily="34" charset="0"/>
                <a:cs typeface="Arial" panose="020B0604020202020204" pitchFamily="34" charset="0"/>
              </a:rPr>
              <a:t>Ixodes</a:t>
            </a:r>
            <a:r>
              <a:rPr lang="ru-RU" sz="1200" i="1" dirty="0">
                <a:latin typeface="Arial" panose="020B0604020202020204" pitchFamily="34" charset="0"/>
                <a:cs typeface="Arial" panose="020B0604020202020204" pitchFamily="34" charset="0"/>
              </a:rPr>
              <a:t> </a:t>
            </a:r>
            <a:r>
              <a:rPr lang="ru-RU" sz="1200" i="1" dirty="0" err="1" smtClean="0">
                <a:latin typeface="Arial" panose="020B0604020202020204" pitchFamily="34" charset="0"/>
                <a:cs typeface="Arial" panose="020B0604020202020204" pitchFamily="34" charset="0"/>
              </a:rPr>
              <a:t>tick</a:t>
            </a:r>
            <a:endParaRPr lang="ru-RU" sz="1200" i="1" dirty="0">
              <a:latin typeface="Arial" panose="020B0604020202020204" pitchFamily="34" charset="0"/>
              <a:cs typeface="Arial" panose="020B0604020202020204" pitchFamily="34" charset="0"/>
            </a:endParaRPr>
          </a:p>
        </p:txBody>
      </p:sp>
      <p:sp>
        <p:nvSpPr>
          <p:cNvPr id="11" name="Номер слайда 3"/>
          <p:cNvSpPr txBox="1">
            <a:spLocks/>
          </p:cNvSpPr>
          <p:nvPr/>
        </p:nvSpPr>
        <p:spPr>
          <a:xfrm>
            <a:off x="7005865" y="6416675"/>
            <a:ext cx="20574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t>9</a:t>
            </a:r>
            <a:endParaRPr lang="ru-RU" dirty="0"/>
          </a:p>
        </p:txBody>
      </p:sp>
      <p:sp>
        <p:nvSpPr>
          <p:cNvPr id="9" name="Прямоугольник 8"/>
          <p:cNvSpPr/>
          <p:nvPr/>
        </p:nvSpPr>
        <p:spPr>
          <a:xfrm>
            <a:off x="284053" y="5464675"/>
            <a:ext cx="8621844" cy="818866"/>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2400" dirty="0" err="1">
                <a:solidFill>
                  <a:srgbClr val="000000"/>
                </a:solidFill>
                <a:latin typeface="Arial" panose="020B0604020202020204" pitchFamily="34" charset="0"/>
                <a:cs typeface="Arial" panose="020B0604020202020204" pitchFamily="34" charset="0"/>
              </a:rPr>
              <a:t>Warmer</a:t>
            </a:r>
            <a:r>
              <a:rPr lang="ru-RU" sz="2400" dirty="0">
                <a:solidFill>
                  <a:srgbClr val="000000"/>
                </a:solidFill>
                <a:latin typeface="Arial" panose="020B0604020202020204" pitchFamily="34" charset="0"/>
                <a:cs typeface="Arial" panose="020B0604020202020204" pitchFamily="34" charset="0"/>
              </a:rPr>
              <a:t> </a:t>
            </a:r>
            <a:r>
              <a:rPr lang="ru-RU" sz="2400" dirty="0" err="1" smtClean="0">
                <a:solidFill>
                  <a:srgbClr val="000000"/>
                </a:solidFill>
                <a:latin typeface="Arial" panose="020B0604020202020204" pitchFamily="34" charset="0"/>
                <a:cs typeface="Arial" panose="020B0604020202020204" pitchFamily="34" charset="0"/>
              </a:rPr>
              <a:t>temperatures</a:t>
            </a:r>
            <a:r>
              <a:rPr lang="ru-RU" sz="2400" dirty="0" smtClean="0">
                <a:solidFill>
                  <a:srgbClr val="000000"/>
                </a:solidFill>
                <a:latin typeface="Arial" panose="020B0604020202020204" pitchFamily="34" charset="0"/>
                <a:cs typeface="Arial" panose="020B0604020202020204" pitchFamily="34" charset="0"/>
              </a:rPr>
              <a:t> </a:t>
            </a:r>
            <a:r>
              <a:rPr lang="ru-RU" sz="2400" dirty="0" err="1" smtClean="0">
                <a:solidFill>
                  <a:srgbClr val="000000"/>
                </a:solidFill>
                <a:latin typeface="Arial" panose="020B0604020202020204" pitchFamily="34" charset="0"/>
                <a:cs typeface="Arial" panose="020B0604020202020204" pitchFamily="34" charset="0"/>
              </a:rPr>
              <a:t>increase</a:t>
            </a:r>
            <a:r>
              <a:rPr lang="ru-RU" sz="2400" dirty="0" smtClean="0">
                <a:solidFill>
                  <a:srgbClr val="000000"/>
                </a:solidFill>
                <a:latin typeface="Arial" panose="020B0604020202020204" pitchFamily="34" charset="0"/>
                <a:cs typeface="Arial" panose="020B0604020202020204" pitchFamily="34" charset="0"/>
              </a:rPr>
              <a:t> </a:t>
            </a:r>
            <a:r>
              <a:rPr lang="ru-RU" sz="2400" dirty="0" err="1" smtClean="0">
                <a:solidFill>
                  <a:srgbClr val="000000"/>
                </a:solidFill>
                <a:latin typeface="Arial" panose="020B0604020202020204" pitchFamily="34" charset="0"/>
                <a:cs typeface="Arial" panose="020B0604020202020204" pitchFamily="34" charset="0"/>
              </a:rPr>
              <a:t>the</a:t>
            </a:r>
            <a:r>
              <a:rPr lang="ru-RU" sz="2400" dirty="0" smtClean="0">
                <a:solidFill>
                  <a:srgbClr val="000000"/>
                </a:solidFill>
                <a:latin typeface="Arial" panose="020B0604020202020204" pitchFamily="34" charset="0"/>
                <a:cs typeface="Arial" panose="020B0604020202020204" pitchFamily="34" charset="0"/>
              </a:rPr>
              <a:t> </a:t>
            </a:r>
            <a:r>
              <a:rPr lang="ru-RU" sz="2400" dirty="0" err="1">
                <a:solidFill>
                  <a:srgbClr val="000000"/>
                </a:solidFill>
                <a:latin typeface="Arial" panose="020B0604020202020204" pitchFamily="34" charset="0"/>
                <a:cs typeface="Arial" panose="020B0604020202020204" pitchFamily="34" charset="0"/>
              </a:rPr>
              <a:t>length</a:t>
            </a:r>
            <a:r>
              <a:rPr lang="ru-RU" sz="2400" dirty="0">
                <a:solidFill>
                  <a:srgbClr val="000000"/>
                </a:solidFill>
                <a:latin typeface="Arial" panose="020B0604020202020204" pitchFamily="34" charset="0"/>
                <a:cs typeface="Arial" panose="020B0604020202020204" pitchFamily="34" charset="0"/>
              </a:rPr>
              <a:t> </a:t>
            </a:r>
            <a:r>
              <a:rPr lang="ru-RU" sz="2400" dirty="0" err="1">
                <a:solidFill>
                  <a:srgbClr val="000000"/>
                </a:solidFill>
                <a:latin typeface="Arial" panose="020B0604020202020204" pitchFamily="34" charset="0"/>
                <a:cs typeface="Arial" panose="020B0604020202020204" pitchFamily="34" charset="0"/>
              </a:rPr>
              <a:t>of</a:t>
            </a:r>
            <a:r>
              <a:rPr lang="ru-RU" sz="2400" dirty="0">
                <a:solidFill>
                  <a:srgbClr val="000000"/>
                </a:solidFill>
                <a:latin typeface="Arial" panose="020B0604020202020204" pitchFamily="34" charset="0"/>
                <a:cs typeface="Arial" panose="020B0604020202020204" pitchFamily="34" charset="0"/>
              </a:rPr>
              <a:t> </a:t>
            </a:r>
            <a:r>
              <a:rPr lang="ru-RU" sz="2400" dirty="0" err="1" smtClean="0">
                <a:solidFill>
                  <a:srgbClr val="000000"/>
                </a:solidFill>
                <a:latin typeface="Arial" panose="020B0604020202020204" pitchFamily="34" charset="0"/>
                <a:cs typeface="Arial" panose="020B0604020202020204" pitchFamily="34" charset="0"/>
              </a:rPr>
              <a:t>seasonal</a:t>
            </a:r>
            <a:r>
              <a:rPr lang="ru-RU" sz="2400" dirty="0" smtClean="0">
                <a:solidFill>
                  <a:srgbClr val="000000"/>
                </a:solidFill>
                <a:latin typeface="Arial" panose="020B0604020202020204" pitchFamily="34" charset="0"/>
                <a:cs typeface="Arial" panose="020B0604020202020204" pitchFamily="34" charset="0"/>
              </a:rPr>
              <a:t> </a:t>
            </a:r>
            <a:r>
              <a:rPr lang="ru-RU" sz="2400" dirty="0" err="1" smtClean="0">
                <a:solidFill>
                  <a:srgbClr val="000000"/>
                </a:solidFill>
                <a:latin typeface="Arial" panose="020B0604020202020204" pitchFamily="34" charset="0"/>
                <a:cs typeface="Arial" panose="020B0604020202020204" pitchFamily="34" charset="0"/>
              </a:rPr>
              <a:t>periods</a:t>
            </a:r>
            <a:r>
              <a:rPr lang="en-US" sz="2400" dirty="0" smtClean="0">
                <a:solidFill>
                  <a:srgbClr val="000000"/>
                </a:solidFill>
                <a:latin typeface="Arial" panose="020B0604020202020204" pitchFamily="34" charset="0"/>
                <a:cs typeface="Arial" panose="020B0604020202020204" pitchFamily="34" charset="0"/>
              </a:rPr>
              <a:t> </a:t>
            </a:r>
            <a:r>
              <a:rPr lang="ru-RU" sz="2400" dirty="0" err="1" smtClean="0">
                <a:solidFill>
                  <a:srgbClr val="000000"/>
                </a:solidFill>
                <a:latin typeface="Arial" panose="020B0604020202020204" pitchFamily="34" charset="0"/>
                <a:cs typeface="Arial" panose="020B0604020202020204" pitchFamily="34" charset="0"/>
              </a:rPr>
              <a:t>of</a:t>
            </a:r>
            <a:r>
              <a:rPr lang="ru-RU" sz="2400" dirty="0" smtClean="0">
                <a:solidFill>
                  <a:srgbClr val="000000"/>
                </a:solidFill>
                <a:latin typeface="Arial" panose="020B0604020202020204" pitchFamily="34" charset="0"/>
                <a:cs typeface="Arial" panose="020B0604020202020204" pitchFamily="34" charset="0"/>
              </a:rPr>
              <a:t> </a:t>
            </a:r>
            <a:r>
              <a:rPr lang="ru-RU" sz="2400" dirty="0" err="1">
                <a:solidFill>
                  <a:srgbClr val="000000"/>
                </a:solidFill>
                <a:latin typeface="Arial" panose="020B0604020202020204" pitchFamily="34" charset="0"/>
                <a:cs typeface="Arial" panose="020B0604020202020204" pitchFamily="34" charset="0"/>
              </a:rPr>
              <a:t>ixodic</a:t>
            </a:r>
            <a:r>
              <a:rPr lang="ru-RU" sz="2400" dirty="0">
                <a:solidFill>
                  <a:srgbClr val="000000"/>
                </a:solidFill>
                <a:latin typeface="Arial" panose="020B0604020202020204" pitchFamily="34" charset="0"/>
                <a:cs typeface="Arial" panose="020B0604020202020204" pitchFamily="34" charset="0"/>
              </a:rPr>
              <a:t> </a:t>
            </a:r>
            <a:r>
              <a:rPr lang="ru-RU" sz="2400" dirty="0" err="1">
                <a:solidFill>
                  <a:srgbClr val="000000"/>
                </a:solidFill>
                <a:latin typeface="Arial" panose="020B0604020202020204" pitchFamily="34" charset="0"/>
                <a:cs typeface="Arial" panose="020B0604020202020204" pitchFamily="34" charset="0"/>
              </a:rPr>
              <a:t>tick</a:t>
            </a:r>
            <a:r>
              <a:rPr lang="ru-RU" sz="2400" dirty="0">
                <a:solidFill>
                  <a:srgbClr val="000000"/>
                </a:solidFill>
                <a:latin typeface="Arial" panose="020B0604020202020204" pitchFamily="34" charset="0"/>
                <a:cs typeface="Arial" panose="020B0604020202020204" pitchFamily="34" charset="0"/>
              </a:rPr>
              <a:t> </a:t>
            </a:r>
            <a:r>
              <a:rPr lang="ru-RU" sz="2400" dirty="0" err="1" smtClean="0">
                <a:solidFill>
                  <a:srgbClr val="000000"/>
                </a:solidFill>
                <a:latin typeface="Arial" panose="020B0604020202020204" pitchFamily="34" charset="0"/>
                <a:cs typeface="Arial" panose="020B0604020202020204" pitchFamily="34" charset="0"/>
              </a:rPr>
              <a:t>activity</a:t>
            </a:r>
            <a:endParaRPr lang="ru-RU" sz="24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315260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0090" y="141606"/>
            <a:ext cx="7886700" cy="1325563"/>
          </a:xfrm>
        </p:spPr>
        <p:txBody>
          <a:bodyPr>
            <a:noAutofit/>
          </a:bodyPr>
          <a:lstStyle/>
          <a:p>
            <a:pPr algn="ctr"/>
            <a:r>
              <a:rPr lang="en-US" sz="2800" b="1" dirty="0">
                <a:latin typeface="Arial" panose="020B0604020202020204" pitchFamily="34" charset="0"/>
                <a:cs typeface="Arial" panose="020B0604020202020204" pitchFamily="34" charset="0"/>
              </a:rPr>
              <a:t>Tick-borne encephalitis incidence</a:t>
            </a:r>
            <a:r>
              <a:rPr lang="en-US" sz="2800" b="1" dirty="0" smtClean="0">
                <a:latin typeface="Arial" panose="020B0604020202020204" pitchFamily="34" charset="0"/>
                <a:cs typeface="Arial" panose="020B0604020202020204" pitchFamily="34" charset="0"/>
              </a:rPr>
              <a:t> rate </a:t>
            </a:r>
            <a:r>
              <a:rPr lang="en-US" sz="2800" b="1" dirty="0">
                <a:latin typeface="Arial" panose="020B0604020202020204" pitchFamily="34" charset="0"/>
                <a:cs typeface="Arial" panose="020B0604020202020204" pitchFamily="34" charset="0"/>
              </a:rPr>
              <a:t>in </a:t>
            </a:r>
            <a:r>
              <a:rPr lang="en-US" sz="2800" b="1" dirty="0" smtClean="0">
                <a:latin typeface="Arial" panose="020B0604020202020204" pitchFamily="34" charset="0"/>
                <a:cs typeface="Arial" panose="020B0604020202020204" pitchFamily="34" charset="0"/>
              </a:rPr>
              <a:t>the Arkhangelsk region in 1980 – 2009 </a:t>
            </a:r>
            <a:r>
              <a:rPr lang="ru-RU" sz="2800" b="1" dirty="0" smtClean="0">
                <a:latin typeface="Arial" panose="020B0604020202020204" pitchFamily="34" charset="0"/>
                <a:cs typeface="Arial" panose="020B0604020202020204" pitchFamily="34" charset="0"/>
              </a:rPr>
              <a:t/>
            </a:r>
            <a:br>
              <a:rPr lang="ru-RU" sz="2800" b="1" dirty="0" smtClean="0">
                <a:latin typeface="Arial" panose="020B0604020202020204" pitchFamily="34" charset="0"/>
                <a:cs typeface="Arial" panose="020B0604020202020204" pitchFamily="34" charset="0"/>
              </a:rPr>
            </a:br>
            <a:r>
              <a:rPr lang="en-US" sz="2800" b="1" dirty="0" smtClean="0">
                <a:latin typeface="Arial" panose="020B0604020202020204" pitchFamily="34" charset="0"/>
                <a:cs typeface="Arial" panose="020B0604020202020204" pitchFamily="34" charset="0"/>
              </a:rPr>
              <a:t>(averaged </a:t>
            </a:r>
            <a:r>
              <a:rPr lang="en-US" sz="2800" b="1" dirty="0">
                <a:latin typeface="Arial" panose="020B0604020202020204" pitchFamily="34" charset="0"/>
                <a:cs typeface="Arial" panose="020B0604020202020204" pitchFamily="34" charset="0"/>
              </a:rPr>
              <a:t>over each </a:t>
            </a:r>
            <a:r>
              <a:rPr lang="en-US" sz="2800" b="1" dirty="0" smtClean="0">
                <a:latin typeface="Arial" panose="020B0604020202020204" pitchFamily="34" charset="0"/>
                <a:cs typeface="Arial" panose="020B0604020202020204" pitchFamily="34" charset="0"/>
              </a:rPr>
              <a:t>decade), per 100 000</a:t>
            </a:r>
            <a:endParaRPr lang="ru-RU" sz="2800" b="1" dirty="0">
              <a:latin typeface="Arial" panose="020B0604020202020204" pitchFamily="34" charset="0"/>
              <a:cs typeface="Arial" panose="020B0604020202020204" pitchFamily="34" charset="0"/>
            </a:endParaRPr>
          </a:p>
        </p:txBody>
      </p:sp>
      <p:pic>
        <p:nvPicPr>
          <p:cNvPr id="4" name="Рисунок 3"/>
          <p:cNvPicPr>
            <a:picLocks noChangeAspect="1"/>
          </p:cNvPicPr>
          <p:nvPr/>
        </p:nvPicPr>
        <p:blipFill rotWithShape="1">
          <a:blip r:embed="rId3"/>
          <a:srcRect l="3655" r="3117"/>
          <a:stretch/>
        </p:blipFill>
        <p:spPr>
          <a:xfrm>
            <a:off x="369664" y="2007162"/>
            <a:ext cx="8587552" cy="3423718"/>
          </a:xfrm>
          <a:prstGeom prst="rect">
            <a:avLst/>
          </a:prstGeom>
        </p:spPr>
      </p:pic>
      <p:sp>
        <p:nvSpPr>
          <p:cNvPr id="5" name="TextBox 4"/>
          <p:cNvSpPr txBox="1"/>
          <p:nvPr/>
        </p:nvSpPr>
        <p:spPr>
          <a:xfrm>
            <a:off x="975360" y="1822496"/>
            <a:ext cx="1531188" cy="369332"/>
          </a:xfrm>
          <a:prstGeom prst="rect">
            <a:avLst/>
          </a:prstGeom>
          <a:noFill/>
        </p:spPr>
        <p:txBody>
          <a:bodyPr wrap="none" rtlCol="0">
            <a:spAutoFit/>
          </a:bodyPr>
          <a:lstStyle/>
          <a:p>
            <a:r>
              <a:rPr lang="ru-RU" b="1" dirty="0" smtClean="0">
                <a:latin typeface="Arial" panose="020B0604020202020204" pitchFamily="34" charset="0"/>
                <a:cs typeface="Arial" panose="020B0604020202020204" pitchFamily="34" charset="0"/>
              </a:rPr>
              <a:t>1980 – 1989 </a:t>
            </a:r>
            <a:endParaRPr lang="ru-RU" b="1" dirty="0">
              <a:latin typeface="Arial" panose="020B0604020202020204" pitchFamily="34" charset="0"/>
              <a:cs typeface="Arial" panose="020B0604020202020204" pitchFamily="34" charset="0"/>
            </a:endParaRPr>
          </a:p>
        </p:txBody>
      </p:sp>
      <p:sp>
        <p:nvSpPr>
          <p:cNvPr id="6" name="TextBox 5"/>
          <p:cNvSpPr txBox="1"/>
          <p:nvPr/>
        </p:nvSpPr>
        <p:spPr>
          <a:xfrm>
            <a:off x="3928948" y="1822496"/>
            <a:ext cx="1531188" cy="369332"/>
          </a:xfrm>
          <a:prstGeom prst="rect">
            <a:avLst/>
          </a:prstGeom>
          <a:noFill/>
        </p:spPr>
        <p:txBody>
          <a:bodyPr wrap="none" rtlCol="0">
            <a:spAutoFit/>
          </a:bodyPr>
          <a:lstStyle/>
          <a:p>
            <a:r>
              <a:rPr lang="ru-RU" b="1" dirty="0" smtClean="0">
                <a:latin typeface="Arial" panose="020B0604020202020204" pitchFamily="34" charset="0"/>
                <a:cs typeface="Arial" panose="020B0604020202020204" pitchFamily="34" charset="0"/>
              </a:rPr>
              <a:t>1990 – 1999 </a:t>
            </a:r>
            <a:endParaRPr lang="ru-RU" b="1" dirty="0">
              <a:latin typeface="Arial" panose="020B0604020202020204" pitchFamily="34" charset="0"/>
              <a:cs typeface="Arial" panose="020B0604020202020204" pitchFamily="34" charset="0"/>
            </a:endParaRPr>
          </a:p>
        </p:txBody>
      </p:sp>
      <p:sp>
        <p:nvSpPr>
          <p:cNvPr id="7" name="TextBox 6"/>
          <p:cNvSpPr txBox="1"/>
          <p:nvPr/>
        </p:nvSpPr>
        <p:spPr>
          <a:xfrm>
            <a:off x="6868160" y="1822496"/>
            <a:ext cx="1531188" cy="369332"/>
          </a:xfrm>
          <a:prstGeom prst="rect">
            <a:avLst/>
          </a:prstGeom>
          <a:noFill/>
        </p:spPr>
        <p:txBody>
          <a:bodyPr wrap="none" rtlCol="0">
            <a:spAutoFit/>
          </a:bodyPr>
          <a:lstStyle/>
          <a:p>
            <a:r>
              <a:rPr lang="ru-RU" b="1" dirty="0" smtClean="0">
                <a:latin typeface="Arial" panose="020B0604020202020204" pitchFamily="34" charset="0"/>
                <a:cs typeface="Arial" panose="020B0604020202020204" pitchFamily="34" charset="0"/>
              </a:rPr>
              <a:t>2000 – 2009 </a:t>
            </a:r>
            <a:endParaRPr lang="ru-RU" b="1" dirty="0">
              <a:latin typeface="Arial" panose="020B0604020202020204" pitchFamily="34" charset="0"/>
              <a:cs typeface="Arial" panose="020B0604020202020204" pitchFamily="34" charset="0"/>
            </a:endParaRPr>
          </a:p>
        </p:txBody>
      </p:sp>
      <p:sp>
        <p:nvSpPr>
          <p:cNvPr id="8" name="Прямоугольник 7"/>
          <p:cNvSpPr/>
          <p:nvPr/>
        </p:nvSpPr>
        <p:spPr>
          <a:xfrm>
            <a:off x="1052190" y="5430880"/>
            <a:ext cx="7648248" cy="369332"/>
          </a:xfrm>
          <a:prstGeom prst="rect">
            <a:avLst/>
          </a:prstGeom>
        </p:spPr>
        <p:txBody>
          <a:bodyPr wrap="none">
            <a:spAutoFit/>
          </a:bodyPr>
          <a:lstStyle/>
          <a:p>
            <a:r>
              <a:rPr lang="ru-RU" b="1" dirty="0" smtClean="0">
                <a:latin typeface="AdvTRB"/>
              </a:rPr>
              <a:t>1:</a:t>
            </a:r>
            <a:r>
              <a:rPr lang="ru-RU" dirty="0" smtClean="0">
                <a:latin typeface="AdvTRB"/>
              </a:rPr>
              <a:t> </a:t>
            </a:r>
            <a:r>
              <a:rPr lang="ru-RU" dirty="0" smtClean="0">
                <a:latin typeface="AdvTR"/>
              </a:rPr>
              <a:t>0.0 </a:t>
            </a:r>
            <a:r>
              <a:rPr lang="ru-RU" b="1" dirty="0">
                <a:latin typeface="Arial" panose="020B0604020202020204" pitchFamily="34" charset="0"/>
                <a:cs typeface="Arial" panose="020B0604020202020204" pitchFamily="34" charset="0"/>
              </a:rPr>
              <a:t>– </a:t>
            </a:r>
            <a:r>
              <a:rPr lang="ru-RU" dirty="0" smtClean="0">
                <a:latin typeface="AdvTR"/>
              </a:rPr>
              <a:t>0.1 </a:t>
            </a:r>
            <a:r>
              <a:rPr lang="en-US" dirty="0" smtClean="0">
                <a:latin typeface="AdvTR"/>
              </a:rPr>
              <a:t>cases</a:t>
            </a:r>
            <a:r>
              <a:rPr lang="ru-RU" dirty="0" smtClean="0">
                <a:latin typeface="AdvTR"/>
              </a:rPr>
              <a:t>;  </a:t>
            </a:r>
            <a:r>
              <a:rPr lang="ru-RU" b="1" dirty="0" smtClean="0">
                <a:latin typeface="AdvTRB"/>
              </a:rPr>
              <a:t>2: </a:t>
            </a:r>
            <a:r>
              <a:rPr lang="ru-RU" dirty="0" smtClean="0">
                <a:latin typeface="AdvTR"/>
              </a:rPr>
              <a:t>0.1 </a:t>
            </a:r>
            <a:r>
              <a:rPr lang="ru-RU" b="1" dirty="0">
                <a:latin typeface="Arial" panose="020B0604020202020204" pitchFamily="34" charset="0"/>
                <a:cs typeface="Arial" panose="020B0604020202020204" pitchFamily="34" charset="0"/>
              </a:rPr>
              <a:t>– </a:t>
            </a:r>
            <a:r>
              <a:rPr lang="ru-RU" dirty="0" smtClean="0">
                <a:latin typeface="AdvTR"/>
              </a:rPr>
              <a:t>1</a:t>
            </a:r>
            <a:r>
              <a:rPr lang="en-US" dirty="0" smtClean="0">
                <a:latin typeface="AdvTR"/>
              </a:rPr>
              <a:t> cases</a:t>
            </a:r>
            <a:r>
              <a:rPr lang="ru-RU" dirty="0" smtClean="0">
                <a:latin typeface="AdvTR"/>
              </a:rPr>
              <a:t>;  </a:t>
            </a:r>
            <a:r>
              <a:rPr lang="ru-RU" b="1" dirty="0" smtClean="0">
                <a:latin typeface="AdvTRB"/>
              </a:rPr>
              <a:t>3:</a:t>
            </a:r>
            <a:r>
              <a:rPr lang="ru-RU" dirty="0" smtClean="0">
                <a:latin typeface="AdvTRB"/>
              </a:rPr>
              <a:t> </a:t>
            </a:r>
            <a:r>
              <a:rPr lang="ru-RU" dirty="0" smtClean="0">
                <a:latin typeface="AdvTR"/>
              </a:rPr>
              <a:t>1 </a:t>
            </a:r>
            <a:r>
              <a:rPr lang="ru-RU" b="1" dirty="0">
                <a:latin typeface="Arial" panose="020B0604020202020204" pitchFamily="34" charset="0"/>
                <a:cs typeface="Arial" panose="020B0604020202020204" pitchFamily="34" charset="0"/>
              </a:rPr>
              <a:t>– </a:t>
            </a:r>
            <a:r>
              <a:rPr lang="ru-RU" dirty="0" smtClean="0">
                <a:latin typeface="AdvTR"/>
              </a:rPr>
              <a:t>10</a:t>
            </a:r>
            <a:r>
              <a:rPr lang="en-US" dirty="0" smtClean="0">
                <a:latin typeface="AdvTR"/>
              </a:rPr>
              <a:t> cases</a:t>
            </a:r>
            <a:r>
              <a:rPr lang="ru-RU" dirty="0" smtClean="0">
                <a:latin typeface="AdvTR"/>
              </a:rPr>
              <a:t>;  </a:t>
            </a:r>
            <a:r>
              <a:rPr lang="ru-RU" b="1" dirty="0" smtClean="0">
                <a:latin typeface="AdvTRB"/>
              </a:rPr>
              <a:t>4:</a:t>
            </a:r>
            <a:r>
              <a:rPr lang="ru-RU" dirty="0" smtClean="0">
                <a:latin typeface="AdvTRB"/>
              </a:rPr>
              <a:t> </a:t>
            </a:r>
            <a:r>
              <a:rPr lang="ru-RU" dirty="0" smtClean="0">
                <a:latin typeface="AdvTR"/>
              </a:rPr>
              <a:t>10 </a:t>
            </a:r>
            <a:r>
              <a:rPr lang="ru-RU" b="1" dirty="0">
                <a:latin typeface="Arial" panose="020B0604020202020204" pitchFamily="34" charset="0"/>
                <a:cs typeface="Arial" panose="020B0604020202020204" pitchFamily="34" charset="0"/>
              </a:rPr>
              <a:t>– </a:t>
            </a:r>
            <a:r>
              <a:rPr lang="ru-RU" dirty="0" smtClean="0">
                <a:latin typeface="AdvTR"/>
              </a:rPr>
              <a:t>100</a:t>
            </a:r>
            <a:r>
              <a:rPr lang="en-US" dirty="0" smtClean="0">
                <a:latin typeface="AdvTR"/>
              </a:rPr>
              <a:t> cases</a:t>
            </a:r>
            <a:endParaRPr lang="ru-RU" dirty="0"/>
          </a:p>
        </p:txBody>
      </p:sp>
      <p:sp>
        <p:nvSpPr>
          <p:cNvPr id="9" name="TextBox 8"/>
          <p:cNvSpPr txBox="1"/>
          <p:nvPr/>
        </p:nvSpPr>
        <p:spPr>
          <a:xfrm>
            <a:off x="430239" y="6018679"/>
            <a:ext cx="8441222" cy="338554"/>
          </a:xfrm>
          <a:prstGeom prst="rect">
            <a:avLst/>
          </a:prstGeom>
          <a:noFill/>
          <a:ln>
            <a:solidFill>
              <a:srgbClr val="FF0000"/>
            </a:solidFill>
          </a:ln>
        </p:spPr>
        <p:txBody>
          <a:bodyPr wrap="none" rtlCol="0">
            <a:spAutoFit/>
          </a:bodyPr>
          <a:lstStyle/>
          <a:p>
            <a:r>
              <a:rPr lang="en-US" sz="1600" dirty="0" smtClean="0">
                <a:latin typeface="Arial" panose="020B0604020202020204" pitchFamily="34" charset="0"/>
                <a:cs typeface="Arial" panose="020B0604020202020204" pitchFamily="34" charset="0"/>
              </a:rPr>
              <a:t>The </a:t>
            </a:r>
            <a:r>
              <a:rPr lang="en-US" sz="1600" dirty="0">
                <a:latin typeface="Arial" panose="020B0604020202020204" pitchFamily="34" charset="0"/>
                <a:cs typeface="Arial" panose="020B0604020202020204" pitchFamily="34" charset="0"/>
              </a:rPr>
              <a:t>number of TBE cases increased 40-fold in 30 years: from 162 in 1980 to 6,450 in 2009</a:t>
            </a:r>
            <a:endParaRPr lang="ru-RU" sz="1600" dirty="0">
              <a:latin typeface="Arial" panose="020B0604020202020204" pitchFamily="34" charset="0"/>
              <a:cs typeface="Arial" panose="020B0604020202020204" pitchFamily="34" charset="0"/>
            </a:endParaRPr>
          </a:p>
        </p:txBody>
      </p:sp>
      <p:sp>
        <p:nvSpPr>
          <p:cNvPr id="10" name="Номер слайда 3"/>
          <p:cNvSpPr>
            <a:spLocks noGrp="1"/>
          </p:cNvSpPr>
          <p:nvPr>
            <p:ph type="sldNum" sz="quarter" idx="12"/>
          </p:nvPr>
        </p:nvSpPr>
        <p:spPr>
          <a:xfrm>
            <a:off x="6680706" y="6416674"/>
            <a:ext cx="2057400" cy="365125"/>
          </a:xfrm>
        </p:spPr>
        <p:txBody>
          <a:bodyPr/>
          <a:lstStyle/>
          <a:p>
            <a:r>
              <a:rPr lang="en-US" i="1" dirty="0" err="1">
                <a:solidFill>
                  <a:schemeClr val="tx1"/>
                </a:solidFill>
                <a:latin typeface="Arial" panose="020B0604020202020204" pitchFamily="34" charset="0"/>
                <a:cs typeface="Arial" panose="020B0604020202020204" pitchFamily="34" charset="0"/>
              </a:rPr>
              <a:t>Tokarevich</a:t>
            </a:r>
            <a:r>
              <a:rPr lang="en-US" i="1" dirty="0">
                <a:solidFill>
                  <a:schemeClr val="tx1"/>
                </a:solidFill>
                <a:latin typeface="Arial" panose="020B0604020202020204" pitchFamily="34" charset="0"/>
                <a:cs typeface="Arial" panose="020B0604020202020204" pitchFamily="34" charset="0"/>
              </a:rPr>
              <a:t>, 2011</a:t>
            </a:r>
            <a:endParaRPr lang="ru-RU" i="1" dirty="0">
              <a:solidFill>
                <a:schemeClr val="tx1"/>
              </a:solidFill>
              <a:latin typeface="Arial" panose="020B0604020202020204" pitchFamily="34" charset="0"/>
              <a:cs typeface="Arial" panose="020B0604020202020204" pitchFamily="34" charset="0"/>
            </a:endParaRPr>
          </a:p>
        </p:txBody>
      </p:sp>
      <p:sp>
        <p:nvSpPr>
          <p:cNvPr id="11" name="Номер слайда 3"/>
          <p:cNvSpPr txBox="1">
            <a:spLocks/>
          </p:cNvSpPr>
          <p:nvPr/>
        </p:nvSpPr>
        <p:spPr>
          <a:xfrm>
            <a:off x="7005865" y="6416675"/>
            <a:ext cx="20574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t>10</a:t>
            </a:r>
            <a:endParaRPr lang="ru-RU" dirty="0"/>
          </a:p>
        </p:txBody>
      </p:sp>
    </p:spTree>
    <p:extLst>
      <p:ext uri="{BB962C8B-B14F-4D97-AF65-F5344CB8AC3E}">
        <p14:creationId xmlns:p14="http://schemas.microsoft.com/office/powerpoint/2010/main" val="306226380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2264</TotalTime>
  <Words>3796</Words>
  <Application>Microsoft Macintosh PowerPoint</Application>
  <PresentationFormat>Экран (4:3)</PresentationFormat>
  <Paragraphs>539</Paragraphs>
  <Slides>23</Slides>
  <Notes>23</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Тема Office</vt:lpstr>
      <vt:lpstr>Impact of climate change and environmental pollution on population health in the Arctic</vt:lpstr>
      <vt:lpstr>Major human-health implications of climate change</vt:lpstr>
      <vt:lpstr>Interaction between temperature and health</vt:lpstr>
      <vt:lpstr>Cold injuries</vt:lpstr>
      <vt:lpstr>Cold-related diseases</vt:lpstr>
      <vt:lpstr> WHO project “Impact of climate change on human health and assessment of adaptation in the north of the Russian Federation”</vt:lpstr>
      <vt:lpstr>Indirect climate change consequences  for human health in the Arctic region </vt:lpstr>
      <vt:lpstr>Презентация PowerPoint</vt:lpstr>
      <vt:lpstr>Tick-borne encephalitis incidence rate in the Arkhangelsk region in 1980 – 2009  (averaged over each decade), per 100 000</vt:lpstr>
      <vt:lpstr>Water related diseases</vt:lpstr>
      <vt:lpstr> Compulsorily registered waterborne diseases in Sweden 2011 (Nilsson, 2013) </vt:lpstr>
      <vt:lpstr>Drinking water related contaminants </vt:lpstr>
      <vt:lpstr>Sources of food contamination</vt:lpstr>
      <vt:lpstr> Foodborne botulism incidence,  1950 – 2016 per 100,000 Alaska Natives   </vt:lpstr>
      <vt:lpstr>Interaction between climatic change and internal exposure to contaminants from seafood consumption</vt:lpstr>
      <vt:lpstr>Contribution of different traditional foods to dietary exposure to organochlorines in southwestern Greenland</vt:lpstr>
      <vt:lpstr>Daily intake of POPs in 90 daily food portion as a function of seafood types present in the diet (AMAP, 2009)</vt:lpstr>
      <vt:lpstr>Visual presentation of advice concerning consumption of traditional foods in the Far North of Russia  (Dudarev and Sychov, 2005)</vt:lpstr>
      <vt:lpstr>The Arctic Monitoring and Assessment Programme (AMAP) http://www.amap.no/</vt:lpstr>
      <vt:lpstr>Change over time in pollutant levels in human blood within the Arctic region </vt:lpstr>
      <vt:lpstr>Circumpolar concentrations of Hg and Pb, μg/L whole maternal blood</vt:lpstr>
      <vt:lpstr>Health outcomes in children related to exposure to organohalogens in utero and/or in early age</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мв</dc:creator>
  <cp:lastModifiedBy>Tatiana Unguryanu </cp:lastModifiedBy>
  <cp:revision>128</cp:revision>
  <cp:lastPrinted>2018-06-05T11:00:25Z</cp:lastPrinted>
  <dcterms:created xsi:type="dcterms:W3CDTF">2018-05-31T05:45:30Z</dcterms:created>
  <dcterms:modified xsi:type="dcterms:W3CDTF">2018-06-20T23:11:26Z</dcterms:modified>
</cp:coreProperties>
</file>