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79" r:id="rId5"/>
    <p:sldId id="269" r:id="rId6"/>
    <p:sldId id="267" r:id="rId7"/>
    <p:sldId id="274" r:id="rId8"/>
    <p:sldId id="268" r:id="rId9"/>
    <p:sldId id="272" r:id="rId10"/>
    <p:sldId id="260" r:id="rId11"/>
    <p:sldId id="282" r:id="rId12"/>
    <p:sldId id="261" r:id="rId13"/>
    <p:sldId id="262" r:id="rId14"/>
    <p:sldId id="263" r:id="rId15"/>
    <p:sldId id="281" r:id="rId16"/>
    <p:sldId id="264" r:id="rId17"/>
    <p:sldId id="283" r:id="rId18"/>
    <p:sldId id="265" r:id="rId19"/>
    <p:sldId id="266" r:id="rId20"/>
    <p:sldId id="277" r:id="rId21"/>
    <p:sldId id="278" r:id="rId22"/>
    <p:sldId id="288" r:id="rId23"/>
    <p:sldId id="284" r:id="rId24"/>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963" autoAdjust="0"/>
  </p:normalViewPr>
  <p:slideViewPr>
    <p:cSldViewPr snapToGrid="0">
      <p:cViewPr varScale="1">
        <p:scale>
          <a:sx n="96" d="100"/>
          <a:sy n="96" d="100"/>
        </p:scale>
        <p:origin x="-1984" y="-112"/>
      </p:cViewPr>
      <p:guideLst>
        <p:guide orient="horz" pos="2160"/>
        <p:guide pos="2880"/>
      </p:guideLst>
    </p:cSldViewPr>
  </p:slideViewPr>
  <p:notesTextViewPr>
    <p:cViewPr>
      <p:scale>
        <a:sx n="1" d="1"/>
        <a:sy n="1" d="1"/>
      </p:scale>
      <p:origin x="0" y="0"/>
    </p:cViewPr>
  </p:notesTextViewPr>
  <p:sorterViewPr>
    <p:cViewPr varScale="1">
      <p:scale>
        <a:sx n="1" d="1"/>
        <a:sy n="1" d="1"/>
      </p:scale>
      <p:origin x="0" y="-18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 Id="rId2" Type="http://schemas.microsoft.com/office/2011/relationships/chartStyle" Target="style6.xml"/><Relationship Id="rId3" Type="http://schemas.microsoft.com/office/2011/relationships/chartColorStyle" Target="colors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11204597178904"/>
          <c:y val="0.0249690688287128"/>
          <c:w val="0.922947134601843"/>
          <c:h val="0.833481279981314"/>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3"/>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4-0A8A-4027-9539-AE52A5D3C284}"/>
              </c:ext>
            </c:extLst>
          </c:dPt>
          <c:dPt>
            <c:idx val="7"/>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3-0A8A-4027-9539-AE52A5D3C284}"/>
              </c:ext>
            </c:extLst>
          </c:dPt>
          <c:cat>
            <c:numRef>
              <c:f>Лист1!$A$2:$A$12</c:f>
              <c:numCache>
                <c:formatCode>General</c:formatCode>
                <c:ptCount val="11"/>
              </c:numCache>
            </c:numRef>
          </c:cat>
          <c:val>
            <c:numRef>
              <c:f>Лист1!$B$2:$B$12</c:f>
              <c:numCache>
                <c:formatCode>General</c:formatCode>
                <c:ptCount val="11"/>
                <c:pt idx="0">
                  <c:v>-8.5</c:v>
                </c:pt>
                <c:pt idx="1">
                  <c:v>-5.0</c:v>
                </c:pt>
                <c:pt idx="2">
                  <c:v>-3.0</c:v>
                </c:pt>
                <c:pt idx="3">
                  <c:v>-2.0</c:v>
                </c:pt>
                <c:pt idx="4">
                  <c:v>1.0</c:v>
                </c:pt>
                <c:pt idx="5">
                  <c:v>2.0</c:v>
                </c:pt>
                <c:pt idx="6">
                  <c:v>7.0</c:v>
                </c:pt>
                <c:pt idx="7">
                  <c:v>13.0</c:v>
                </c:pt>
                <c:pt idx="8">
                  <c:v>14.0</c:v>
                </c:pt>
                <c:pt idx="9">
                  <c:v>14.3</c:v>
                </c:pt>
                <c:pt idx="10">
                  <c:v>14.5</c:v>
                </c:pt>
              </c:numCache>
            </c:numRef>
          </c:val>
          <c:extLst xmlns:c16r2="http://schemas.microsoft.com/office/drawing/2015/06/chart">
            <c:ext xmlns:c16="http://schemas.microsoft.com/office/drawing/2014/chart" uri="{C3380CC4-5D6E-409C-BE32-E72D297353CC}">
              <c16:uniqueId val="{00000000-0A8A-4027-9539-AE52A5D3C284}"/>
            </c:ext>
          </c:extLst>
        </c:ser>
        <c:dLbls>
          <c:showLegendKey val="0"/>
          <c:showVal val="0"/>
          <c:showCatName val="0"/>
          <c:showSerName val="0"/>
          <c:showPercent val="0"/>
          <c:showBubbleSize val="0"/>
        </c:dLbls>
        <c:gapWidth val="68"/>
        <c:overlap val="52"/>
        <c:axId val="-2063484696"/>
        <c:axId val="-2063488712"/>
      </c:barChart>
      <c:catAx>
        <c:axId val="-2063484696"/>
        <c:scaling>
          <c:orientation val="minMax"/>
        </c:scaling>
        <c:delete val="0"/>
        <c:axPos val="l"/>
        <c:numFmt formatCode="General" sourceLinked="1"/>
        <c:majorTickMark val="none"/>
        <c:minorTickMark val="none"/>
        <c:tickLblPos val="nextTo"/>
        <c:spPr>
          <a:noFill/>
          <a:ln w="9525" cap="flat" cmpd="sng" algn="ctr">
            <a:solidFill>
              <a:srgbClr val="C0000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63488712"/>
        <c:crosses val="autoZero"/>
        <c:auto val="1"/>
        <c:lblAlgn val="ctr"/>
        <c:lblOffset val="100"/>
        <c:noMultiLvlLbl val="0"/>
      </c:catAx>
      <c:valAx>
        <c:axId val="-2063488712"/>
        <c:scaling>
          <c:orientation val="minMax"/>
          <c:max val="15.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smtClean="0">
                    <a:solidFill>
                      <a:schemeClr val="tx1"/>
                    </a:solidFill>
                    <a:latin typeface="Arial" panose="020B0604020202020204" pitchFamily="34" charset="0"/>
                    <a:cs typeface="Arial" panose="020B0604020202020204" pitchFamily="34" charset="0"/>
                  </a:rPr>
                  <a:t>Percent change, 2000 to 2010</a:t>
                </a:r>
                <a:endParaRPr lang="ru-RU" sz="1400"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063484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accent1"/>
            </a:solidFill>
            <a:ln>
              <a:solidFill>
                <a:srgbClr val="C00000"/>
              </a:solidFill>
            </a:ln>
            <a:effectLst/>
          </c:spPr>
          <c:invertIfNegative val="0"/>
          <c:dPt>
            <c:idx val="8"/>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8-12C8-445D-8588-96D6501BB5E5}"/>
              </c:ext>
            </c:extLst>
          </c:dPt>
          <c:dPt>
            <c:idx val="9"/>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7-12C8-445D-8588-96D6501BB5E5}"/>
              </c:ext>
            </c:extLst>
          </c:dPt>
          <c:dPt>
            <c:idx val="10"/>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6-12C8-445D-8588-96D6501BB5E5}"/>
              </c:ext>
            </c:extLst>
          </c:dPt>
          <c:dPt>
            <c:idx val="11"/>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5-12C8-445D-8588-96D6501BB5E5}"/>
              </c:ext>
            </c:extLst>
          </c:dPt>
          <c:dPt>
            <c:idx val="12"/>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4-12C8-445D-8588-96D6501BB5E5}"/>
              </c:ext>
            </c:extLst>
          </c:dPt>
          <c:dPt>
            <c:idx val="13"/>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3-12C8-445D-8588-96D6501BB5E5}"/>
              </c:ext>
            </c:extLst>
          </c:dPt>
          <c:cat>
            <c:strRef>
              <c:f>Лист1!$A$2:$A$15</c:f>
              <c:strCache>
                <c:ptCount val="14"/>
                <c:pt idx="0">
                  <c:v>Murmansk oblast</c:v>
                </c:pt>
                <c:pt idx="1">
                  <c:v>Chukotka autonomous okrug</c:v>
                </c:pt>
                <c:pt idx="2">
                  <c:v>Troms</c:v>
                </c:pt>
                <c:pt idx="3">
                  <c:v>Finnmark</c:v>
                </c:pt>
                <c:pt idx="4">
                  <c:v>Yamal-Nenets autonomus okrug</c:v>
                </c:pt>
                <c:pt idx="5">
                  <c:v>Greenland</c:v>
                </c:pt>
                <c:pt idx="6">
                  <c:v>Northwest territories</c:v>
                </c:pt>
                <c:pt idx="7">
                  <c:v>Nunavut</c:v>
                </c:pt>
                <c:pt idx="8">
                  <c:v>Nenets autonomous okrug</c:v>
                </c:pt>
                <c:pt idx="9">
                  <c:v>Yukon</c:v>
                </c:pt>
                <c:pt idx="10">
                  <c:v>Alaska</c:v>
                </c:pt>
                <c:pt idx="11">
                  <c:v>Lapland</c:v>
                </c:pt>
                <c:pt idx="12">
                  <c:v>Iceland</c:v>
                </c:pt>
                <c:pt idx="13">
                  <c:v>Norrbotten</c:v>
                </c:pt>
              </c:strCache>
            </c:strRef>
          </c:cat>
          <c:val>
            <c:numRef>
              <c:f>Лист1!$B$2:$B$15</c:f>
              <c:numCache>
                <c:formatCode>General</c:formatCode>
                <c:ptCount val="14"/>
                <c:pt idx="0">
                  <c:v>-111314.0</c:v>
                </c:pt>
                <c:pt idx="1">
                  <c:v>-15259.0</c:v>
                </c:pt>
                <c:pt idx="2">
                  <c:v>-11128.0</c:v>
                </c:pt>
                <c:pt idx="3">
                  <c:v>-11058.0</c:v>
                </c:pt>
                <c:pt idx="4">
                  <c:v>-10421.0</c:v>
                </c:pt>
                <c:pt idx="5">
                  <c:v>-5756.0</c:v>
                </c:pt>
                <c:pt idx="6">
                  <c:v>-4260.0</c:v>
                </c:pt>
                <c:pt idx="7">
                  <c:v>-1273.0</c:v>
                </c:pt>
                <c:pt idx="8">
                  <c:v>396.0</c:v>
                </c:pt>
                <c:pt idx="9">
                  <c:v>2051.0</c:v>
                </c:pt>
                <c:pt idx="10">
                  <c:v>4452.0</c:v>
                </c:pt>
                <c:pt idx="11">
                  <c:v>5032.0</c:v>
                </c:pt>
                <c:pt idx="12">
                  <c:v>8740.0</c:v>
                </c:pt>
                <c:pt idx="13">
                  <c:v>15243.0</c:v>
                </c:pt>
              </c:numCache>
            </c:numRef>
          </c:val>
          <c:extLst xmlns:c16r2="http://schemas.microsoft.com/office/drawing/2015/06/chart">
            <c:ext xmlns:c16="http://schemas.microsoft.com/office/drawing/2014/chart" uri="{C3380CC4-5D6E-409C-BE32-E72D297353CC}">
              <c16:uniqueId val="{00000000-12C8-445D-8588-96D6501BB5E5}"/>
            </c:ext>
          </c:extLst>
        </c:ser>
        <c:dLbls>
          <c:showLegendKey val="0"/>
          <c:showVal val="0"/>
          <c:showCatName val="0"/>
          <c:showSerName val="0"/>
          <c:showPercent val="0"/>
          <c:showBubbleSize val="0"/>
        </c:dLbls>
        <c:gapWidth val="45"/>
        <c:overlap val="27"/>
        <c:axId val="-2082172392"/>
        <c:axId val="-2082169272"/>
      </c:barChart>
      <c:catAx>
        <c:axId val="-2082172392"/>
        <c:scaling>
          <c:orientation val="minMax"/>
        </c:scaling>
        <c:delete val="1"/>
        <c:axPos val="l"/>
        <c:numFmt formatCode="General" sourceLinked="1"/>
        <c:majorTickMark val="none"/>
        <c:minorTickMark val="none"/>
        <c:tickLblPos val="nextTo"/>
        <c:crossAx val="-2082169272"/>
        <c:crosses val="autoZero"/>
        <c:auto val="1"/>
        <c:lblAlgn val="ctr"/>
        <c:lblOffset val="100"/>
        <c:noMultiLvlLbl val="0"/>
      </c:catAx>
      <c:valAx>
        <c:axId val="-2082169272"/>
        <c:scaling>
          <c:orientation val="minMax"/>
          <c:max val="20000.0"/>
        </c:scaling>
        <c:delete val="0"/>
        <c:axPos val="b"/>
        <c:numFmt formatCode="General" sourceLinked="1"/>
        <c:majorTickMark val="none"/>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082172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accent6">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Лист1!$A$2:$A$23</c:f>
              <c:strCache>
                <c:ptCount val="22"/>
                <c:pt idx="0">
                  <c:v>Norrbotten</c:v>
                </c:pt>
                <c:pt idx="1">
                  <c:v>Murmansk oblast</c:v>
                </c:pt>
                <c:pt idx="2">
                  <c:v>Lapland</c:v>
                </c:pt>
                <c:pt idx="3">
                  <c:v>Vasterbotten</c:v>
                </c:pt>
                <c:pt idx="4">
                  <c:v>Arkhangelsk oblast</c:v>
                </c:pt>
                <c:pt idx="5">
                  <c:v>Komi Republic</c:v>
                </c:pt>
                <c:pt idx="6">
                  <c:v>Nordland</c:v>
                </c:pt>
                <c:pt idx="7">
                  <c:v>Yukon</c:v>
                </c:pt>
                <c:pt idx="8">
                  <c:v>Troms</c:v>
                </c:pt>
                <c:pt idx="9">
                  <c:v>Oulu</c:v>
                </c:pt>
                <c:pt idx="10">
                  <c:v>Chukotka AO</c:v>
                </c:pt>
                <c:pt idx="11">
                  <c:v>Yamalo-Nenets AO</c:v>
                </c:pt>
                <c:pt idx="12">
                  <c:v>Finmark</c:v>
                </c:pt>
                <c:pt idx="13">
                  <c:v>Iceland</c:v>
                </c:pt>
                <c:pt idx="14">
                  <c:v>Nenets AO</c:v>
                </c:pt>
                <c:pt idx="15">
                  <c:v>Sakha AO</c:v>
                </c:pt>
                <c:pt idx="16">
                  <c:v>Faroe Islands</c:v>
                </c:pt>
                <c:pt idx="17">
                  <c:v>Alaska</c:v>
                </c:pt>
                <c:pt idx="18">
                  <c:v>Northwest territories</c:v>
                </c:pt>
                <c:pt idx="19">
                  <c:v>Greenland</c:v>
                </c:pt>
                <c:pt idx="20">
                  <c:v>Alaska Natives</c:v>
                </c:pt>
                <c:pt idx="21">
                  <c:v>Nunavut</c:v>
                </c:pt>
              </c:strCache>
            </c:strRef>
          </c:cat>
          <c:val>
            <c:numRef>
              <c:f>Лист1!$B$2:$B$23</c:f>
              <c:numCache>
                <c:formatCode>General</c:formatCode>
                <c:ptCount val="22"/>
                <c:pt idx="0">
                  <c:v>9.3</c:v>
                </c:pt>
                <c:pt idx="1">
                  <c:v>9.5</c:v>
                </c:pt>
                <c:pt idx="2">
                  <c:v>9.6</c:v>
                </c:pt>
                <c:pt idx="3">
                  <c:v>9.8</c:v>
                </c:pt>
                <c:pt idx="4">
                  <c:v>10.1</c:v>
                </c:pt>
                <c:pt idx="5">
                  <c:v>10.6</c:v>
                </c:pt>
                <c:pt idx="6">
                  <c:v>11.3</c:v>
                </c:pt>
                <c:pt idx="7">
                  <c:v>11.5</c:v>
                </c:pt>
                <c:pt idx="8">
                  <c:v>12.4</c:v>
                </c:pt>
                <c:pt idx="9">
                  <c:v>12.9</c:v>
                </c:pt>
                <c:pt idx="10">
                  <c:v>12.9</c:v>
                </c:pt>
                <c:pt idx="11">
                  <c:v>13.1</c:v>
                </c:pt>
                <c:pt idx="12">
                  <c:v>13.2</c:v>
                </c:pt>
                <c:pt idx="13">
                  <c:v>14.5</c:v>
                </c:pt>
                <c:pt idx="14">
                  <c:v>14.5</c:v>
                </c:pt>
                <c:pt idx="15">
                  <c:v>14.5</c:v>
                </c:pt>
                <c:pt idx="16">
                  <c:v>14.6</c:v>
                </c:pt>
                <c:pt idx="17">
                  <c:v>15.7</c:v>
                </c:pt>
                <c:pt idx="18">
                  <c:v>16.0</c:v>
                </c:pt>
                <c:pt idx="19">
                  <c:v>16.1</c:v>
                </c:pt>
                <c:pt idx="20">
                  <c:v>22.8</c:v>
                </c:pt>
                <c:pt idx="21">
                  <c:v>25.6</c:v>
                </c:pt>
              </c:numCache>
            </c:numRef>
          </c:val>
        </c:ser>
        <c:dLbls>
          <c:showLegendKey val="0"/>
          <c:showVal val="0"/>
          <c:showCatName val="0"/>
          <c:showSerName val="0"/>
          <c:showPercent val="0"/>
          <c:showBubbleSize val="0"/>
        </c:dLbls>
        <c:gapWidth val="182"/>
        <c:axId val="-2081959992"/>
        <c:axId val="-2081956504"/>
      </c:barChart>
      <c:catAx>
        <c:axId val="-2081959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081956504"/>
        <c:crosses val="autoZero"/>
        <c:auto val="1"/>
        <c:lblAlgn val="ctr"/>
        <c:lblOffset val="100"/>
        <c:noMultiLvlLbl val="0"/>
      </c:catAx>
      <c:valAx>
        <c:axId val="-2081956504"/>
        <c:scaling>
          <c:orientation val="minMax"/>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081959992"/>
        <c:crosses val="autoZero"/>
        <c:crossBetween val="between"/>
      </c:valAx>
      <c:spPr>
        <a:solidFill>
          <a:schemeClr val="accent1">
            <a:lumMod val="20000"/>
            <a:lumOff val="80000"/>
          </a:schemeClr>
        </a:solid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33"/>
        <c:overlap val="-100"/>
        <c:axId val="-2062493544"/>
        <c:axId val="-2062489720"/>
        <c:extLst xmlns:c16r2="http://schemas.microsoft.com/office/drawing/2015/06/chart">
          <c:ext xmlns:c15="http://schemas.microsoft.com/office/drawing/2012/chart" uri="{02D57815-91ED-43cb-92C2-25804820EDAC}">
            <c15:filteredBarSeries>
              <c15:ser>
                <c:idx val="0"/>
                <c:order val="0"/>
                <c:spPr>
                  <a:solidFill>
                    <a:schemeClr val="accent1"/>
                  </a:solidFill>
                  <a:ln>
                    <a:noFill/>
                  </a:ln>
                  <a:effectLst/>
                </c:spPr>
                <c:invertIfNegative val="0"/>
                <c:cat>
                  <c:strRef>
                    <c:extLst xmlns:c16r2="http://schemas.microsoft.com/office/drawing/2015/06/chart">
                      <c:ext uri="{02D57815-91ED-43cb-92C2-25804820EDAC}">
                        <c15:formulaRef>
                          <c15:sqref>Лист1!$A$1:$A$4</c15:sqref>
                        </c15:formulaRef>
                      </c:ext>
                    </c:extLst>
                    <c:strCache>
                      <c:ptCount val="4"/>
                      <c:pt idx="0">
                        <c:v>Chukotka AO (Russia)</c:v>
                      </c:pt>
                      <c:pt idx="1">
                        <c:v>Murmansk region (Russia)</c:v>
                      </c:pt>
                      <c:pt idx="2">
                        <c:v>Russia</c:v>
                      </c:pt>
                      <c:pt idx="3">
                        <c:v>Northern Finland</c:v>
                      </c:pt>
                    </c:strCache>
                  </c:strRef>
                </c:cat>
                <c:val>
                  <c:numRef>
                    <c:extLst xmlns:c16r2="http://schemas.microsoft.com/office/drawing/2015/06/chart">
                      <c:ext uri="{02D57815-91ED-43cb-92C2-25804820EDAC}">
                        <c15:formulaRef>
                          <c15:sqref>Лист1!$B$1:$B$4</c15:sqref>
                        </c15:formulaRef>
                      </c:ext>
                    </c:extLst>
                    <c:numCache>
                      <c:formatCode>General</c:formatCode>
                      <c:ptCount val="4"/>
                      <c:pt idx="0">
                        <c:v>1911.8</c:v>
                      </c:pt>
                      <c:pt idx="1">
                        <c:v>1613.8</c:v>
                      </c:pt>
                      <c:pt idx="2">
                        <c:v>1453.9</c:v>
                      </c:pt>
                      <c:pt idx="3">
                        <c:v>703</c:v>
                      </c:pt>
                    </c:numCache>
                  </c:numRef>
                </c:val>
                <c:extLst xmlns:c16r2="http://schemas.microsoft.com/office/drawing/2015/06/chart">
                  <c:ext xmlns:c16="http://schemas.microsoft.com/office/drawing/2014/chart" uri="{C3380CC4-5D6E-409C-BE32-E72D297353CC}">
                    <c16:uniqueId val="{00000000-6830-4872-A92E-264CB3AAE536}"/>
                  </c:ext>
                  <c:ext uri="{02D57815-91ED-43cb-92C2-25804820EDAC}">
                    <c15:filteredSeriesTitle>
                      <c15:tx>
                        <c:strRef>
                          <c:extLst xmlns:c16="http://schemas.microsoft.com/office/drawing/2014/chart" xmlns:c16r2="http://schemas.microsoft.com/office/drawing/2015/06/chart">
                            <c:ext uri="{02D57815-91ED-43cb-92C2-25804820EDAC}">
                              <c15:formulaRef>
                                <c15:sqref>Лист1!#REF!</c15:sqref>
                              </c15:formulaRef>
                            </c:ext>
                          </c:extLst>
                          <c:strCache>
                            <c:ptCount val="1"/>
                            <c:pt idx="0">
                              <c:v>#REF!</c:v>
                            </c:pt>
                          </c:strCache>
                        </c:strRef>
                      </c15:tx>
                    </c15:filteredSeriesTitle>
                  </c:ext>
                </c:extLst>
              </c15:ser>
            </c15:filteredBarSeries>
            <c15:filteredBarSeries>
              <c15:ser>
                <c:idx val="1"/>
                <c:order val="1"/>
                <c:spPr>
                  <a:solidFill>
                    <a:schemeClr val="accent2"/>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Лист1!$A$1:$A$4</c15:sqref>
                        </c15:formulaRef>
                      </c:ext>
                    </c:extLst>
                    <c:strCache>
                      <c:ptCount val="4"/>
                      <c:pt idx="0">
                        <c:v>Chukotka AO (Russia)</c:v>
                      </c:pt>
                      <c:pt idx="1">
                        <c:v>Murmansk region (Russia)</c:v>
                      </c:pt>
                      <c:pt idx="2">
                        <c:v>Russia</c:v>
                      </c:pt>
                      <c:pt idx="3">
                        <c:v>Northern Finland</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Лист1!#REF!</c15:sqref>
                        </c15:formulaRef>
                      </c:ext>
                    </c:extLst>
                    <c:numCache>
                      <c:formatCode>General</c:formatCode>
                      <c:ptCount val="1"/>
                      <c:pt idx="0">
                        <c:v>1</c:v>
                      </c:pt>
                    </c:numCache>
                  </c:numRef>
                </c:val>
                <c:extLst xmlns:c15="http://schemas.microsoft.com/office/drawing/2012/chart" xmlns:c16r2="http://schemas.microsoft.com/office/drawing/2015/06/chart">
                  <c:ext xmlns:c16="http://schemas.microsoft.com/office/drawing/2014/chart" uri="{C3380CC4-5D6E-409C-BE32-E72D297353CC}">
                    <c16:uniqueId val="{00000001-6830-4872-A92E-264CB3AAE536}"/>
                  </c:ext>
                  <c:ext xmlns:c15="http://schemas.microsoft.com/office/drawing/2012/chart" uri="{02D57815-91ED-43cb-92C2-25804820EDAC}">
                    <c15:filteredSeriesTitle>
                      <c15:tx>
                        <c:strRef>
                          <c:extLst xmlns:c16="http://schemas.microsoft.com/office/drawing/2014/chart" xmlns:c16r2="http://schemas.microsoft.com/office/drawing/2015/06/chart">
                            <c:ext uri="{02D57815-91ED-43cb-92C2-25804820EDAC}">
                              <c15:formulaRef>
                                <c15:sqref>Лист1!#REF!</c15:sqref>
                              </c15:formulaRef>
                            </c:ext>
                          </c:extLst>
                          <c:strCache>
                            <c:ptCount val="1"/>
                            <c:pt idx="0">
                              <c:v>#REF!</c:v>
                            </c:pt>
                          </c:strCache>
                        </c:strRef>
                      </c15:tx>
                    </c15:filteredSeriesTitle>
                  </c:ext>
                </c:extLst>
              </c15:ser>
            </c15:filteredBarSeries>
            <c15:filteredBarSeries>
              <c15:ser>
                <c:idx val="2"/>
                <c:order val="2"/>
                <c:spPr>
                  <a:solidFill>
                    <a:schemeClr val="accent3"/>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Лист1!$A$1:$A$4</c15:sqref>
                        </c15:formulaRef>
                      </c:ext>
                    </c:extLst>
                    <c:strCache>
                      <c:ptCount val="4"/>
                      <c:pt idx="0">
                        <c:v>Chukotka AO (Russia)</c:v>
                      </c:pt>
                      <c:pt idx="1">
                        <c:v>Murmansk region (Russia)</c:v>
                      </c:pt>
                      <c:pt idx="2">
                        <c:v>Russia</c:v>
                      </c:pt>
                      <c:pt idx="3">
                        <c:v>Northern Finland</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Лист1!#REF!</c15:sqref>
                        </c15:formulaRef>
                      </c:ext>
                    </c:extLst>
                    <c:numCache>
                      <c:formatCode>General</c:formatCode>
                      <c:ptCount val="1"/>
                      <c:pt idx="0">
                        <c:v>1</c:v>
                      </c:pt>
                    </c:numCache>
                  </c:numRef>
                </c:val>
                <c:extLst xmlns:c15="http://schemas.microsoft.com/office/drawing/2012/chart" xmlns:c16r2="http://schemas.microsoft.com/office/drawing/2015/06/chart">
                  <c:ext xmlns:c16="http://schemas.microsoft.com/office/drawing/2014/chart" uri="{C3380CC4-5D6E-409C-BE32-E72D297353CC}">
                    <c16:uniqueId val="{00000002-6830-4872-A92E-264CB3AAE536}"/>
                  </c:ext>
                  <c:ext xmlns:c15="http://schemas.microsoft.com/office/drawing/2012/chart" uri="{02D57815-91ED-43cb-92C2-25804820EDAC}">
                    <c15:filteredSeriesTitle>
                      <c15:tx>
                        <c:strRef>
                          <c:extLst xmlns:c16="http://schemas.microsoft.com/office/drawing/2014/chart" xmlns:c16r2="http://schemas.microsoft.com/office/drawing/2015/06/chart">
                            <c:ext uri="{02D57815-91ED-43cb-92C2-25804820EDAC}">
                              <c15:formulaRef>
                                <c15:sqref>Лист1!#REF!</c15:sqref>
                              </c15:formulaRef>
                            </c:ext>
                          </c:extLst>
                          <c:strCache>
                            <c:ptCount val="1"/>
                            <c:pt idx="0">
                              <c:v>#REF!</c:v>
                            </c:pt>
                          </c:strCache>
                        </c:strRef>
                      </c15:tx>
                    </c15:filteredSeriesTitle>
                  </c:ext>
                </c:extLst>
              </c15:ser>
            </c15:filteredBarSeries>
            <c15:filteredBarSeries>
              <c15:ser>
                <c:idx val="3"/>
                <c:order val="3"/>
                <c:spPr>
                  <a:solidFill>
                    <a:schemeClr val="accent4"/>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Лист1!$A$1:$A$4</c15:sqref>
                        </c15:formulaRef>
                      </c:ext>
                    </c:extLst>
                    <c:strCache>
                      <c:ptCount val="4"/>
                      <c:pt idx="0">
                        <c:v>Chukotka AO (Russia)</c:v>
                      </c:pt>
                      <c:pt idx="1">
                        <c:v>Murmansk region (Russia)</c:v>
                      </c:pt>
                      <c:pt idx="2">
                        <c:v>Russia</c:v>
                      </c:pt>
                      <c:pt idx="3">
                        <c:v>Northern Finland</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Лист1!#REF!</c15:sqref>
                        </c15:formulaRef>
                      </c:ext>
                    </c:extLst>
                    <c:numCache>
                      <c:formatCode>General</c:formatCode>
                      <c:ptCount val="1"/>
                      <c:pt idx="0">
                        <c:v>1</c:v>
                      </c:pt>
                    </c:numCache>
                  </c:numRef>
                </c:val>
                <c:extLst xmlns:c15="http://schemas.microsoft.com/office/drawing/2012/chart" xmlns:c16r2="http://schemas.microsoft.com/office/drawing/2015/06/chart">
                  <c:ext xmlns:c16="http://schemas.microsoft.com/office/drawing/2014/chart" uri="{C3380CC4-5D6E-409C-BE32-E72D297353CC}">
                    <c16:uniqueId val="{00000003-6830-4872-A92E-264CB3AAE536}"/>
                  </c:ext>
                  <c:ext xmlns:c15="http://schemas.microsoft.com/office/drawing/2012/chart" uri="{02D57815-91ED-43cb-92C2-25804820EDAC}">
                    <c15:filteredSeriesTitle>
                      <c15:tx>
                        <c:strRef>
                          <c:extLst xmlns:c16="http://schemas.microsoft.com/office/drawing/2014/chart" xmlns:c16r2="http://schemas.microsoft.com/office/drawing/2015/06/chart">
                            <c:ext uri="{02D57815-91ED-43cb-92C2-25804820EDAC}">
                              <c15:formulaRef>
                                <c15:sqref>Лист1!#REF!</c15:sqref>
                              </c15:formulaRef>
                            </c:ext>
                          </c:extLst>
                          <c:strCache>
                            <c:ptCount val="1"/>
                            <c:pt idx="0">
                              <c:v>#REF!</c:v>
                            </c:pt>
                          </c:strCache>
                        </c:strRef>
                      </c15:tx>
                    </c15:filteredSeriesTitle>
                  </c:ext>
                </c:extLst>
              </c15:ser>
            </c15:filteredBarSeries>
          </c:ext>
        </c:extLst>
      </c:barChart>
      <c:catAx>
        <c:axId val="-2062493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62489720"/>
        <c:crosses val="autoZero"/>
        <c:auto val="1"/>
        <c:lblAlgn val="ctr"/>
        <c:lblOffset val="100"/>
        <c:noMultiLvlLbl val="0"/>
      </c:catAx>
      <c:valAx>
        <c:axId val="-2062489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62493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Столбец1</c:v>
                </c:pt>
              </c:strCache>
            </c:strRef>
          </c:tx>
          <c:spPr>
            <a:solidFill>
              <a:schemeClr val="accent1"/>
            </a:solidFill>
            <a:ln>
              <a:noFill/>
            </a:ln>
            <a:effectLst/>
          </c:spPr>
          <c:invertIfNegative val="0"/>
          <c:dPt>
            <c:idx val="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2E6A-458E-B99D-2A92CC722B78}"/>
              </c:ext>
            </c:extLst>
          </c:dPt>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E6A-458E-B99D-2A92CC722B78}"/>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2E6A-458E-B99D-2A92CC722B78}"/>
              </c:ext>
            </c:extLst>
          </c:dPt>
          <c:dPt>
            <c:idx val="3"/>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2E6A-458E-B99D-2A92CC722B78}"/>
              </c:ext>
            </c:extLst>
          </c:dPt>
          <c:dPt>
            <c:idx val="4"/>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9-2E6A-458E-B99D-2A92CC722B78}"/>
              </c:ext>
            </c:extLst>
          </c:dPt>
          <c:dPt>
            <c:idx val="5"/>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B-2E6A-458E-B99D-2A92CC722B78}"/>
              </c:ext>
            </c:extLst>
          </c:dPt>
          <c:dPt>
            <c:idx val="6"/>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D-2E6A-458E-B99D-2A92CC722B78}"/>
              </c:ext>
            </c:extLst>
          </c:dPt>
          <c:dPt>
            <c:idx val="7"/>
            <c:invertIfNegative val="0"/>
            <c:bubble3D val="0"/>
            <c:spPr>
              <a:solidFill>
                <a:srgbClr val="CC99FF"/>
              </a:solidFill>
              <a:ln>
                <a:noFill/>
              </a:ln>
              <a:effectLst/>
            </c:spPr>
            <c:extLst xmlns:c16r2="http://schemas.microsoft.com/office/drawing/2015/06/chart">
              <c:ext xmlns:c16="http://schemas.microsoft.com/office/drawing/2014/chart" uri="{C3380CC4-5D6E-409C-BE32-E72D297353CC}">
                <c16:uniqueId val="{0000000F-2E6A-458E-B99D-2A92CC722B78}"/>
              </c:ext>
            </c:extLst>
          </c:dPt>
          <c:dPt>
            <c:idx val="8"/>
            <c:invertIfNegative val="0"/>
            <c:bubble3D val="0"/>
            <c:spPr>
              <a:solidFill>
                <a:srgbClr val="CC99FF"/>
              </a:solidFill>
              <a:ln>
                <a:noFill/>
              </a:ln>
              <a:effectLst/>
            </c:spPr>
            <c:extLst xmlns:c16r2="http://schemas.microsoft.com/office/drawing/2015/06/chart">
              <c:ext xmlns:c16="http://schemas.microsoft.com/office/drawing/2014/chart" uri="{C3380CC4-5D6E-409C-BE32-E72D297353CC}">
                <c16:uniqueId val="{00000011-2E6A-458E-B99D-2A92CC722B78}"/>
              </c:ext>
            </c:extLst>
          </c:dPt>
          <c:dPt>
            <c:idx val="9"/>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13-2E6A-458E-B99D-2A92CC722B78}"/>
              </c:ext>
            </c:extLst>
          </c:dPt>
          <c:dPt>
            <c:idx val="1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5-2E6A-458E-B99D-2A92CC722B78}"/>
              </c:ext>
            </c:extLst>
          </c:dPt>
          <c:dPt>
            <c:idx val="11"/>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7-2E6A-458E-B99D-2A92CC722B78}"/>
              </c:ext>
            </c:extLst>
          </c:dPt>
          <c:dPt>
            <c:idx val="1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9-2E6A-458E-B99D-2A92CC722B78}"/>
              </c:ext>
            </c:extLst>
          </c:dPt>
          <c:dPt>
            <c:idx val="15"/>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2E6A-458E-B99D-2A92CC722B78}"/>
              </c:ext>
            </c:extLst>
          </c:dPt>
          <c:dPt>
            <c:idx val="1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D-2E6A-458E-B99D-2A92CC722B78}"/>
              </c:ext>
            </c:extLst>
          </c:dPt>
          <c:dPt>
            <c:idx val="1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F-2E6A-458E-B99D-2A92CC722B7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Лист1!$A$2:$A$19</c:f>
              <c:strCache>
                <c:ptCount val="18"/>
                <c:pt idx="0">
                  <c:v>Chukotka AO (Russia)</c:v>
                </c:pt>
                <c:pt idx="1">
                  <c:v>Murmansk region (Russia)</c:v>
                </c:pt>
                <c:pt idx="2">
                  <c:v>Russia</c:v>
                </c:pt>
                <c:pt idx="3">
                  <c:v>Northern Finland</c:v>
                </c:pt>
                <c:pt idx="4">
                  <c:v>Finland</c:v>
                </c:pt>
                <c:pt idx="5">
                  <c:v>Northern Sweden</c:v>
                </c:pt>
                <c:pt idx="6">
                  <c:v>Sweden</c:v>
                </c:pt>
                <c:pt idx="7">
                  <c:v>Northern Norway</c:v>
                </c:pt>
                <c:pt idx="8">
                  <c:v>Norway</c:v>
                </c:pt>
                <c:pt idx="9">
                  <c:v>Iceland</c:v>
                </c:pt>
                <c:pt idx="10">
                  <c:v>Faroe Islands (Denmark)</c:v>
                </c:pt>
                <c:pt idx="11">
                  <c:v>Greenland (Denmark)</c:v>
                </c:pt>
                <c:pt idx="12">
                  <c:v>Denmark</c:v>
                </c:pt>
                <c:pt idx="13">
                  <c:v>Northern Canada</c:v>
                </c:pt>
                <c:pt idx="14">
                  <c:v>Canada</c:v>
                </c:pt>
                <c:pt idx="15">
                  <c:v>Alaska Natives</c:v>
                </c:pt>
                <c:pt idx="16">
                  <c:v>Akaska</c:v>
                </c:pt>
                <c:pt idx="17">
                  <c:v>USA</c:v>
                </c:pt>
              </c:strCache>
            </c:strRef>
          </c:cat>
          <c:val>
            <c:numRef>
              <c:f>Лист1!$B$2:$B$19</c:f>
              <c:numCache>
                <c:formatCode>General</c:formatCode>
                <c:ptCount val="18"/>
                <c:pt idx="0">
                  <c:v>1911.8</c:v>
                </c:pt>
                <c:pt idx="1">
                  <c:v>1613.8</c:v>
                </c:pt>
                <c:pt idx="2">
                  <c:v>1453.9</c:v>
                </c:pt>
                <c:pt idx="3">
                  <c:v>703.0</c:v>
                </c:pt>
                <c:pt idx="4">
                  <c:v>670.2</c:v>
                </c:pt>
                <c:pt idx="5">
                  <c:v>623.7</c:v>
                </c:pt>
                <c:pt idx="6">
                  <c:v>590.5</c:v>
                </c:pt>
                <c:pt idx="7">
                  <c:v>653.7</c:v>
                </c:pt>
                <c:pt idx="8">
                  <c:v>624.8</c:v>
                </c:pt>
                <c:pt idx="9">
                  <c:v>559.6</c:v>
                </c:pt>
                <c:pt idx="10">
                  <c:v>608.8</c:v>
                </c:pt>
                <c:pt idx="11">
                  <c:v>1433.8</c:v>
                </c:pt>
                <c:pt idx="12">
                  <c:v>751.3</c:v>
                </c:pt>
                <c:pt idx="13">
                  <c:v>841.2</c:v>
                </c:pt>
                <c:pt idx="14">
                  <c:v>585.6</c:v>
                </c:pt>
                <c:pt idx="15">
                  <c:v>939.0</c:v>
                </c:pt>
                <c:pt idx="16">
                  <c:v>683.3</c:v>
                </c:pt>
                <c:pt idx="17">
                  <c:v>698.9</c:v>
                </c:pt>
              </c:numCache>
            </c:numRef>
          </c:val>
          <c:extLst xmlns:c16r2="http://schemas.microsoft.com/office/drawing/2015/06/chart">
            <c:ext xmlns:c16="http://schemas.microsoft.com/office/drawing/2014/chart" uri="{C3380CC4-5D6E-409C-BE32-E72D297353CC}">
              <c16:uniqueId val="{00000020-2E6A-458E-B99D-2A92CC722B78}"/>
            </c:ext>
          </c:extLst>
        </c:ser>
        <c:dLbls>
          <c:showLegendKey val="0"/>
          <c:showVal val="0"/>
          <c:showCatName val="0"/>
          <c:showSerName val="0"/>
          <c:showPercent val="0"/>
          <c:showBubbleSize val="0"/>
        </c:dLbls>
        <c:gapWidth val="64"/>
        <c:overlap val="20"/>
        <c:axId val="-2062415000"/>
        <c:axId val="-2062411432"/>
      </c:barChart>
      <c:catAx>
        <c:axId val="-2062415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062411432"/>
        <c:crosses val="autoZero"/>
        <c:auto val="1"/>
        <c:lblAlgn val="ctr"/>
        <c:lblOffset val="100"/>
        <c:noMultiLvlLbl val="0"/>
      </c:catAx>
      <c:valAx>
        <c:axId val="-2062411432"/>
        <c:scaling>
          <c:orientation val="minMax"/>
          <c:max val="2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smtClean="0">
                    <a:solidFill>
                      <a:schemeClr val="tx1"/>
                    </a:solidFill>
                    <a:latin typeface="Arial" panose="020B0604020202020204" pitchFamily="34" charset="0"/>
                    <a:cs typeface="Arial" panose="020B0604020202020204" pitchFamily="34" charset="0"/>
                  </a:rPr>
                  <a:t>Age Standardized Mortality Rates (ASMR) per 100 000 persons</a:t>
                </a:r>
                <a:endParaRPr lang="ru-RU" sz="1400" b="1"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062415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Столбец1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Northern Sweden</c:v>
                </c:pt>
                <c:pt idx="1">
                  <c:v>Northern Finland</c:v>
                </c:pt>
                <c:pt idx="2">
                  <c:v>Northern Norway</c:v>
                </c:pt>
                <c:pt idx="3">
                  <c:v>Alaska</c:v>
                </c:pt>
                <c:pt idx="4">
                  <c:v>Yukon</c:v>
                </c:pt>
                <c:pt idx="5">
                  <c:v>Northwest territories</c:v>
                </c:pt>
                <c:pt idx="6">
                  <c:v>Arkhangelsk </c:v>
                </c:pt>
                <c:pt idx="7">
                  <c:v>Greenland</c:v>
                </c:pt>
                <c:pt idx="8">
                  <c:v>Nunavut</c:v>
                </c:pt>
              </c:strCache>
            </c:strRef>
          </c:cat>
          <c:val>
            <c:numRef>
              <c:f>Лист1!$B$2:$B$10</c:f>
              <c:numCache>
                <c:formatCode>General</c:formatCode>
                <c:ptCount val="9"/>
                <c:pt idx="0">
                  <c:v>4.3</c:v>
                </c:pt>
                <c:pt idx="1">
                  <c:v>5.1</c:v>
                </c:pt>
                <c:pt idx="2">
                  <c:v>6.9</c:v>
                </c:pt>
                <c:pt idx="3">
                  <c:v>8.1</c:v>
                </c:pt>
                <c:pt idx="4">
                  <c:v>12.1</c:v>
                </c:pt>
                <c:pt idx="5">
                  <c:v>25.4</c:v>
                </c:pt>
                <c:pt idx="6">
                  <c:v>65.4</c:v>
                </c:pt>
                <c:pt idx="7">
                  <c:v>144.9</c:v>
                </c:pt>
                <c:pt idx="8">
                  <c:v>194.3</c:v>
                </c:pt>
              </c:numCache>
            </c:numRef>
          </c:val>
        </c:ser>
        <c:dLbls>
          <c:showLegendKey val="0"/>
          <c:showVal val="0"/>
          <c:showCatName val="0"/>
          <c:showSerName val="0"/>
          <c:showPercent val="0"/>
          <c:showBubbleSize val="0"/>
        </c:dLbls>
        <c:gapWidth val="62"/>
        <c:axId val="-2060909656"/>
        <c:axId val="-2060906088"/>
      </c:barChart>
      <c:catAx>
        <c:axId val="-2060909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060906088"/>
        <c:crosses val="autoZero"/>
        <c:auto val="1"/>
        <c:lblAlgn val="ctr"/>
        <c:lblOffset val="100"/>
        <c:noMultiLvlLbl val="0"/>
      </c:catAx>
      <c:valAx>
        <c:axId val="-2060906088"/>
        <c:scaling>
          <c:orientation val="minMax"/>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0609096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9551EB8-E74E-41D4-B794-9F5B264C12F6}" type="datetimeFigureOut">
              <a:rPr lang="ru-RU" smtClean="0"/>
              <a:t>18.06.18</a:t>
            </a:fld>
            <a:endParaRPr lang="ru-RU"/>
          </a:p>
        </p:txBody>
      </p:sp>
      <p:sp>
        <p:nvSpPr>
          <p:cNvPr id="4" name="Образ слайда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4926E49-09CB-401A-B1B3-A27F9D7E5593}" type="slidenum">
              <a:rPr lang="ru-RU" smtClean="0"/>
              <a:t>‹#›</a:t>
            </a:fld>
            <a:endParaRPr lang="ru-RU"/>
          </a:p>
        </p:txBody>
      </p:sp>
    </p:spTree>
    <p:extLst>
      <p:ext uri="{BB962C8B-B14F-4D97-AF65-F5344CB8AC3E}">
        <p14:creationId xmlns:p14="http://schemas.microsoft.com/office/powerpoint/2010/main" val="41374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r>
              <a:rPr lang="en-US" dirty="0" smtClean="0"/>
              <a:t>Dear colleagues,</a:t>
            </a:r>
            <a:r>
              <a:rPr lang="en-US" baseline="0" dirty="0" smtClean="0"/>
              <a:t> let me present the lecture about demographics and health status of Arctic populations. </a:t>
            </a:r>
            <a:endParaRPr lang="ru-RU" dirty="0"/>
          </a:p>
        </p:txBody>
      </p:sp>
      <p:sp>
        <p:nvSpPr>
          <p:cNvPr id="4" name="Номер слайда 3"/>
          <p:cNvSpPr>
            <a:spLocks noGrp="1"/>
          </p:cNvSpPr>
          <p:nvPr>
            <p:ph type="sldNum" sz="quarter" idx="10"/>
          </p:nvPr>
        </p:nvSpPr>
        <p:spPr/>
        <p:txBody>
          <a:bodyPr/>
          <a:lstStyle/>
          <a:p>
            <a:fld id="{AF9338BB-4A05-469B-B3A1-C3F60EF8DC45}" type="slidenum">
              <a:rPr lang="ru-RU" smtClean="0"/>
              <a:t>1</a:t>
            </a:fld>
            <a:endParaRPr lang="ru-RU"/>
          </a:p>
        </p:txBody>
      </p:sp>
    </p:spTree>
    <p:extLst>
      <p:ext uri="{BB962C8B-B14F-4D97-AF65-F5344CB8AC3E}">
        <p14:creationId xmlns:p14="http://schemas.microsoft.com/office/powerpoint/2010/main" val="1206605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part of my lecture is about health of population in the Arctic. There are four</a:t>
            </a:r>
            <a:r>
              <a:rPr lang="en-US" baseline="0" dirty="0" smtClean="0"/>
              <a:t> key indicators of health outcomes. They include birth rate, life expectancy, death rate and infant mortality.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C00000"/>
                </a:solidFill>
                <a:latin typeface="Arial" panose="020B0604020202020204" pitchFamily="34" charset="0"/>
                <a:cs typeface="Arial" panose="020B0604020202020204" pitchFamily="34" charset="0"/>
              </a:rPr>
              <a:t>What does these indicators mean?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dirty="0" smtClean="0">
                <a:solidFill>
                  <a:srgbClr val="C00000"/>
                </a:solidFill>
                <a:latin typeface="Arial" panose="020B0604020202020204" pitchFamily="34" charset="0"/>
                <a:cs typeface="Arial" panose="020B0604020202020204" pitchFamily="34" charset="0"/>
              </a:rPr>
              <a:t>Birth Rate </a:t>
            </a:r>
            <a:r>
              <a:rPr lang="en-US" sz="1200" dirty="0" smtClean="0">
                <a:latin typeface="Arial" panose="020B0604020202020204" pitchFamily="34" charset="0"/>
                <a:cs typeface="Arial" panose="020B0604020202020204" pitchFamily="34" charset="0"/>
              </a:rPr>
              <a:t>is a summary rate based on the number of live births in a population over a given period, usually one year. The denominator includes a number of population in this year. </a:t>
            </a:r>
          </a:p>
          <a:p>
            <a:pPr marL="171450" indent="-171450">
              <a:lnSpc>
                <a:spcPct val="100000"/>
              </a:lnSpc>
              <a:spcBef>
                <a:spcPts val="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Life Expectancy at birth is the average number of years a newborn baby can be expected to live if current mortality trends continue.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Death Rate is an estimate of the portion of the population that dies during a specified period. The numerator is the number of persons dying during the period; </a:t>
            </a:r>
            <a:r>
              <a:rPr lang="en-US" sz="1200" dirty="0" smtClean="0">
                <a:latin typeface="Arial" panose="020B0604020202020204" pitchFamily="34" charset="0"/>
                <a:cs typeface="Arial" panose="020B0604020202020204" pitchFamily="34" charset="0"/>
              </a:rPr>
              <a:t>the denominator includes a number of population in this year. </a:t>
            </a:r>
            <a:endParaRPr lang="en-US" dirty="0" smtClean="0">
              <a:latin typeface="Arial" panose="020B0604020202020204" pitchFamily="34" charset="0"/>
              <a:cs typeface="Arial" panose="020B0604020202020204" pitchFamily="34" charset="0"/>
            </a:endParaRPr>
          </a:p>
          <a:p>
            <a:pPr marL="171450" indent="-171450">
              <a:lnSpc>
                <a:spcPct val="100000"/>
              </a:lnSpc>
              <a:spcBef>
                <a:spcPts val="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Infant Mortality is a measure of the yearly rate of death in children less than one year old. The denominator is the number of live births in the same year.</a:t>
            </a:r>
          </a:p>
          <a:p>
            <a:endParaRPr lang="ru-RU" dirty="0"/>
          </a:p>
        </p:txBody>
      </p:sp>
      <p:sp>
        <p:nvSpPr>
          <p:cNvPr id="4" name="Номер слайда 3"/>
          <p:cNvSpPr>
            <a:spLocks noGrp="1"/>
          </p:cNvSpPr>
          <p:nvPr>
            <p:ph type="sldNum" sz="quarter" idx="10"/>
          </p:nvPr>
        </p:nvSpPr>
        <p:spPr/>
        <p:txBody>
          <a:bodyPr/>
          <a:lstStyle/>
          <a:p>
            <a:fld id="{AF9338BB-4A05-469B-B3A1-C3F60EF8DC45}" type="slidenum">
              <a:rPr lang="ru-RU" smtClean="0"/>
              <a:t>10</a:t>
            </a:fld>
            <a:endParaRPr lang="ru-RU"/>
          </a:p>
        </p:txBody>
      </p:sp>
    </p:spTree>
    <p:extLst>
      <p:ext uri="{BB962C8B-B14F-4D97-AF65-F5344CB8AC3E}">
        <p14:creationId xmlns:p14="http://schemas.microsoft.com/office/powerpoint/2010/main" val="50512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see on this slide that the highest levels of birth rate were in Nunavut and Alaska among the natives. In these Arctic regions the birth rate was more than 20 cases of live birth per 1000 population. The lowest levels of birth rates (less than 10 cases of live birth per 1000 population) were shown in Northern Sweden, Lapland and Murmansk region. </a:t>
            </a:r>
          </a:p>
          <a:p>
            <a:endParaRPr lang="en-US"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4926E49-09CB-401A-B1B3-A27F9D7E5593}" type="slidenum">
              <a:rPr lang="ru-RU" smtClean="0"/>
              <a:t>11</a:t>
            </a:fld>
            <a:endParaRPr lang="ru-RU"/>
          </a:p>
        </p:txBody>
      </p:sp>
    </p:spTree>
    <p:extLst>
      <p:ext uri="{BB962C8B-B14F-4D97-AF65-F5344CB8AC3E}">
        <p14:creationId xmlns:p14="http://schemas.microsoft.com/office/powerpoint/2010/main" val="131967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speak about</a:t>
            </a:r>
            <a:r>
              <a:rPr lang="en-US" baseline="0" dirty="0" smtClean="0"/>
              <a:t> life expectancy. </a:t>
            </a:r>
            <a:r>
              <a:rPr lang="en-US" dirty="0" smtClean="0"/>
              <a:t>There are</a:t>
            </a:r>
            <a:r>
              <a:rPr lang="en-US" baseline="0" dirty="0" smtClean="0"/>
              <a:t> substantial differences in life expectancy between the Arctic regions. As you can see the highest life expectancy among males and females have Iceland, Northern Norway and Northern Sweden. The lowest life expectancy has Greenland. Apart from that I would like to draw your attention to the difference in life expectancy between men and women. If in Iceland women live three years longer than men, so in Lapland, Finland women live 8 years longer than men.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Номер слайда 3"/>
          <p:cNvSpPr>
            <a:spLocks noGrp="1"/>
          </p:cNvSpPr>
          <p:nvPr>
            <p:ph type="sldNum" sz="quarter" idx="10"/>
          </p:nvPr>
        </p:nvSpPr>
        <p:spPr/>
        <p:txBody>
          <a:bodyPr/>
          <a:lstStyle/>
          <a:p>
            <a:fld id="{AF9338BB-4A05-469B-B3A1-C3F60EF8DC45}" type="slidenum">
              <a:rPr lang="ru-RU" smtClean="0"/>
              <a:t>12</a:t>
            </a:fld>
            <a:endParaRPr lang="ru-RU"/>
          </a:p>
        </p:txBody>
      </p:sp>
    </p:spTree>
    <p:extLst>
      <p:ext uri="{BB962C8B-B14F-4D97-AF65-F5344CB8AC3E}">
        <p14:creationId xmlns:p14="http://schemas.microsoft.com/office/powerpoint/2010/main" val="293078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pPr fontAlgn="b"/>
            <a:r>
              <a:rPr lang="en-US" dirty="0" smtClean="0"/>
              <a:t>The northern regions of the Russian Federation</a:t>
            </a:r>
            <a:r>
              <a:rPr lang="en-US" baseline="0" dirty="0" smtClean="0"/>
              <a:t> have the lowest life expectancy among circumpolar countries. In average life expectancy in the Russian Arctic is 63 years for males and 75 years for females.  Among the northern regions of Russia Chukotka AO has the lowest life expectancy. But the last 16 years life expectancy in the Arctic regions of Russia increased from 2 to 10 years. In Russia the difference in life expectancy between genders reaches from 10 to 15 years. </a:t>
            </a:r>
            <a:r>
              <a:rPr lang="en-US" dirty="0" smtClean="0">
                <a:latin typeface="Arial" panose="020B0604020202020204" pitchFamily="34" charset="0"/>
              </a:rPr>
              <a:t>In rural area of the Chukotka AO life expectancy at birth is 53 years (men is 47.5 years, women is 58,5 years).</a:t>
            </a:r>
            <a:endParaRPr lang="ru-RU"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AF9338BB-4A05-469B-B3A1-C3F60EF8DC45}" type="slidenum">
              <a:rPr lang="ru-RU" smtClean="0"/>
              <a:t>13</a:t>
            </a:fld>
            <a:endParaRPr lang="ru-RU"/>
          </a:p>
        </p:txBody>
      </p:sp>
    </p:spTree>
    <p:extLst>
      <p:ext uri="{BB962C8B-B14F-4D97-AF65-F5344CB8AC3E}">
        <p14:creationId xmlns:p14="http://schemas.microsoft.com/office/powerpoint/2010/main" val="231968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r>
              <a:rPr lang="en-US" dirty="0" smtClean="0"/>
              <a:t>Let’s discuss the next indicator which</a:t>
            </a:r>
            <a:r>
              <a:rPr lang="en-US" baseline="0" dirty="0" smtClean="0"/>
              <a:t> </a:t>
            </a:r>
            <a:r>
              <a:rPr lang="en-US" dirty="0" smtClean="0"/>
              <a:t>is death rate. This slide demonstrates age-standardized mortality</a:t>
            </a:r>
            <a:r>
              <a:rPr lang="en-US" baseline="0" dirty="0" smtClean="0"/>
              <a:t> rates from all causes. Age-standardized mortality rate is more suitable to compare levels of death between countries with different age structures of populations. The chart on the slide shows that the mortality from all causes is not very different in the northern regions of most Scandinavian countries from the total age-standardized mortality rates of each country as a whole. However, there are obvious differences between  Greenland and Denmark in two times. The age-standardized mortality of Alaska Natives is also much higher than in Alaska and the United States in general. Regions of Arctic Russia have the highest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age-standardized mortality rates among all circumpolar regions and countries. The highest levels of mortality show Murmansk and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Chukotka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districts.</a:t>
            </a:r>
            <a:endParaRPr lang="ru-RU" dirty="0"/>
          </a:p>
        </p:txBody>
      </p:sp>
      <p:sp>
        <p:nvSpPr>
          <p:cNvPr id="4" name="Номер слайда 3"/>
          <p:cNvSpPr>
            <a:spLocks noGrp="1"/>
          </p:cNvSpPr>
          <p:nvPr>
            <p:ph type="sldNum" sz="quarter" idx="10"/>
          </p:nvPr>
        </p:nvSpPr>
        <p:spPr/>
        <p:txBody>
          <a:bodyPr/>
          <a:lstStyle/>
          <a:p>
            <a:fld id="{AF9338BB-4A05-469B-B3A1-C3F60EF8DC45}" type="slidenum">
              <a:rPr lang="ru-RU" smtClean="0"/>
              <a:t>14</a:t>
            </a:fld>
            <a:endParaRPr lang="ru-RU"/>
          </a:p>
        </p:txBody>
      </p:sp>
    </p:spTree>
    <p:extLst>
      <p:ext uri="{BB962C8B-B14F-4D97-AF65-F5344CB8AC3E}">
        <p14:creationId xmlns:p14="http://schemas.microsoft.com/office/powerpoint/2010/main" val="114540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differences among circumpolar countries in the leading causes of death. This slide compares mortality rates for common causes of death. It is clear that circulatory diseases and cancers are  the leading causes of death in Arctic populations. There is also a pattern of high mortality due to suicide and injuries. </a:t>
            </a:r>
          </a:p>
        </p:txBody>
      </p:sp>
      <p:sp>
        <p:nvSpPr>
          <p:cNvPr id="4" name="Номер слайда 3"/>
          <p:cNvSpPr>
            <a:spLocks noGrp="1"/>
          </p:cNvSpPr>
          <p:nvPr>
            <p:ph type="sldNum" sz="quarter" idx="10"/>
          </p:nvPr>
        </p:nvSpPr>
        <p:spPr/>
        <p:txBody>
          <a:bodyPr/>
          <a:lstStyle/>
          <a:p>
            <a:fld id="{04926E49-09CB-401A-B1B3-A27F9D7E5593}" type="slidenum">
              <a:rPr lang="ru-RU" smtClean="0"/>
              <a:t>15</a:t>
            </a:fld>
            <a:endParaRPr lang="ru-RU"/>
          </a:p>
        </p:txBody>
      </p:sp>
    </p:spTree>
    <p:extLst>
      <p:ext uri="{BB962C8B-B14F-4D97-AF65-F5344CB8AC3E}">
        <p14:creationId xmlns:p14="http://schemas.microsoft.com/office/powerpoint/2010/main" val="2146426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ru-RU" dirty="0" smtClean="0"/>
              <a:t>The causes of mortality in the Arctic are similar to those in Russia as a whole.</a:t>
            </a:r>
            <a:r>
              <a:rPr lang="en-US" altLang="ru-RU" baseline="0" dirty="0" smtClean="0"/>
              <a:t> </a:t>
            </a:r>
            <a:r>
              <a:rPr lang="en-US" altLang="ru-RU" dirty="0" smtClean="0"/>
              <a:t>The main causes of death (about 90% of all death cases) include diseases of the circulatory system, cancer and external causes. But there are substantial differences between</a:t>
            </a:r>
            <a:r>
              <a:rPr lang="en-US" altLang="ru-RU" baseline="0" dirty="0" smtClean="0"/>
              <a:t> the Arctic regions. For example, Arkhangelsk region has the highest level of death from heart diseases and unintentional alcohol poisoning. Mortality rates in </a:t>
            </a:r>
            <a:r>
              <a:rPr lang="en-US" altLang="ru-RU" baseline="0" dirty="0" err="1" smtClean="0"/>
              <a:t>Chukotka</a:t>
            </a:r>
            <a:r>
              <a:rPr lang="en-US" altLang="ru-RU" baseline="0" dirty="0" smtClean="0"/>
              <a:t> district from external causes, infectious diseases, suicide and homicide are many times higher compare to Arkhangelsk and Murmansk region.</a:t>
            </a:r>
            <a:endParaRPr lang="ru-RU" altLang="ru-RU" dirty="0" smtClean="0"/>
          </a:p>
        </p:txBody>
      </p:sp>
      <p:sp>
        <p:nvSpPr>
          <p:cNvPr id="184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DCEAE0-C625-40F0-B2DB-323FB6B84270}" type="slidenum">
              <a:rPr lang="ru-RU" altLang="ru-RU"/>
              <a:pPr fontAlgn="base">
                <a:spcBef>
                  <a:spcPct val="0"/>
                </a:spcBef>
                <a:spcAft>
                  <a:spcPct val="0"/>
                </a:spcAft>
              </a:pPr>
              <a:t>16</a:t>
            </a:fld>
            <a:endParaRPr lang="ru-RU" altLang="ru-RU"/>
          </a:p>
        </p:txBody>
      </p:sp>
    </p:spTree>
    <p:extLst>
      <p:ext uri="{BB962C8B-B14F-4D97-AF65-F5344CB8AC3E}">
        <p14:creationId xmlns:p14="http://schemas.microsoft.com/office/powerpoint/2010/main" val="94519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 present the mortality rates in </a:t>
            </a:r>
            <a:r>
              <a:rPr lang="en-US" sz="1200" b="0" i="0" u="none" strike="noStrike" kern="1200" baseline="0" dirty="0" err="1" smtClean="0">
                <a:solidFill>
                  <a:schemeClr val="tx1"/>
                </a:solidFill>
                <a:latin typeface="+mn-lt"/>
                <a:ea typeface="+mn-ea"/>
                <a:cs typeface="+mn-cs"/>
              </a:rPr>
              <a:t>Chukotska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Okrug</a:t>
            </a:r>
            <a:r>
              <a:rPr lang="en-US" sz="1200" b="0" i="0" u="none" strike="noStrike" kern="1200" baseline="0" dirty="0" smtClean="0">
                <a:solidFill>
                  <a:schemeClr val="tx1"/>
                </a:solidFill>
                <a:latin typeface="+mn-lt"/>
                <a:ea typeface="+mn-ea"/>
                <a:cs typeface="+mn-cs"/>
              </a:rPr>
              <a:t> compared to the whole of Russia in the 1961-1990 period among men and women. In </a:t>
            </a:r>
            <a:r>
              <a:rPr lang="en-US" sz="1200" b="0" i="0" u="none" strike="noStrike" kern="1200" baseline="0" dirty="0" err="1" smtClean="0">
                <a:solidFill>
                  <a:schemeClr val="tx1"/>
                </a:solidFill>
                <a:latin typeface="+mn-lt"/>
                <a:ea typeface="+mn-ea"/>
                <a:cs typeface="+mn-cs"/>
              </a:rPr>
              <a:t>Chukotska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Okrug</a:t>
            </a:r>
            <a:r>
              <a:rPr lang="en-US" sz="1200" b="0" i="0" u="none" strike="noStrike" kern="1200" baseline="0" dirty="0" smtClean="0">
                <a:solidFill>
                  <a:schemeClr val="tx1"/>
                </a:solidFill>
                <a:latin typeface="+mn-lt"/>
                <a:ea typeface="+mn-ea"/>
                <a:cs typeface="+mn-cs"/>
              </a:rPr>
              <a:t>  among male the ASMR from all sites was two times higher than in Russia as a whole, among female the rate was 3.5 times higher. The most common sites in </a:t>
            </a:r>
            <a:r>
              <a:rPr lang="en-US" sz="1200" b="0" i="0" u="none" strike="noStrike" kern="1200" baseline="0" dirty="0" err="1" smtClean="0">
                <a:solidFill>
                  <a:schemeClr val="tx1"/>
                </a:solidFill>
                <a:latin typeface="+mn-lt"/>
                <a:ea typeface="+mn-ea"/>
                <a:cs typeface="+mn-cs"/>
              </a:rPr>
              <a:t>Chukotka</a:t>
            </a:r>
            <a:r>
              <a:rPr lang="en-US" sz="1200" b="0" i="0" u="none" strike="noStrike" kern="1200" baseline="0" dirty="0" smtClean="0">
                <a:solidFill>
                  <a:schemeClr val="tx1"/>
                </a:solidFill>
                <a:latin typeface="+mn-lt"/>
                <a:ea typeface="+mn-ea"/>
                <a:cs typeface="+mn-cs"/>
              </a:rPr>
              <a:t> district were </a:t>
            </a:r>
            <a:r>
              <a:rPr lang="en-US" sz="1200" b="0" i="0" u="none" strike="noStrike" kern="1200" baseline="0" dirty="0" err="1" smtClean="0">
                <a:solidFill>
                  <a:schemeClr val="tx1"/>
                </a:solidFill>
                <a:latin typeface="+mn-lt"/>
                <a:ea typeface="+mn-ea"/>
                <a:cs typeface="+mn-cs"/>
              </a:rPr>
              <a:t>oesophagus</a:t>
            </a:r>
            <a:r>
              <a:rPr lang="en-US" sz="1200" b="0" i="0" u="none" strike="noStrike" kern="1200" baseline="0" dirty="0" smtClean="0">
                <a:solidFill>
                  <a:schemeClr val="tx1"/>
                </a:solidFill>
                <a:latin typeface="+mn-lt"/>
                <a:ea typeface="+mn-ea"/>
                <a:cs typeface="+mn-cs"/>
              </a:rPr>
              <a:t> and lung cancer. Among men, the ASMR for cancer of the </a:t>
            </a:r>
            <a:r>
              <a:rPr lang="en-US" sz="1200" b="0" i="0" u="none" strike="noStrike" kern="1200" baseline="0" dirty="0" err="1" smtClean="0">
                <a:solidFill>
                  <a:schemeClr val="tx1"/>
                </a:solidFill>
                <a:latin typeface="+mn-lt"/>
                <a:ea typeface="+mn-ea"/>
                <a:cs typeface="+mn-cs"/>
              </a:rPr>
              <a:t>oesophagus</a:t>
            </a:r>
            <a:r>
              <a:rPr lang="en-US" sz="1200" b="0" i="0" u="none" strike="noStrike" kern="1200" baseline="0" dirty="0" smtClean="0">
                <a:solidFill>
                  <a:schemeClr val="tx1"/>
                </a:solidFill>
                <a:latin typeface="+mn-lt"/>
                <a:ea typeface="+mn-ea"/>
                <a:cs typeface="+mn-cs"/>
              </a:rPr>
              <a:t> was 13 </a:t>
            </a:r>
            <a:r>
              <a:rPr lang="en-US" sz="1200" b="0" i="0" u="none" strike="noStrike" kern="1200" baseline="0" dirty="0" err="1" smtClean="0">
                <a:solidFill>
                  <a:schemeClr val="tx1"/>
                </a:solidFill>
                <a:latin typeface="+mn-lt"/>
                <a:ea typeface="+mn-ea"/>
                <a:cs typeface="+mn-cs"/>
              </a:rPr>
              <a:t>timeshigher</a:t>
            </a:r>
            <a:r>
              <a:rPr lang="en-US" sz="1200" b="0" i="0" u="none" strike="noStrike" kern="1200" baseline="0" dirty="0" smtClean="0">
                <a:solidFill>
                  <a:schemeClr val="tx1"/>
                </a:solidFill>
                <a:latin typeface="+mn-lt"/>
                <a:ea typeface="+mn-ea"/>
                <a:cs typeface="+mn-cs"/>
              </a:rPr>
              <a:t> than the Russian rate and similarly among women, the ASMR for </a:t>
            </a:r>
            <a:r>
              <a:rPr lang="en-US" sz="1200" b="0" i="0" u="none" strike="noStrike" kern="1200" baseline="0" dirty="0" err="1" smtClean="0">
                <a:solidFill>
                  <a:schemeClr val="tx1"/>
                </a:solidFill>
                <a:latin typeface="+mn-lt"/>
                <a:ea typeface="+mn-ea"/>
                <a:cs typeface="+mn-cs"/>
              </a:rPr>
              <a:t>oesophagusl</a:t>
            </a:r>
            <a:r>
              <a:rPr lang="en-US" sz="1200" b="0" i="0" u="none" strike="noStrike" kern="1200" baseline="0" dirty="0" smtClean="0">
                <a:solidFill>
                  <a:schemeClr val="tx1"/>
                </a:solidFill>
                <a:latin typeface="+mn-lt"/>
                <a:ea typeface="+mn-ea"/>
                <a:cs typeface="+mn-cs"/>
              </a:rPr>
              <a:t> cancer in </a:t>
            </a:r>
            <a:r>
              <a:rPr lang="en-US" sz="1200" b="0" i="0" u="none" strike="noStrike" kern="1200" baseline="0" dirty="0" err="1" smtClean="0">
                <a:solidFill>
                  <a:schemeClr val="tx1"/>
                </a:solidFill>
                <a:latin typeface="+mn-lt"/>
                <a:ea typeface="+mn-ea"/>
                <a:cs typeface="+mn-cs"/>
              </a:rPr>
              <a:t>Chukotska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Okrug</a:t>
            </a:r>
            <a:r>
              <a:rPr lang="en-US" sz="1200" b="0" i="0" u="none" strike="noStrike" kern="1200" baseline="0" dirty="0" smtClean="0">
                <a:solidFill>
                  <a:schemeClr val="tx1"/>
                </a:solidFill>
                <a:latin typeface="+mn-lt"/>
                <a:ea typeface="+mn-ea"/>
                <a:cs typeface="+mn-cs"/>
              </a:rPr>
              <a:t> was 35 times higher than in Russia.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04926E49-09CB-401A-B1B3-A27F9D7E5593}" type="slidenum">
              <a:rPr lang="ru-RU" smtClean="0"/>
              <a:t>17</a:t>
            </a:fld>
            <a:endParaRPr lang="ru-RU"/>
          </a:p>
        </p:txBody>
      </p:sp>
    </p:spTree>
    <p:extLst>
      <p:ext uri="{BB962C8B-B14F-4D97-AF65-F5344CB8AC3E}">
        <p14:creationId xmlns:p14="http://schemas.microsoft.com/office/powerpoint/2010/main" val="3537137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sz="1000" dirty="0" smtClean="0"/>
              <a:t>The table presents age-standardized mortality rates for selected causes and illustrates differences in disease mortality between Alaska Native and the all-Alaska population</a:t>
            </a:r>
            <a:r>
              <a:rPr lang="ru-RU" altLang="ru-RU" sz="1000" dirty="0" smtClean="0">
                <a:latin typeface="Arial" panose="020B0604020202020204" pitchFamily="34" charset="0"/>
              </a:rPr>
              <a:t>. </a:t>
            </a:r>
            <a:r>
              <a:rPr lang="en-US" altLang="ru-RU" sz="1000" dirty="0" smtClean="0">
                <a:latin typeface="Arial" panose="020B0604020202020204" pitchFamily="34" charset="0"/>
              </a:rPr>
              <a:t>T</a:t>
            </a:r>
            <a:r>
              <a:rPr lang="ru-RU" altLang="ru-RU" sz="1000" dirty="0" err="1" smtClean="0">
                <a:latin typeface="Arial" panose="020B0604020202020204" pitchFamily="34" charset="0"/>
              </a:rPr>
              <a:t>he</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age-standardised</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death</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rate</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from</a:t>
            </a:r>
            <a:r>
              <a:rPr lang="ru-RU" altLang="ru-RU" sz="1000" dirty="0" smtClean="0">
                <a:latin typeface="Arial" panose="020B0604020202020204" pitchFamily="34" charset="0"/>
              </a:rPr>
              <a:t> </a:t>
            </a:r>
            <a:r>
              <a:rPr lang="en-US" altLang="ru-RU" sz="1000" dirty="0" smtClean="0">
                <a:latin typeface="Arial" panose="020B0604020202020204" pitchFamily="34" charset="0"/>
              </a:rPr>
              <a:t>cancer, </a:t>
            </a:r>
            <a:r>
              <a:rPr lang="ru-RU" altLang="ru-RU" sz="1000" dirty="0" err="1" smtClean="0">
                <a:latin typeface="Arial" panose="020B0604020202020204" pitchFamily="34" charset="0"/>
              </a:rPr>
              <a:t>heart</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disease</a:t>
            </a:r>
            <a:r>
              <a:rPr lang="en-US" altLang="ru-RU" sz="1000" dirty="0" smtClean="0">
                <a:latin typeface="Arial" panose="020B0604020202020204" pitchFamily="34" charset="0"/>
              </a:rPr>
              <a:t>, respiratory tract diseases, injuries</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among</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Alaska</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Natives</a:t>
            </a:r>
            <a:r>
              <a:rPr lang="en-US" altLang="ru-RU" sz="1000" dirty="0" smtClean="0">
                <a:latin typeface="Arial" panose="020B0604020202020204" pitchFamily="34" charset="0"/>
              </a:rPr>
              <a:t> was higher </a:t>
            </a:r>
            <a:r>
              <a:rPr lang="ru-RU" altLang="ru-RU" sz="1000" dirty="0" err="1" smtClean="0">
                <a:latin typeface="Arial" panose="020B0604020202020204" pitchFamily="34" charset="0"/>
              </a:rPr>
              <a:t>compared</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to</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the</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all-Alaska</a:t>
            </a:r>
            <a:r>
              <a:rPr lang="ru-RU" altLang="ru-RU" sz="1000" dirty="0" smtClean="0">
                <a:latin typeface="Arial" panose="020B0604020202020204" pitchFamily="34" charset="0"/>
              </a:rPr>
              <a:t> </a:t>
            </a:r>
            <a:r>
              <a:rPr lang="ru-RU" altLang="ru-RU" sz="1000" dirty="0" err="1" smtClean="0">
                <a:latin typeface="Arial" panose="020B0604020202020204" pitchFamily="34" charset="0"/>
              </a:rPr>
              <a:t>population</a:t>
            </a:r>
            <a:r>
              <a:rPr lang="en-US" altLang="ru-RU" sz="1000" dirty="0" smtClean="0">
                <a:latin typeface="Arial" panose="020B0604020202020204" pitchFamily="34" charset="0"/>
              </a:rPr>
              <a:t>. Probably these differences are determined by various levels of</a:t>
            </a:r>
            <a:r>
              <a:rPr lang="en-US" altLang="ru-RU" sz="1000" baseline="0" dirty="0" smtClean="0">
                <a:latin typeface="Arial" panose="020B0604020202020204" pitchFamily="34" charset="0"/>
              </a:rPr>
              <a:t> such risk factors as</a:t>
            </a:r>
            <a:r>
              <a:rPr lang="en-US" altLang="ru-RU" sz="1000" dirty="0" smtClean="0">
                <a:latin typeface="Arial" panose="020B0604020202020204" pitchFamily="34" charset="0"/>
              </a:rPr>
              <a:t> smoking and alcohol consumption. </a:t>
            </a:r>
            <a:endParaRPr lang="ru-RU" altLang="ru-RU" sz="1000" dirty="0" smtClean="0">
              <a:latin typeface="Arial" panose="020B0604020202020204" pitchFamily="34" charset="0"/>
            </a:endParaRPr>
          </a:p>
          <a:p>
            <a:pPr>
              <a:spcBef>
                <a:spcPct val="0"/>
              </a:spcBef>
            </a:pPr>
            <a:endParaRPr lang="ru-RU" altLang="ru-RU" sz="1000" dirty="0" smtClean="0"/>
          </a:p>
        </p:txBody>
      </p:sp>
      <p:sp>
        <p:nvSpPr>
          <p:cNvPr id="79876" name="Номер слайда 3"/>
          <p:cNvSpPr txBox="1">
            <a:spLocks noGrp="1"/>
          </p:cNvSpPr>
          <p:nvPr/>
        </p:nvSpPr>
        <p:spPr bwMode="auto">
          <a:xfrm>
            <a:off x="3747368" y="10111553"/>
            <a:ext cx="2866806" cy="53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8174CF59-C673-48DC-97D5-412C4AFB091E}" type="slidenum">
              <a:rPr lang="ru-RU" altLang="ru-RU" sz="1200"/>
              <a:pPr algn="r" eaLnBrk="1" hangingPunct="1"/>
              <a:t>18</a:t>
            </a:fld>
            <a:endParaRPr lang="ru-RU" altLang="ru-RU" sz="1200"/>
          </a:p>
        </p:txBody>
      </p:sp>
    </p:spTree>
    <p:extLst>
      <p:ext uri="{BB962C8B-B14F-4D97-AF65-F5344CB8AC3E}">
        <p14:creationId xmlns:p14="http://schemas.microsoft.com/office/powerpoint/2010/main" val="1083299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Образ слайда 1"/>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ru-RU" sz="1000" dirty="0" smtClean="0"/>
              <a:t>The</a:t>
            </a:r>
            <a:r>
              <a:rPr lang="en-US" altLang="ru-RU" sz="1000" baseline="0" dirty="0" smtClean="0"/>
              <a:t> last key health key indicator is infant mortality. </a:t>
            </a:r>
            <a:r>
              <a:rPr lang="en-US" altLang="ru-RU" sz="1000" dirty="0" smtClean="0"/>
              <a:t>Among the Arctic regions the lowest infant mortality rate is observed in the</a:t>
            </a:r>
            <a:r>
              <a:rPr lang="en-US" altLang="ru-RU" sz="1000" baseline="0" dirty="0" smtClean="0"/>
              <a:t> </a:t>
            </a:r>
            <a:r>
              <a:rPr lang="en-US" altLang="ru-RU" sz="1000" dirty="0" smtClean="0"/>
              <a:t>the Nordic countries, and in Alaska. In</a:t>
            </a:r>
            <a:r>
              <a:rPr lang="en-US" altLang="ru-RU" sz="1000" baseline="0" dirty="0" smtClean="0"/>
              <a:t> the Arctic regions of these countries the infant mortality rate was below than 7 cases of death per 1000 live births. Besides the differences between the regional and national rates in these countries are small. Speaking about Russia, t</a:t>
            </a:r>
            <a:r>
              <a:rPr lang="en-US" altLang="ru-RU" sz="1000" dirty="0" smtClean="0"/>
              <a:t>he highest</a:t>
            </a:r>
            <a:r>
              <a:rPr lang="en-US" altLang="ru-RU" sz="1000" baseline="0" dirty="0" smtClean="0"/>
              <a:t> level of infant mortality has</a:t>
            </a:r>
            <a:r>
              <a:rPr lang="en-US" altLang="ru-RU" sz="1000" dirty="0" smtClean="0"/>
              <a:t> </a:t>
            </a:r>
            <a:r>
              <a:rPr lang="en-US" altLang="ru-RU" sz="1000" dirty="0" err="1" smtClean="0"/>
              <a:t>Chukotka</a:t>
            </a:r>
            <a:r>
              <a:rPr lang="en-US" altLang="ru-RU" sz="1000" dirty="0" smtClean="0"/>
              <a:t> district, where infant mortality is two times higher than the average in Russia. </a:t>
            </a:r>
            <a:endParaRPr lang="ru-RU" altLang="ru-RU" sz="1000" dirty="0" smtClean="0">
              <a:latin typeface="Arial" panose="020B0604020202020204" pitchFamily="34" charset="0"/>
            </a:endParaRPr>
          </a:p>
        </p:txBody>
      </p:sp>
      <p:sp>
        <p:nvSpPr>
          <p:cNvPr id="120836" name="Номер слайда 3"/>
          <p:cNvSpPr txBox="1">
            <a:spLocks noGrp="1"/>
          </p:cNvSpPr>
          <p:nvPr/>
        </p:nvSpPr>
        <p:spPr bwMode="auto">
          <a:xfrm>
            <a:off x="3747368" y="10111553"/>
            <a:ext cx="2866806" cy="53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fld id="{E9DF6AC9-28ED-4B49-9E67-14A4D88C1C02}" type="slidenum">
              <a:rPr lang="ru-RU" altLang="ru-RU" sz="1200"/>
              <a:pPr algn="r" eaLnBrk="1" hangingPunct="1"/>
              <a:t>19</a:t>
            </a:fld>
            <a:endParaRPr lang="ru-RU" altLang="ru-RU" sz="1200"/>
          </a:p>
        </p:txBody>
      </p:sp>
    </p:spTree>
    <p:extLst>
      <p:ext uri="{BB962C8B-B14F-4D97-AF65-F5344CB8AC3E}">
        <p14:creationId xmlns:p14="http://schemas.microsoft.com/office/powerpoint/2010/main" val="207117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My lecture covers the questions</a:t>
            </a:r>
            <a:r>
              <a:rPr lang="en-US" baseline="0" dirty="0" smtClean="0"/>
              <a:t> about characteristics of arctic populations and migration and also includes key indicators of its health status. Apart from that I will speak about morbidity in the Arctic regions. </a:t>
            </a:r>
            <a:endParaRPr lang="ru-RU" dirty="0"/>
          </a:p>
        </p:txBody>
      </p:sp>
      <p:sp>
        <p:nvSpPr>
          <p:cNvPr id="4" name="Номер слайда 3"/>
          <p:cNvSpPr>
            <a:spLocks noGrp="1"/>
          </p:cNvSpPr>
          <p:nvPr>
            <p:ph type="sldNum" sz="quarter" idx="10"/>
          </p:nvPr>
        </p:nvSpPr>
        <p:spPr/>
        <p:txBody>
          <a:bodyPr/>
          <a:lstStyle/>
          <a:p>
            <a:fld id="{04926E49-09CB-401A-B1B3-A27F9D7E5593}" type="slidenum">
              <a:rPr lang="ru-RU" smtClean="0"/>
              <a:t>2</a:t>
            </a:fld>
            <a:endParaRPr lang="ru-RU"/>
          </a:p>
        </p:txBody>
      </p:sp>
    </p:spTree>
    <p:extLst>
      <p:ext uri="{BB962C8B-B14F-4D97-AF65-F5344CB8AC3E}">
        <p14:creationId xmlns:p14="http://schemas.microsoft.com/office/powerpoint/2010/main" val="237362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At the end of my lecture I would like to say a few words about morbidity</a:t>
            </a:r>
            <a:r>
              <a:rPr lang="en-US" baseline="0" dirty="0" smtClean="0"/>
              <a:t> in Russia. </a:t>
            </a:r>
            <a:r>
              <a:rPr lang="en-US" dirty="0" smtClean="0"/>
              <a:t>Distribution of</a:t>
            </a:r>
            <a:r>
              <a:rPr lang="en-US" baseline="0" dirty="0" smtClean="0"/>
              <a:t> the morbidity levels in the Artic Russian regions is not equal. The highest level of morbidity among all population is in the </a:t>
            </a:r>
            <a:r>
              <a:rPr lang="en-US" baseline="0" dirty="0" err="1" smtClean="0"/>
              <a:t>Nenets</a:t>
            </a:r>
            <a:r>
              <a:rPr lang="en-US" baseline="0" dirty="0" smtClean="0"/>
              <a:t> and </a:t>
            </a:r>
            <a:r>
              <a:rPr lang="en-US" baseline="0" dirty="0" err="1" smtClean="0"/>
              <a:t>Chukotka</a:t>
            </a:r>
            <a:r>
              <a:rPr lang="en-US" baseline="0" dirty="0" smtClean="0"/>
              <a:t> regions. The lowest level of morbidity is in the Murmansk region.</a:t>
            </a:r>
            <a:endParaRPr lang="ru-RU" dirty="0"/>
          </a:p>
        </p:txBody>
      </p:sp>
      <p:sp>
        <p:nvSpPr>
          <p:cNvPr id="4" name="Номер слайда 3"/>
          <p:cNvSpPr>
            <a:spLocks noGrp="1"/>
          </p:cNvSpPr>
          <p:nvPr>
            <p:ph type="sldNum" sz="quarter" idx="10"/>
          </p:nvPr>
        </p:nvSpPr>
        <p:spPr/>
        <p:txBody>
          <a:bodyPr/>
          <a:lstStyle/>
          <a:p>
            <a:fld id="{04926E49-09CB-401A-B1B3-A27F9D7E5593}" type="slidenum">
              <a:rPr lang="ru-RU" smtClean="0"/>
              <a:t>20</a:t>
            </a:fld>
            <a:endParaRPr lang="ru-RU"/>
          </a:p>
        </p:txBody>
      </p:sp>
    </p:spTree>
    <p:extLst>
      <p:ext uri="{BB962C8B-B14F-4D97-AF65-F5344CB8AC3E}">
        <p14:creationId xmlns:p14="http://schemas.microsoft.com/office/powerpoint/2010/main" val="470598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This slide demonstrates</a:t>
            </a:r>
            <a:r>
              <a:rPr lang="en-US" baseline="0" dirty="0" smtClean="0">
                <a:latin typeface="Arial" panose="020B0604020202020204" pitchFamily="34" charset="0"/>
                <a:cs typeface="Arial" panose="020B0604020202020204" pitchFamily="34" charset="0"/>
              </a:rPr>
              <a:t> the distribution of morbidity among children. As you see the situation is different from whole population. Nenets region has the highest level of morbidity 4 000 cases per 1 000 children. </a:t>
            </a:r>
          </a:p>
          <a:p>
            <a:r>
              <a:rPr lang="en-US" baseline="0" dirty="0" smtClean="0">
                <a:latin typeface="Arial" panose="020B0604020202020204" pitchFamily="34" charset="0"/>
                <a:cs typeface="Arial" panose="020B0604020202020204" pitchFamily="34" charset="0"/>
              </a:rPr>
              <a:t>The risk territories of respiratory diseases including bronchial asthma are Nenets, Murmansk and Arkhangelsk regions. </a:t>
            </a:r>
            <a:endParaRPr lang="en-US" dirty="0" smtClean="0">
              <a:latin typeface="Arial" panose="020B0604020202020204" pitchFamily="34" charset="0"/>
              <a:cs typeface="Arial" panose="020B0604020202020204" pitchFamily="34" charset="0"/>
            </a:endParaRPr>
          </a:p>
          <a:p>
            <a:endParaRPr lang="ru-RU" dirty="0" smtClean="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0"/>
          </p:nvPr>
        </p:nvSpPr>
        <p:spPr/>
        <p:txBody>
          <a:bodyPr/>
          <a:lstStyle/>
          <a:p>
            <a:fld id="{04926E49-09CB-401A-B1B3-A27F9D7E5593}" type="slidenum">
              <a:rPr lang="ru-RU" smtClean="0"/>
              <a:t>21</a:t>
            </a:fld>
            <a:endParaRPr lang="ru-RU"/>
          </a:p>
        </p:txBody>
      </p:sp>
    </p:spTree>
    <p:extLst>
      <p:ext uri="{BB962C8B-B14F-4D97-AF65-F5344CB8AC3E}">
        <p14:creationId xmlns:p14="http://schemas.microsoft.com/office/powerpoint/2010/main" val="1515397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of the most dangerous diseases is tuberculosis. </a:t>
            </a:r>
            <a:r>
              <a:rPr lang="en-US" sz="1200" b="0" i="0" u="none" strike="noStrike" kern="1200" baseline="0" dirty="0" err="1" smtClean="0">
                <a:solidFill>
                  <a:schemeClr val="tx1"/>
                </a:solidFill>
                <a:latin typeface="+mn-lt"/>
                <a:ea typeface="+mn-ea"/>
                <a:cs typeface="+mn-cs"/>
              </a:rPr>
              <a:t>Сertain</a:t>
            </a:r>
            <a:r>
              <a:rPr lang="en-US" sz="1200" b="0" i="0" u="none" strike="noStrike" kern="1200" baseline="0" dirty="0" smtClean="0">
                <a:solidFill>
                  <a:schemeClr val="tx1"/>
                </a:solidFill>
                <a:latin typeface="+mn-lt"/>
                <a:ea typeface="+mn-ea"/>
                <a:cs typeface="+mn-cs"/>
              </a:rPr>
              <a:t> circumpolar regions carry a significant burden of TB. Key risk factors that  determine TB in the Arctic regions are physical environment (crowding and poor ventilation), poverty, poor access to health services and lifestyle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(alcoholism, tobacco use, and malnutrition). Such  Arctic Regions as Nunavut and Greenland have the highest crude TB incidence rate more than 100 cases per 100,000 population. </a:t>
            </a:r>
            <a:endParaRPr lang="ru-RU" dirty="0"/>
          </a:p>
        </p:txBody>
      </p:sp>
      <p:sp>
        <p:nvSpPr>
          <p:cNvPr id="4" name="Номер слайда 3"/>
          <p:cNvSpPr>
            <a:spLocks noGrp="1"/>
          </p:cNvSpPr>
          <p:nvPr>
            <p:ph type="sldNum" sz="quarter" idx="10"/>
          </p:nvPr>
        </p:nvSpPr>
        <p:spPr/>
        <p:txBody>
          <a:bodyPr/>
          <a:lstStyle/>
          <a:p>
            <a:fld id="{04926E49-09CB-401A-B1B3-A27F9D7E5593}" type="slidenum">
              <a:rPr lang="ru-RU" smtClean="0"/>
              <a:t>22</a:t>
            </a:fld>
            <a:endParaRPr lang="ru-RU"/>
          </a:p>
        </p:txBody>
      </p:sp>
    </p:spTree>
    <p:extLst>
      <p:ext uri="{BB962C8B-B14F-4D97-AF65-F5344CB8AC3E}">
        <p14:creationId xmlns:p14="http://schemas.microsoft.com/office/powerpoint/2010/main" val="2066080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To</a:t>
            </a:r>
            <a:r>
              <a:rPr lang="en-US" baseline="0" dirty="0" smtClean="0"/>
              <a:t> sum up, even though the Arctic regions have similar severe climate conditions, there are differences in levels of key health indicators, that is connected to local life characteristics in the Arctic communities such as traditional food, alcohol consumption and others. </a:t>
            </a:r>
            <a:endParaRPr lang="ru-RU" dirty="0"/>
          </a:p>
        </p:txBody>
      </p:sp>
      <p:sp>
        <p:nvSpPr>
          <p:cNvPr id="4" name="Номер слайда 3"/>
          <p:cNvSpPr>
            <a:spLocks noGrp="1"/>
          </p:cNvSpPr>
          <p:nvPr>
            <p:ph type="sldNum" sz="quarter" idx="10"/>
          </p:nvPr>
        </p:nvSpPr>
        <p:spPr/>
        <p:txBody>
          <a:bodyPr/>
          <a:lstStyle/>
          <a:p>
            <a:fld id="{04926E49-09CB-401A-B1B3-A27F9D7E5593}" type="slidenum">
              <a:rPr lang="ru-RU" smtClean="0"/>
              <a:t>23</a:t>
            </a:fld>
            <a:endParaRPr lang="ru-RU"/>
          </a:p>
        </p:txBody>
      </p:sp>
    </p:spTree>
    <p:extLst>
      <p:ext uri="{BB962C8B-B14F-4D97-AF65-F5344CB8AC3E}">
        <p14:creationId xmlns:p14="http://schemas.microsoft.com/office/powerpoint/2010/main" val="8195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9350" y="1233488"/>
            <a:ext cx="4437063" cy="3328987"/>
          </a:xfrm>
        </p:spPr>
      </p:sp>
      <p:sp>
        <p:nvSpPr>
          <p:cNvPr id="3" name="Заметки 2"/>
          <p:cNvSpPr>
            <a:spLocks noGrp="1"/>
          </p:cNvSpPr>
          <p:nvPr>
            <p:ph type="body" idx="1"/>
          </p:nvPr>
        </p:nvSpPr>
        <p:spPr/>
        <p:txBody>
          <a:bodyPr/>
          <a:lstStyle/>
          <a:p>
            <a:r>
              <a:rPr lang="en-US" dirty="0" smtClean="0"/>
              <a:t>In the beginning</a:t>
            </a:r>
            <a:r>
              <a:rPr lang="en-US" baseline="0" dirty="0" smtClean="0"/>
              <a:t> of my lecture I would like to describe the Arctic regions for better understanding because during my lecture I will give some characteristics of population health of these territories. </a:t>
            </a:r>
            <a:endParaRPr lang="en-US" dirty="0" smtClean="0"/>
          </a:p>
          <a:p>
            <a:r>
              <a:rPr lang="en-US" dirty="0" smtClean="0"/>
              <a:t>Various sources give different information about total number of Arctic population.</a:t>
            </a:r>
            <a:r>
              <a:rPr lang="en-US" baseline="0" dirty="0" smtClean="0"/>
              <a:t> According to these data </a:t>
            </a:r>
            <a:r>
              <a:rPr lang="en-US" dirty="0" smtClean="0"/>
              <a:t>between 4 and 10 million people inhabit the Arctic. </a:t>
            </a:r>
            <a:endParaRPr lang="en-US" sz="1200" b="0" i="0" u="none" strike="noStrike" baseline="0" dirty="0" smtClean="0">
              <a:solidFill>
                <a:srgbClr val="000000"/>
              </a:solidFill>
              <a:latin typeface="BmqqfcMpxlmpTimes-Roman"/>
            </a:endParaRPr>
          </a:p>
          <a:p>
            <a:r>
              <a:rPr lang="en-US" sz="1200" b="0" i="0" u="none" strike="noStrike" baseline="0" dirty="0" smtClean="0">
                <a:solidFill>
                  <a:srgbClr val="000000"/>
                </a:solidFill>
                <a:latin typeface="BmqqfcMpxlmpTimes-Roman"/>
              </a:rPr>
              <a:t>The list shows eight countries that are included in the Arctic area. As you can see only the  northern parts of every country belong to the Arctic except Iceland. </a:t>
            </a:r>
          </a:p>
          <a:p>
            <a:endParaRPr lang="en-US" sz="1200" b="0" i="0" u="none" strike="noStrike" baseline="0" dirty="0" smtClean="0">
              <a:solidFill>
                <a:srgbClr val="000000"/>
              </a:solidFill>
              <a:latin typeface="BmqqfcMpxlmpTimes-Roman"/>
            </a:endParaRPr>
          </a:p>
        </p:txBody>
      </p:sp>
      <p:sp>
        <p:nvSpPr>
          <p:cNvPr id="4" name="Номер слайда 3"/>
          <p:cNvSpPr>
            <a:spLocks noGrp="1"/>
          </p:cNvSpPr>
          <p:nvPr>
            <p:ph type="sldNum" sz="quarter" idx="10"/>
          </p:nvPr>
        </p:nvSpPr>
        <p:spPr/>
        <p:txBody>
          <a:bodyPr/>
          <a:lstStyle/>
          <a:p>
            <a:fld id="{AF9338BB-4A05-469B-B3A1-C3F60EF8DC45}" type="slidenum">
              <a:rPr lang="ru-RU" smtClean="0"/>
              <a:t>3</a:t>
            </a:fld>
            <a:endParaRPr lang="ru-RU"/>
          </a:p>
        </p:txBody>
      </p:sp>
    </p:spTree>
    <p:extLst>
      <p:ext uri="{BB962C8B-B14F-4D97-AF65-F5344CB8AC3E}">
        <p14:creationId xmlns:p14="http://schemas.microsoft.com/office/powerpoint/2010/main" val="65786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Now let me tell you a few</a:t>
            </a:r>
            <a:r>
              <a:rPr lang="en-US" baseline="0" dirty="0" smtClean="0"/>
              <a:t> words about the Russian Arctic. According to the decree of the President of the Russian Federation since 2014 t</a:t>
            </a:r>
            <a:r>
              <a:rPr lang="en-US" dirty="0" smtClean="0"/>
              <a:t>he Russian</a:t>
            </a:r>
            <a:r>
              <a:rPr lang="en-US" baseline="0" dirty="0" smtClean="0"/>
              <a:t> Arctic includes 8 northern regions. Murmansk, </a:t>
            </a:r>
            <a:r>
              <a:rPr lang="en-US" baseline="0" dirty="0" err="1" smtClean="0"/>
              <a:t>Nenets</a:t>
            </a:r>
            <a:r>
              <a:rPr lang="en-US" baseline="0" dirty="0" smtClean="0"/>
              <a:t> and </a:t>
            </a:r>
            <a:r>
              <a:rPr lang="en-US" baseline="0" dirty="0" err="1" smtClean="0"/>
              <a:t>Chukotka</a:t>
            </a:r>
            <a:r>
              <a:rPr lang="en-US" baseline="0" dirty="0" smtClean="0"/>
              <a:t> regions are fully included in the Arctic zone of Russia. And speaking about the other regions, only some settlements belong to the Arctic zone. For example, in </a:t>
            </a:r>
            <a:r>
              <a:rPr lang="en-US" baseline="0" dirty="0" err="1" smtClean="0"/>
              <a:t>Komi</a:t>
            </a:r>
            <a:r>
              <a:rPr lang="en-US" baseline="0" dirty="0" smtClean="0"/>
              <a:t> republic only Vorkuta city is treated as Arctic territory. In the Arkhangelsk region three big cities Arkhangelsk, Severodvinsk, </a:t>
            </a:r>
            <a:r>
              <a:rPr lang="en-US" baseline="0" dirty="0" err="1" smtClean="0"/>
              <a:t>Novodvinsk</a:t>
            </a:r>
            <a:r>
              <a:rPr lang="en-US" baseline="0" dirty="0" smtClean="0"/>
              <a:t> and three rural districts are included in the Arctic zone. The Russian Arctic’s area occupies the fifth part of Russia and consists of 653 settlements. </a:t>
            </a:r>
            <a:endParaRPr lang="ru-RU" dirty="0"/>
          </a:p>
        </p:txBody>
      </p:sp>
      <p:sp>
        <p:nvSpPr>
          <p:cNvPr id="4" name="Номер слайда 3"/>
          <p:cNvSpPr>
            <a:spLocks noGrp="1"/>
          </p:cNvSpPr>
          <p:nvPr>
            <p:ph type="sldNum" sz="quarter" idx="10"/>
          </p:nvPr>
        </p:nvSpPr>
        <p:spPr/>
        <p:txBody>
          <a:bodyPr/>
          <a:lstStyle/>
          <a:p>
            <a:fld id="{04926E49-09CB-401A-B1B3-A27F9D7E5593}" type="slidenum">
              <a:rPr lang="ru-RU" smtClean="0"/>
              <a:t>4</a:t>
            </a:fld>
            <a:endParaRPr lang="ru-RU"/>
          </a:p>
        </p:txBody>
      </p:sp>
    </p:spTree>
    <p:extLst>
      <p:ext uri="{BB962C8B-B14F-4D97-AF65-F5344CB8AC3E}">
        <p14:creationId xmlns:p14="http://schemas.microsoft.com/office/powerpoint/2010/main" val="407165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populations of the Arctic regions comprise varying proportions of European and indigenous populations. Between 400 000 and 1.3 million people belong to the indigenous populations. The Arctic is the homeland of the Eskimo; the Inuit; the Yupik; the Aleut;</a:t>
            </a:r>
            <a:r>
              <a:rPr lang="en-US" baseline="0" dirty="0" smtClean="0"/>
              <a:t> the </a:t>
            </a:r>
            <a:r>
              <a:rPr lang="en-US" baseline="0" dirty="0" err="1" smtClean="0"/>
              <a:t>Saami</a:t>
            </a:r>
            <a:r>
              <a:rPr lang="en-US" baseline="0" dirty="0" smtClean="0"/>
              <a:t> people and others. </a:t>
            </a:r>
            <a:r>
              <a:rPr lang="en-US" dirty="0" smtClean="0"/>
              <a:t>Arctic populations, especially indigenous people, have certain demographic characteristics.</a:t>
            </a:r>
            <a:r>
              <a:rPr lang="en-US" baseline="0" dirty="0" smtClean="0"/>
              <a:t> </a:t>
            </a:r>
            <a:r>
              <a:rPr lang="en-US" dirty="0" smtClean="0"/>
              <a:t>Birth and mortality rates are higher, and life expectancy is lower; a high proportion of the population is of younger age. </a:t>
            </a:r>
            <a:endParaRPr lang="ru-RU" dirty="0"/>
          </a:p>
        </p:txBody>
      </p:sp>
      <p:sp>
        <p:nvSpPr>
          <p:cNvPr id="4" name="Номер слайда 3"/>
          <p:cNvSpPr>
            <a:spLocks noGrp="1"/>
          </p:cNvSpPr>
          <p:nvPr>
            <p:ph type="sldNum" sz="quarter" idx="10"/>
          </p:nvPr>
        </p:nvSpPr>
        <p:spPr/>
        <p:txBody>
          <a:bodyPr/>
          <a:lstStyle/>
          <a:p>
            <a:fld id="{04926E49-09CB-401A-B1B3-A27F9D7E5593}" type="slidenum">
              <a:rPr lang="ru-RU" smtClean="0"/>
              <a:t>5</a:t>
            </a:fld>
            <a:endParaRPr lang="ru-RU"/>
          </a:p>
        </p:txBody>
      </p:sp>
    </p:spTree>
    <p:extLst>
      <p:ext uri="{BB962C8B-B14F-4D97-AF65-F5344CB8AC3E}">
        <p14:creationId xmlns:p14="http://schemas.microsoft.com/office/powerpoint/2010/main" val="1731208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Circumpolar regions differ from</a:t>
            </a:r>
            <a:r>
              <a:rPr lang="en-US" baseline="0" dirty="0" smtClean="0"/>
              <a:t> each other </a:t>
            </a:r>
            <a:r>
              <a:rPr lang="en-US" dirty="0" smtClean="0"/>
              <a:t>in the size of their population and population density. So, Alaska and the northern territories of Canada constitute less than 0.5% of the total population of the United States and Canada respectively. In contrast, a higher proportion of the population that reside in the northern regions in Norway (10%), Sweden (6%) Finland (12%), and Russia (5%).</a:t>
            </a:r>
            <a:r>
              <a:rPr lang="en-US" baseline="0" dirty="0" smtClean="0"/>
              <a:t> </a:t>
            </a:r>
            <a:r>
              <a:rPr lang="en-US" dirty="0" smtClean="0"/>
              <a:t>Due to the objective difficulties of living and infrastructure development, the Arctic territories are characterized by extremely low population densities. However, the population density differs significantly by region depending on the historical, geographical, and socioeconomic conditions. As shown</a:t>
            </a:r>
            <a:r>
              <a:rPr lang="en-US" baseline="0" dirty="0" smtClean="0"/>
              <a:t> in  the slide t</a:t>
            </a:r>
            <a:r>
              <a:rPr lang="en-US" dirty="0" smtClean="0"/>
              <a:t>he population density varies from 0.02 in Nunavut to 35 in the Faroe Islands. The highest density of the population of the territory is in Iceland, the region of Troms (Norway), and Murmansk oblast (Russia). </a:t>
            </a:r>
            <a:endParaRPr lang="ru-RU" dirty="0"/>
          </a:p>
        </p:txBody>
      </p:sp>
      <p:sp>
        <p:nvSpPr>
          <p:cNvPr id="4" name="Номер слайда 3"/>
          <p:cNvSpPr>
            <a:spLocks noGrp="1"/>
          </p:cNvSpPr>
          <p:nvPr>
            <p:ph type="sldNum" sz="quarter" idx="10"/>
          </p:nvPr>
        </p:nvSpPr>
        <p:spPr/>
        <p:txBody>
          <a:bodyPr/>
          <a:lstStyle/>
          <a:p>
            <a:fld id="{04926E49-09CB-401A-B1B3-A27F9D7E5593}" type="slidenum">
              <a:rPr lang="ru-RU" smtClean="0"/>
              <a:t>6</a:t>
            </a:fld>
            <a:endParaRPr lang="ru-RU"/>
          </a:p>
        </p:txBody>
      </p:sp>
    </p:spTree>
    <p:extLst>
      <p:ext uri="{BB962C8B-B14F-4D97-AF65-F5344CB8AC3E}">
        <p14:creationId xmlns:p14="http://schemas.microsoft.com/office/powerpoint/2010/main" val="341936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slide demonstrates changing</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of the Arctic population. From 2000 to 2010 in the whole world (green </a:t>
            </a:r>
            <a:r>
              <a:rPr lang="en-US" sz="1200" baseline="0" dirty="0" err="1" smtClean="0">
                <a:effectLst/>
                <a:latin typeface="Calibri" panose="020F0502020204030204" pitchFamily="34" charset="0"/>
                <a:ea typeface="Calibri" panose="020F0502020204030204" pitchFamily="34" charset="0"/>
                <a:cs typeface="Times New Roman" panose="02020603050405020304" pitchFamily="18" charset="0"/>
              </a:rPr>
              <a:t>colour</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in the slide) the population increased, however in the Arctic (black </a:t>
            </a:r>
            <a:r>
              <a:rPr lang="en-US" sz="1200" baseline="0" dirty="0" err="1" smtClean="0">
                <a:effectLst/>
                <a:latin typeface="Calibri" panose="020F0502020204030204" pitchFamily="34" charset="0"/>
                <a:ea typeface="Calibri" panose="020F0502020204030204" pitchFamily="34" charset="0"/>
                <a:cs typeface="Times New Roman" panose="02020603050405020304" pitchFamily="18" charset="0"/>
              </a:rPr>
              <a:t>colour</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population decreased. I would like to point your attention to the fact that the Arctic regions showed different changing. For example, the highest growth of population was in Alaska, Iceland and Canadian Arctic. In contrast the biggest decrease for this period was in the Russian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Arctic. There are two demographic</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factors that influence on the population change: net migration and natural increase. </a:t>
            </a:r>
            <a:endParaRPr lang="ru-RU" dirty="0"/>
          </a:p>
        </p:txBody>
      </p:sp>
      <p:sp>
        <p:nvSpPr>
          <p:cNvPr id="4" name="Номер слайда 3"/>
          <p:cNvSpPr>
            <a:spLocks noGrp="1"/>
          </p:cNvSpPr>
          <p:nvPr>
            <p:ph type="sldNum" sz="quarter" idx="10"/>
          </p:nvPr>
        </p:nvSpPr>
        <p:spPr/>
        <p:txBody>
          <a:bodyPr/>
          <a:lstStyle/>
          <a:p>
            <a:fld id="{04926E49-09CB-401A-B1B3-A27F9D7E5593}" type="slidenum">
              <a:rPr lang="ru-RU" smtClean="0"/>
              <a:t>7</a:t>
            </a:fld>
            <a:endParaRPr lang="ru-RU"/>
          </a:p>
        </p:txBody>
      </p:sp>
    </p:spTree>
    <p:extLst>
      <p:ext uri="{BB962C8B-B14F-4D97-AF65-F5344CB8AC3E}">
        <p14:creationId xmlns:p14="http://schemas.microsoft.com/office/powerpoint/2010/main" val="197547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Net migration means that people come to or leave </a:t>
            </a:r>
            <a:r>
              <a:rPr lang="en-US" baseline="0" dirty="0" smtClean="0"/>
              <a:t>the territory. </a:t>
            </a:r>
            <a:r>
              <a:rPr lang="en-US" dirty="0" smtClean="0"/>
              <a:t>There are positive and negative net migration. Positive net migration means that more people coming into a region than leaving. Negative net migration means that more people leaving the region than coming into it. So, net migration is the difference between the number of in-migrants and out-migrants. The greatest increase in population due to migration is observed in the Swedish county of </a:t>
            </a:r>
            <a:r>
              <a:rPr lang="en-US" dirty="0" err="1" smtClean="0"/>
              <a:t>Norrbotten</a:t>
            </a:r>
            <a:r>
              <a:rPr lang="en-US" dirty="0" smtClean="0"/>
              <a:t> over the last 15 years for 15000 people. The highest outflow rates in relation to the regional number of inhabitants were in Murmansk oblast, </a:t>
            </a:r>
            <a:r>
              <a:rPr lang="en-US" dirty="0" err="1" smtClean="0"/>
              <a:t>Finnmark</a:t>
            </a:r>
            <a:r>
              <a:rPr lang="en-US" dirty="0" smtClean="0"/>
              <a:t>, and Greenland.  The highest negative migration was in</a:t>
            </a:r>
            <a:r>
              <a:rPr lang="en-US" baseline="0" dirty="0" smtClean="0"/>
              <a:t> Murmansk district in Russia. </a:t>
            </a:r>
            <a:r>
              <a:rPr lang="en-US" dirty="0" smtClean="0"/>
              <a:t>Negative migration is one of the general sociodemographic problems of the Arctic territories due to the bad conditions</a:t>
            </a:r>
            <a:r>
              <a:rPr lang="en-US" baseline="0" dirty="0" smtClean="0"/>
              <a:t> of living or lack of work places.</a:t>
            </a:r>
            <a:endParaRPr lang="ru-RU" dirty="0"/>
          </a:p>
        </p:txBody>
      </p:sp>
      <p:sp>
        <p:nvSpPr>
          <p:cNvPr id="4" name="Номер слайда 3"/>
          <p:cNvSpPr>
            <a:spLocks noGrp="1"/>
          </p:cNvSpPr>
          <p:nvPr>
            <p:ph type="sldNum" sz="quarter" idx="10"/>
          </p:nvPr>
        </p:nvSpPr>
        <p:spPr/>
        <p:txBody>
          <a:bodyPr/>
          <a:lstStyle/>
          <a:p>
            <a:fld id="{04926E49-09CB-401A-B1B3-A27F9D7E5593}" type="slidenum">
              <a:rPr lang="ru-RU" smtClean="0"/>
              <a:t>8</a:t>
            </a:fld>
            <a:endParaRPr lang="ru-RU"/>
          </a:p>
        </p:txBody>
      </p:sp>
    </p:spTree>
    <p:extLst>
      <p:ext uri="{BB962C8B-B14F-4D97-AF65-F5344CB8AC3E}">
        <p14:creationId xmlns:p14="http://schemas.microsoft.com/office/powerpoint/2010/main" val="3002960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slide demonstrates a proportion of net migration and natural increase.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Natural increase is the difference between the number of births and the number of deaths. Let’s have a look on the slide. In Nunavut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we can see on the one side there is a growth of population due to natural increase and from the other side there is a decrease of population because of net migration. The same situation we have in Greenland, </a:t>
            </a:r>
            <a:r>
              <a:rPr lang="en-US" sz="1200" baseline="0" dirty="0" err="1" smtClean="0">
                <a:effectLst/>
                <a:latin typeface="Calibri" panose="020F0502020204030204" pitchFamily="34" charset="0"/>
                <a:ea typeface="Calibri" panose="020F0502020204030204" pitchFamily="34" charset="0"/>
                <a:cs typeface="Times New Roman" panose="02020603050405020304" pitchFamily="18" charset="0"/>
              </a:rPr>
              <a:t>Chukotka</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and </a:t>
            </a:r>
            <a:r>
              <a:rPr lang="en-US" sz="1200" baseline="0" dirty="0" err="1" smtClean="0">
                <a:effectLst/>
                <a:latin typeface="Calibri" panose="020F0502020204030204" pitchFamily="34" charset="0"/>
                <a:ea typeface="Calibri" panose="020F0502020204030204" pitchFamily="34" charset="0"/>
                <a:cs typeface="Times New Roman" panose="02020603050405020304" pitchFamily="18" charset="0"/>
              </a:rPr>
              <a:t>Yamal-Nenets</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region. The second part of the Arctic territories, such as Alaska, Iceland, Yukon and </a:t>
            </a:r>
            <a:r>
              <a:rPr lang="en-US" sz="1200" baseline="0" dirty="0" err="1" smtClean="0">
                <a:effectLst/>
                <a:latin typeface="Calibri" panose="020F0502020204030204" pitchFamily="34" charset="0"/>
                <a:ea typeface="Calibri" panose="020F0502020204030204" pitchFamily="34" charset="0"/>
                <a:cs typeface="Times New Roman" panose="02020603050405020304" pitchFamily="18" charset="0"/>
              </a:rPr>
              <a:t>Nenets</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region, have a growth of population due to both natural increase and net migration without any decrease.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04926E49-09CB-401A-B1B3-A27F9D7E5593}" type="slidenum">
              <a:rPr lang="ru-RU" smtClean="0"/>
              <a:t>9</a:t>
            </a:fld>
            <a:endParaRPr lang="ru-RU"/>
          </a:p>
        </p:txBody>
      </p:sp>
    </p:spTree>
    <p:extLst>
      <p:ext uri="{BB962C8B-B14F-4D97-AF65-F5344CB8AC3E}">
        <p14:creationId xmlns:p14="http://schemas.microsoft.com/office/powerpoint/2010/main" val="407263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58A046D-8552-4255-AFD9-5F7D8E91DC1C}" type="datetime1">
              <a:rPr lang="ru-RU" smtClean="0"/>
              <a:t>18.06.18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326178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2DC6CC-13E0-4B3F-9CFD-89642F7DD402}" type="datetime1">
              <a:rPr lang="ru-RU" smtClean="0"/>
              <a:t>18.06.18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75723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8B480F-43F5-42C0-B71E-F4CC47D08B0B}" type="datetime1">
              <a:rPr lang="ru-RU" smtClean="0"/>
              <a:t>18.06.18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63818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105331-3F4D-4D07-AC4E-0F1AFCE83A60}" type="datetime1">
              <a:rPr lang="ru-RU" smtClean="0"/>
              <a:t>18.06.18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79468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391BE7-CC65-4F45-A2A6-1E9933730FCE}" type="datetime1">
              <a:rPr lang="ru-RU" smtClean="0"/>
              <a:t>18.06.18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6934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671B29D-BA4F-4E68-B67D-BD8D791490B3}" type="datetime1">
              <a:rPr lang="ru-RU" smtClean="0"/>
              <a:t>18.06.18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192465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A7534B9-2B70-4EBE-A296-4415E9ACD5A3}" type="datetime1">
              <a:rPr lang="ru-RU" smtClean="0"/>
              <a:t>18.06.18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84175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8A5811F-5DE8-4092-ADB8-8BCBDF21427C}" type="datetime1">
              <a:rPr lang="ru-RU" smtClean="0"/>
              <a:t>18.06.18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352182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E4F64-303C-4B60-BD49-332CB43A9635}" type="datetime1">
              <a:rPr lang="ru-RU" smtClean="0"/>
              <a:t>18.06.18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254501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769B1C-75AE-4A66-95CF-4C4B5D8905E2}" type="datetime1">
              <a:rPr lang="ru-RU" smtClean="0"/>
              <a:t>18.06.18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376029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84868B-D17D-4721-A40F-E623B5B464E0}" type="datetime1">
              <a:rPr lang="ru-RU" smtClean="0"/>
              <a:t>18.06.18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B612FA-7A64-4CEE-A342-01720CD0C80F}" type="slidenum">
              <a:rPr lang="ru-RU" smtClean="0"/>
              <a:t>‹#›</a:t>
            </a:fld>
            <a:endParaRPr lang="ru-RU"/>
          </a:p>
        </p:txBody>
      </p:sp>
    </p:spTree>
    <p:extLst>
      <p:ext uri="{BB962C8B-B14F-4D97-AF65-F5344CB8AC3E}">
        <p14:creationId xmlns:p14="http://schemas.microsoft.com/office/powerpoint/2010/main" val="11245872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5A8F2-67C4-4B72-977A-27ED6C69016E}" type="datetime1">
              <a:rPr lang="ru-RU" smtClean="0"/>
              <a:t>18.06.18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612FA-7A64-4CEE-A342-01720CD0C80F}" type="slidenum">
              <a:rPr lang="ru-RU" smtClean="0"/>
              <a:t>‹#›</a:t>
            </a:fld>
            <a:endParaRPr lang="ru-RU"/>
          </a:p>
        </p:txBody>
      </p:sp>
    </p:spTree>
    <p:extLst>
      <p:ext uri="{BB962C8B-B14F-4D97-AF65-F5344CB8AC3E}">
        <p14:creationId xmlns:p14="http://schemas.microsoft.com/office/powerpoint/2010/main" val="236392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46714" y="1035277"/>
            <a:ext cx="5366659" cy="2387600"/>
          </a:xfrm>
        </p:spPr>
        <p:txBody>
          <a:bodyPr>
            <a:normAutofit fontScale="90000"/>
          </a:bodyPr>
          <a:lstStyle/>
          <a:p>
            <a:r>
              <a:rPr lang="ru-RU" dirty="0" smtClean="0"/>
              <a:t/>
            </a:r>
            <a:br>
              <a:rPr lang="ru-RU" dirty="0" smtClean="0"/>
            </a:br>
            <a:r>
              <a:rPr lang="en-US" sz="4900" b="1" dirty="0" smtClean="0">
                <a:latin typeface="Arial" panose="020B0604020202020204" pitchFamily="34" charset="0"/>
                <a:cs typeface="Arial" panose="020B0604020202020204" pitchFamily="34" charset="0"/>
              </a:rPr>
              <a:t>Demographics and health status of Arctic populations</a:t>
            </a:r>
            <a:endParaRPr lang="ru-RU" sz="4900" b="1"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3790604" y="4161314"/>
            <a:ext cx="5004261" cy="1655763"/>
          </a:xfrm>
        </p:spPr>
        <p:txBody>
          <a:bodyPr>
            <a:normAutofit/>
          </a:bodyPr>
          <a:lstStyle/>
          <a:p>
            <a:r>
              <a:rPr lang="en-US" dirty="0" smtClean="0">
                <a:latin typeface="Arial" panose="020B0604020202020204" pitchFamily="34" charset="0"/>
                <a:cs typeface="Arial" panose="020B0604020202020204" pitchFamily="34" charset="0"/>
              </a:rPr>
              <a:t>Tatiana </a:t>
            </a:r>
            <a:r>
              <a:rPr lang="en-US" dirty="0" err="1" smtClean="0">
                <a:latin typeface="Arial" panose="020B0604020202020204" pitchFamily="34" charset="0"/>
                <a:cs typeface="Arial" panose="020B0604020202020204" pitchFamily="34" charset="0"/>
              </a:rPr>
              <a:t>Unguryanu</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Northern State Medical University</a:t>
            </a:r>
          </a:p>
          <a:p>
            <a:r>
              <a:rPr lang="en-US" dirty="0" smtClean="0">
                <a:latin typeface="Arial" panose="020B0604020202020204" pitchFamily="34" charset="0"/>
                <a:cs typeface="Arial" panose="020B0604020202020204" pitchFamily="34" charset="0"/>
              </a:rPr>
              <a:t>Arkhangelsk, Russia</a:t>
            </a:r>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170" y="136347"/>
            <a:ext cx="2888775" cy="138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37" y="4985657"/>
            <a:ext cx="2933009" cy="1647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22738" b="14333"/>
          <a:stretch/>
        </p:blipFill>
        <p:spPr>
          <a:xfrm>
            <a:off x="1359541" y="1457577"/>
            <a:ext cx="2099605" cy="1309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rotWithShape="1">
          <a:blip r:embed="rId6" cstate="print">
            <a:extLst>
              <a:ext uri="{28A0092B-C50C-407E-A947-70E740481C1C}">
                <a14:useLocalDpi xmlns:a14="http://schemas.microsoft.com/office/drawing/2010/main" val="0"/>
              </a:ext>
            </a:extLst>
          </a:blip>
          <a:srcRect l="13095" t="5239" r="39761" b="6032"/>
          <a:stretch/>
        </p:blipFill>
        <p:spPr>
          <a:xfrm>
            <a:off x="355168" y="2226773"/>
            <a:ext cx="1295400" cy="1828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765" y="3739118"/>
            <a:ext cx="2065216" cy="13768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304827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296551"/>
            <a:ext cx="8221436" cy="526410"/>
          </a:xfrm>
        </p:spPr>
        <p:txBody>
          <a:bodyPr>
            <a:noAutofit/>
          </a:bodyPr>
          <a:lstStyle/>
          <a:p>
            <a:pPr algn="ctr"/>
            <a:r>
              <a:rPr lang="en-US" sz="3600" b="1" dirty="0">
                <a:latin typeface="Arial" panose="020B0604020202020204" pitchFamily="34" charset="0"/>
                <a:cs typeface="Arial" panose="020B0604020202020204" pitchFamily="34" charset="0"/>
              </a:rPr>
              <a:t>Key indicators of health (Last, 2001)</a:t>
            </a:r>
            <a:endParaRPr lang="ru-RU" sz="3600" dirty="0"/>
          </a:p>
        </p:txBody>
      </p:sp>
      <p:sp>
        <p:nvSpPr>
          <p:cNvPr id="3" name="Объект 2"/>
          <p:cNvSpPr>
            <a:spLocks noGrp="1"/>
          </p:cNvSpPr>
          <p:nvPr>
            <p:ph idx="1"/>
          </p:nvPr>
        </p:nvSpPr>
        <p:spPr>
          <a:xfrm>
            <a:off x="628651" y="1177290"/>
            <a:ext cx="8221436" cy="5052060"/>
          </a:xfrm>
        </p:spPr>
        <p:txBody>
          <a:bodyPr>
            <a:normAutofit fontScale="62500" lnSpcReduction="20000"/>
          </a:bodyPr>
          <a:lstStyle/>
          <a:p>
            <a:pPr>
              <a:lnSpc>
                <a:spcPct val="120000"/>
              </a:lnSpc>
              <a:spcBef>
                <a:spcPts val="0"/>
              </a:spcBef>
            </a:pPr>
            <a:r>
              <a:rPr lang="en-US" sz="3200" b="1" dirty="0">
                <a:solidFill>
                  <a:srgbClr val="C00000"/>
                </a:solidFill>
                <a:latin typeface="Arial" panose="020B0604020202020204" pitchFamily="34" charset="0"/>
                <a:cs typeface="Arial" panose="020B0604020202020204" pitchFamily="34" charset="0"/>
              </a:rPr>
              <a:t>Birth Rate </a:t>
            </a:r>
            <a:r>
              <a:rPr lang="en-US" sz="3200" dirty="0">
                <a:latin typeface="Arial" panose="020B0604020202020204" pitchFamily="34" charset="0"/>
                <a:cs typeface="Arial" panose="020B0604020202020204" pitchFamily="34" charset="0"/>
              </a:rPr>
              <a:t>is a summary rate based on the number of live births in a population over a given period, usually one year. The denominator is the average of midyear population in the area in that year. </a:t>
            </a:r>
          </a:p>
          <a:p>
            <a:pPr>
              <a:lnSpc>
                <a:spcPct val="120000"/>
              </a:lnSpc>
              <a:spcBef>
                <a:spcPts val="0"/>
              </a:spcBef>
            </a:pPr>
            <a:endParaRPr lang="en-US" sz="3200" b="1" dirty="0" smtClean="0">
              <a:solidFill>
                <a:srgbClr val="C00000"/>
              </a:solidFill>
              <a:latin typeface="Arial" panose="020B0604020202020204" pitchFamily="34" charset="0"/>
              <a:cs typeface="Arial" panose="020B0604020202020204" pitchFamily="34" charset="0"/>
            </a:endParaRPr>
          </a:p>
          <a:p>
            <a:pPr>
              <a:lnSpc>
                <a:spcPct val="120000"/>
              </a:lnSpc>
              <a:spcBef>
                <a:spcPts val="0"/>
              </a:spcBef>
            </a:pPr>
            <a:r>
              <a:rPr lang="en-US" sz="3200" b="1" dirty="0" smtClean="0">
                <a:solidFill>
                  <a:srgbClr val="C00000"/>
                </a:solidFill>
                <a:latin typeface="Arial" panose="020B0604020202020204" pitchFamily="34" charset="0"/>
                <a:cs typeface="Arial" panose="020B0604020202020204" pitchFamily="34" charset="0"/>
              </a:rPr>
              <a:t>Life Expectancy </a:t>
            </a:r>
            <a:r>
              <a:rPr lang="en-US" sz="3200" dirty="0" smtClean="0">
                <a:latin typeface="Arial" panose="020B0604020202020204" pitchFamily="34" charset="0"/>
                <a:cs typeface="Arial" panose="020B0604020202020204" pitchFamily="34" charset="0"/>
              </a:rPr>
              <a:t>at birth is the average number of years a newborn baby can be expected to live if current mortality trends continue. </a:t>
            </a:r>
          </a:p>
          <a:p>
            <a:pPr marL="0" indent="0">
              <a:lnSpc>
                <a:spcPct val="120000"/>
              </a:lnSpc>
              <a:spcBef>
                <a:spcPts val="0"/>
              </a:spcBef>
              <a:buNone/>
            </a:pPr>
            <a:endParaRPr lang="en-US" sz="3200" dirty="0" smtClean="0">
              <a:latin typeface="Arial" panose="020B0604020202020204" pitchFamily="34" charset="0"/>
              <a:cs typeface="Arial" panose="020B0604020202020204" pitchFamily="34" charset="0"/>
            </a:endParaRPr>
          </a:p>
          <a:p>
            <a:pPr>
              <a:lnSpc>
                <a:spcPct val="120000"/>
              </a:lnSpc>
              <a:spcBef>
                <a:spcPts val="0"/>
              </a:spcBef>
            </a:pPr>
            <a:r>
              <a:rPr lang="en-US" sz="3200" b="1" dirty="0" smtClean="0">
                <a:solidFill>
                  <a:srgbClr val="C00000"/>
                </a:solidFill>
                <a:latin typeface="Arial" panose="020B0604020202020204" pitchFamily="34" charset="0"/>
                <a:cs typeface="Arial" panose="020B0604020202020204" pitchFamily="34" charset="0"/>
              </a:rPr>
              <a:t>Death Rate </a:t>
            </a:r>
            <a:r>
              <a:rPr lang="en-US" sz="3200" dirty="0" smtClean="0">
                <a:latin typeface="Arial" panose="020B0604020202020204" pitchFamily="34" charset="0"/>
                <a:cs typeface="Arial" panose="020B0604020202020204" pitchFamily="34" charset="0"/>
              </a:rPr>
              <a:t>is an estimate of the portion of the population that dies during a specified period. The numerator </a:t>
            </a:r>
            <a:r>
              <a:rPr lang="en-US" sz="3200" dirty="0">
                <a:latin typeface="Arial" panose="020B0604020202020204" pitchFamily="34" charset="0"/>
                <a:cs typeface="Arial" panose="020B0604020202020204" pitchFamily="34" charset="0"/>
              </a:rPr>
              <a:t>is the number of persons dying during </a:t>
            </a:r>
            <a:r>
              <a:rPr lang="en-US" sz="3200" dirty="0" smtClean="0">
                <a:latin typeface="Arial" panose="020B0604020202020204" pitchFamily="34" charset="0"/>
                <a:cs typeface="Arial" panose="020B0604020202020204" pitchFamily="34" charset="0"/>
              </a:rPr>
              <a:t>the period</a:t>
            </a:r>
            <a:r>
              <a:rPr lang="en-US" sz="3200" dirty="0">
                <a:latin typeface="Arial" panose="020B0604020202020204" pitchFamily="34" charset="0"/>
                <a:cs typeface="Arial" panose="020B0604020202020204" pitchFamily="34" charset="0"/>
              </a:rPr>
              <a:t>; the denominator is the number in the population</a:t>
            </a:r>
            <a:r>
              <a:rPr lang="en-US" sz="3200" dirty="0" smtClean="0">
                <a:latin typeface="Arial" panose="020B0604020202020204" pitchFamily="34" charset="0"/>
                <a:cs typeface="Arial" panose="020B0604020202020204" pitchFamily="34" charset="0"/>
              </a:rPr>
              <a:t>, usually </a:t>
            </a:r>
            <a:r>
              <a:rPr lang="en-US" sz="3200" dirty="0">
                <a:latin typeface="Arial" panose="020B0604020202020204" pitchFamily="34" charset="0"/>
                <a:cs typeface="Arial" panose="020B0604020202020204" pitchFamily="34" charset="0"/>
              </a:rPr>
              <a:t>estimated as the mid-year population.</a:t>
            </a:r>
            <a:endParaRPr lang="en-US" sz="3200" dirty="0" smtClean="0">
              <a:latin typeface="Arial" panose="020B0604020202020204" pitchFamily="34" charset="0"/>
              <a:cs typeface="Arial" panose="020B0604020202020204" pitchFamily="34" charset="0"/>
            </a:endParaRPr>
          </a:p>
          <a:p>
            <a:pPr marL="0" indent="0">
              <a:lnSpc>
                <a:spcPct val="120000"/>
              </a:lnSpc>
              <a:spcBef>
                <a:spcPts val="0"/>
              </a:spcBef>
              <a:buNone/>
            </a:pPr>
            <a:endParaRPr lang="en-US" sz="3200" dirty="0" smtClean="0">
              <a:latin typeface="Arial" panose="020B0604020202020204" pitchFamily="34" charset="0"/>
              <a:cs typeface="Arial" panose="020B0604020202020204" pitchFamily="34" charset="0"/>
            </a:endParaRPr>
          </a:p>
          <a:p>
            <a:pPr>
              <a:lnSpc>
                <a:spcPct val="120000"/>
              </a:lnSpc>
              <a:spcBef>
                <a:spcPts val="0"/>
              </a:spcBef>
            </a:pPr>
            <a:r>
              <a:rPr lang="en-US" sz="3200" b="1" dirty="0" smtClean="0">
                <a:solidFill>
                  <a:srgbClr val="C00000"/>
                </a:solidFill>
                <a:latin typeface="Arial" panose="020B0604020202020204" pitchFamily="34" charset="0"/>
                <a:cs typeface="Arial" panose="020B0604020202020204" pitchFamily="34" charset="0"/>
              </a:rPr>
              <a:t>Infant Mortality </a:t>
            </a:r>
            <a:r>
              <a:rPr lang="en-US" sz="3200" dirty="0" smtClean="0">
                <a:latin typeface="Arial" panose="020B0604020202020204" pitchFamily="34" charset="0"/>
                <a:cs typeface="Arial" panose="020B0604020202020204" pitchFamily="34" charset="0"/>
              </a:rPr>
              <a:t>is a measure of the yearly rate of death in children less than one year old. </a:t>
            </a:r>
            <a:r>
              <a:rPr lang="en-US" sz="3200" dirty="0">
                <a:latin typeface="Arial" panose="020B0604020202020204" pitchFamily="34" charset="0"/>
                <a:cs typeface="Arial" panose="020B0604020202020204" pitchFamily="34" charset="0"/>
              </a:rPr>
              <a:t>The denominator is </a:t>
            </a:r>
            <a:r>
              <a:rPr lang="en-US" sz="3200" dirty="0" smtClean="0">
                <a:latin typeface="Arial" panose="020B0604020202020204" pitchFamily="34" charset="0"/>
                <a:cs typeface="Arial" panose="020B0604020202020204" pitchFamily="34" charset="0"/>
              </a:rPr>
              <a:t>the number </a:t>
            </a:r>
            <a:r>
              <a:rPr lang="en-US" sz="3200" dirty="0">
                <a:latin typeface="Arial" panose="020B0604020202020204" pitchFamily="34" charset="0"/>
                <a:cs typeface="Arial" panose="020B0604020202020204" pitchFamily="34" charset="0"/>
              </a:rPr>
              <a:t>of live births in the same year.</a:t>
            </a:r>
            <a:endParaRPr lang="en-US" sz="3200" dirty="0" smtClean="0">
              <a:latin typeface="Arial" panose="020B0604020202020204" pitchFamily="34" charset="0"/>
              <a:cs typeface="Arial" panose="020B0604020202020204" pitchFamily="34" charset="0"/>
            </a:endParaRPr>
          </a:p>
          <a:p>
            <a:pPr>
              <a:lnSpc>
                <a:spcPct val="100000"/>
              </a:lnSpc>
              <a:spcBef>
                <a:spcPts val="0"/>
              </a:spcBef>
            </a:pPr>
            <a:endParaRPr lang="en-US" dirty="0" smtClean="0">
              <a:latin typeface="Arial" panose="020B0604020202020204" pitchFamily="34" charset="0"/>
              <a:cs typeface="Arial" panose="020B0604020202020204" pitchFamily="34" charset="0"/>
            </a:endParaRPr>
          </a:p>
          <a:p>
            <a:pPr marL="0" indent="0">
              <a:buNone/>
            </a:pPr>
            <a:endParaRPr lang="ru-RU" dirty="0"/>
          </a:p>
        </p:txBody>
      </p:sp>
      <p:sp>
        <p:nvSpPr>
          <p:cNvPr id="4" name="Номер слайда 3"/>
          <p:cNvSpPr>
            <a:spLocks noGrp="1"/>
          </p:cNvSpPr>
          <p:nvPr>
            <p:ph type="sldNum" sz="quarter" idx="12"/>
          </p:nvPr>
        </p:nvSpPr>
        <p:spPr>
          <a:xfrm>
            <a:off x="6792687" y="6401116"/>
            <a:ext cx="2057400" cy="365125"/>
          </a:xfrm>
        </p:spPr>
        <p:txBody>
          <a:bodyPr/>
          <a:lstStyle/>
          <a:p>
            <a:fld id="{FEB612FA-7A64-4CEE-A342-01720CD0C80F}" type="slidenum">
              <a:rPr lang="ru-RU" smtClean="0"/>
              <a:t>10</a:t>
            </a:fld>
            <a:endParaRPr lang="ru-RU" dirty="0"/>
          </a:p>
        </p:txBody>
      </p:sp>
    </p:spTree>
    <p:extLst>
      <p:ext uri="{BB962C8B-B14F-4D97-AF65-F5344CB8AC3E}">
        <p14:creationId xmlns:p14="http://schemas.microsoft.com/office/powerpoint/2010/main" val="25494459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 y="170817"/>
            <a:ext cx="8812530" cy="755014"/>
          </a:xfrm>
        </p:spPr>
        <p:txBody>
          <a:bodyPr>
            <a:noAutofit/>
          </a:bodyPr>
          <a:lstStyle/>
          <a:p>
            <a:pPr algn="ctr"/>
            <a:r>
              <a:rPr lang="en-US" sz="3200" b="1" dirty="0" smtClean="0">
                <a:latin typeface="Arial" panose="020B0604020202020204" pitchFamily="34" charset="0"/>
                <a:cs typeface="Arial" panose="020B0604020202020204" pitchFamily="34" charset="0"/>
              </a:rPr>
              <a:t>Crude </a:t>
            </a:r>
            <a:r>
              <a:rPr lang="en-US" sz="3200" b="1" dirty="0">
                <a:latin typeface="Arial" panose="020B0604020202020204" pitchFamily="34" charset="0"/>
                <a:cs typeface="Arial" panose="020B0604020202020204" pitchFamily="34" charset="0"/>
              </a:rPr>
              <a:t>birth </a:t>
            </a:r>
            <a:r>
              <a:rPr lang="en-US" sz="3200" b="1" dirty="0" smtClean="0">
                <a:latin typeface="Arial" panose="020B0604020202020204" pitchFamily="34" charset="0"/>
                <a:cs typeface="Arial" panose="020B0604020202020204" pitchFamily="34" charset="0"/>
              </a:rPr>
              <a:t>rates in 2000–2004,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per 1000</a:t>
            </a:r>
            <a:r>
              <a:rPr lang="ru-RU" sz="3200" b="1"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population</a:t>
            </a:r>
            <a:r>
              <a:rPr lang="ru-RU" sz="3200" b="1" dirty="0" smtClean="0">
                <a:latin typeface="Arial" panose="020B0604020202020204" pitchFamily="34" charset="0"/>
                <a:cs typeface="Arial" panose="020B0604020202020204" pitchFamily="34" charset="0"/>
              </a:rPr>
              <a:t> </a:t>
            </a:r>
            <a:endParaRPr lang="ru-RU" sz="3200" b="1" dirty="0">
              <a:latin typeface="Arial" panose="020B0604020202020204" pitchFamily="34" charset="0"/>
              <a:cs typeface="Arial" panose="020B06040202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5103318"/>
              </p:ext>
            </p:extLst>
          </p:nvPr>
        </p:nvGraphicFramePr>
        <p:xfrm>
          <a:off x="628650" y="1062990"/>
          <a:ext cx="7886700" cy="5113973"/>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7212305" y="6444477"/>
            <a:ext cx="1043299"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AMAP, 2009</a:t>
            </a:r>
            <a:endParaRPr lang="ru-RU" sz="1200" i="1" dirty="0"/>
          </a:p>
        </p:txBody>
      </p:sp>
      <p:sp>
        <p:nvSpPr>
          <p:cNvPr id="4" name="Номер слайда 3"/>
          <p:cNvSpPr>
            <a:spLocks noGrp="1"/>
          </p:cNvSpPr>
          <p:nvPr>
            <p:ph type="sldNum" sz="quarter" idx="12"/>
          </p:nvPr>
        </p:nvSpPr>
        <p:spPr>
          <a:xfrm>
            <a:off x="7023704" y="6400413"/>
            <a:ext cx="2057400" cy="365125"/>
          </a:xfrm>
        </p:spPr>
        <p:txBody>
          <a:bodyPr/>
          <a:lstStyle/>
          <a:p>
            <a:fld id="{FEB612FA-7A64-4CEE-A342-01720CD0C80F}" type="slidenum">
              <a:rPr lang="ru-RU" smtClean="0"/>
              <a:t>11</a:t>
            </a:fld>
            <a:endParaRPr lang="ru-RU"/>
          </a:p>
        </p:txBody>
      </p:sp>
    </p:spTree>
    <p:extLst>
      <p:ext uri="{BB962C8B-B14F-4D97-AF65-F5344CB8AC3E}">
        <p14:creationId xmlns:p14="http://schemas.microsoft.com/office/powerpoint/2010/main" val="363711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57" y="299892"/>
            <a:ext cx="9064174" cy="701675"/>
          </a:xfrm>
        </p:spPr>
        <p:txBody>
          <a:bodyPr>
            <a:normAutofit fontScale="90000"/>
          </a:bodyPr>
          <a:lstStyle/>
          <a:p>
            <a:pPr algn="ctr"/>
            <a:r>
              <a:rPr lang="en-US" sz="3600" b="1" dirty="0">
                <a:latin typeface="Arial" panose="020B0604020202020204" pitchFamily="34" charset="0"/>
                <a:cs typeface="Arial" panose="020B0604020202020204" pitchFamily="34" charset="0"/>
              </a:rPr>
              <a:t>Circumpolar life expectancy at </a:t>
            </a:r>
            <a:r>
              <a:rPr lang="en-US" sz="3600" b="1" dirty="0" smtClean="0">
                <a:latin typeface="Arial" panose="020B0604020202020204" pitchFamily="34" charset="0"/>
                <a:cs typeface="Arial" panose="020B0604020202020204" pitchFamily="34" charset="0"/>
              </a:rPr>
              <a:t>birth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2000 </a:t>
            </a: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2004</a:t>
            </a:r>
            <a:endParaRPr lang="ru-RU" sz="3600" b="1" dirty="0">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96905366"/>
              </p:ext>
            </p:extLst>
          </p:nvPr>
        </p:nvGraphicFramePr>
        <p:xfrm>
          <a:off x="579667" y="1243949"/>
          <a:ext cx="7900696" cy="5195163"/>
        </p:xfrm>
        <a:graphic>
          <a:graphicData uri="http://schemas.openxmlformats.org/drawingml/2006/table">
            <a:tbl>
              <a:tblPr firstRow="1" bandRow="1">
                <a:tableStyleId>{5C22544A-7EE6-4342-B048-85BDC9FD1C3A}</a:tableStyleId>
              </a:tblPr>
              <a:tblGrid>
                <a:gridCol w="3043884">
                  <a:extLst>
                    <a:ext uri="{9D8B030D-6E8A-4147-A177-3AD203B41FA5}">
                      <a16:colId xmlns:a16="http://schemas.microsoft.com/office/drawing/2014/main" xmlns="" val="20000"/>
                    </a:ext>
                  </a:extLst>
                </a:gridCol>
                <a:gridCol w="2223247">
                  <a:extLst>
                    <a:ext uri="{9D8B030D-6E8A-4147-A177-3AD203B41FA5}">
                      <a16:colId xmlns:a16="http://schemas.microsoft.com/office/drawing/2014/main" xmlns="" val="20001"/>
                    </a:ext>
                  </a:extLst>
                </a:gridCol>
                <a:gridCol w="2633565">
                  <a:extLst>
                    <a:ext uri="{9D8B030D-6E8A-4147-A177-3AD203B41FA5}">
                      <a16:colId xmlns:a16="http://schemas.microsoft.com/office/drawing/2014/main" xmlns="" val="20002"/>
                    </a:ext>
                  </a:extLst>
                </a:gridCol>
              </a:tblGrid>
              <a:tr h="374243">
                <a:tc>
                  <a:txBody>
                    <a:bodyPr/>
                    <a:lstStyle/>
                    <a:p>
                      <a:r>
                        <a:rPr lang="en-US" sz="1800" dirty="0" smtClean="0">
                          <a:latin typeface="Arial" panose="020B0604020202020204" pitchFamily="34" charset="0"/>
                          <a:cs typeface="Arial" panose="020B0604020202020204" pitchFamily="34" charset="0"/>
                        </a:rPr>
                        <a:t>Country</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a:txBody>
                    <a:bodyPr/>
                    <a:lstStyle/>
                    <a:p>
                      <a:pPr algn="ctr"/>
                      <a:r>
                        <a:rPr lang="en-US" sz="1800" dirty="0" smtClean="0">
                          <a:latin typeface="Arial" panose="020B0604020202020204" pitchFamily="34" charset="0"/>
                          <a:cs typeface="Arial" panose="020B0604020202020204" pitchFamily="34" charset="0"/>
                        </a:rPr>
                        <a:t>Males</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a:txBody>
                    <a:bodyPr/>
                    <a:lstStyle/>
                    <a:p>
                      <a:pPr algn="ctr"/>
                      <a:r>
                        <a:rPr lang="en-US" sz="1800" dirty="0" smtClean="0">
                          <a:latin typeface="Arial" panose="020B0604020202020204" pitchFamily="34" charset="0"/>
                          <a:cs typeface="Arial" panose="020B0604020202020204" pitchFamily="34" charset="0"/>
                        </a:rPr>
                        <a:t>Females</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370840">
                <a:tc>
                  <a:txBody>
                    <a:bodyPr/>
                    <a:lstStyle/>
                    <a:p>
                      <a:r>
                        <a:rPr lang="en-US" sz="1800" dirty="0" smtClean="0">
                          <a:latin typeface="Arial" panose="020B0604020202020204" pitchFamily="34" charset="0"/>
                          <a:cs typeface="Arial" panose="020B0604020202020204" pitchFamily="34" charset="0"/>
                        </a:rPr>
                        <a:t>Alaska (USA)</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74.5</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80.1</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r>
                        <a:rPr lang="en-US" sz="1800" dirty="0" smtClean="0">
                          <a:latin typeface="Arial" panose="020B0604020202020204" pitchFamily="34" charset="0"/>
                          <a:cs typeface="Arial" panose="020B0604020202020204" pitchFamily="34" charset="0"/>
                        </a:rPr>
                        <a:t>Yukon (Canada)</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74.9</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80.1</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r>
                        <a:rPr lang="en-US" sz="1800" dirty="0" smtClean="0">
                          <a:latin typeface="Arial" panose="020B0604020202020204" pitchFamily="34" charset="0"/>
                          <a:cs typeface="Arial" panose="020B0604020202020204" pitchFamily="34" charset="0"/>
                        </a:rPr>
                        <a:t>Nunavut (Canada)</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66.6</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70.9</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Greenland</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64.6</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70.4</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r>
                        <a:rPr lang="en-US" sz="1800" dirty="0" smtClean="0">
                          <a:latin typeface="Arial" panose="020B0604020202020204" pitchFamily="34" charset="0"/>
                          <a:cs typeface="Arial" panose="020B0604020202020204" pitchFamily="34" charset="0"/>
                        </a:rPr>
                        <a:t>Iceland</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79.0</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82.6</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r>
                        <a:rPr lang="en-US" sz="1800" dirty="0" smtClean="0">
                          <a:latin typeface="Arial" panose="020B0604020202020204" pitchFamily="34" charset="0"/>
                          <a:cs typeface="Arial" panose="020B0604020202020204" pitchFamily="34" charset="0"/>
                        </a:rPr>
                        <a:t>Faroe Islands</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77.0</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81.3</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r>
                        <a:rPr lang="en-US" sz="1800" dirty="0" smtClean="0">
                          <a:latin typeface="Arial" panose="020B0604020202020204" pitchFamily="34" charset="0"/>
                          <a:cs typeface="Arial" panose="020B0604020202020204" pitchFamily="34" charset="0"/>
                        </a:rPr>
                        <a:t>Troms (Norway)</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76.5</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81.5</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r>
                        <a:rPr lang="en-US" sz="1800" dirty="0" err="1" smtClean="0">
                          <a:latin typeface="Arial" panose="020B0604020202020204" pitchFamily="34" charset="0"/>
                          <a:cs typeface="Arial" panose="020B0604020202020204" pitchFamily="34" charset="0"/>
                        </a:rPr>
                        <a:t>Nordland</a:t>
                      </a:r>
                      <a:r>
                        <a:rPr lang="en-US" sz="1800" dirty="0" smtClean="0">
                          <a:latin typeface="Arial" panose="020B0604020202020204" pitchFamily="34" charset="0"/>
                          <a:cs typeface="Arial" panose="020B0604020202020204" pitchFamily="34" charset="0"/>
                        </a:rPr>
                        <a:t> (Norway)</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76.7</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82.0</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8"/>
                  </a:ext>
                </a:extLst>
              </a:tr>
              <a:tr h="370840">
                <a:tc>
                  <a:txBody>
                    <a:bodyPr/>
                    <a:lstStyle/>
                    <a:p>
                      <a:r>
                        <a:rPr lang="en-US" sz="1800" dirty="0" err="1" smtClean="0">
                          <a:latin typeface="Arial" panose="020B0604020202020204" pitchFamily="34" charset="0"/>
                          <a:cs typeface="Arial" panose="020B0604020202020204" pitchFamily="34" charset="0"/>
                        </a:rPr>
                        <a:t>Finmark</a:t>
                      </a:r>
                      <a:r>
                        <a:rPr lang="en-US" sz="1800" dirty="0" smtClean="0">
                          <a:latin typeface="Arial" panose="020B0604020202020204" pitchFamily="34" charset="0"/>
                          <a:cs typeface="Arial" panose="020B0604020202020204" pitchFamily="34" charset="0"/>
                        </a:rPr>
                        <a:t> (Norway)</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74.6</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80.6</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9"/>
                  </a:ext>
                </a:extLst>
              </a:tr>
              <a:tr h="370840">
                <a:tc>
                  <a:txBody>
                    <a:bodyPr/>
                    <a:lstStyle/>
                    <a:p>
                      <a:r>
                        <a:rPr lang="en-US" sz="1800" dirty="0" err="1" smtClean="0">
                          <a:latin typeface="Arial" panose="020B0604020202020204" pitchFamily="34" charset="0"/>
                          <a:cs typeface="Arial" panose="020B0604020202020204" pitchFamily="34" charset="0"/>
                        </a:rPr>
                        <a:t>Norbotten</a:t>
                      </a:r>
                      <a:r>
                        <a:rPr lang="en-US" sz="1800" dirty="0" smtClean="0">
                          <a:latin typeface="Arial" panose="020B0604020202020204" pitchFamily="34" charset="0"/>
                          <a:cs typeface="Arial" panose="020B0604020202020204" pitchFamily="34" charset="0"/>
                        </a:rPr>
                        <a:t> (Sweden)</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76.6</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81.6</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10"/>
                  </a:ext>
                </a:extLst>
              </a:tr>
              <a:tr h="370840">
                <a:tc>
                  <a:txBody>
                    <a:bodyPr/>
                    <a:lstStyle/>
                    <a:p>
                      <a:r>
                        <a:rPr lang="en-US" sz="1800" dirty="0" err="1" smtClean="0">
                          <a:latin typeface="Arial" panose="020B0604020202020204" pitchFamily="34" charset="0"/>
                          <a:cs typeface="Arial" panose="020B0604020202020204" pitchFamily="34" charset="0"/>
                        </a:rPr>
                        <a:t>Vasterbotten</a:t>
                      </a:r>
                      <a:r>
                        <a:rPr lang="en-US" sz="1800" dirty="0" smtClean="0">
                          <a:latin typeface="Arial" panose="020B0604020202020204" pitchFamily="34" charset="0"/>
                          <a:cs typeface="Arial" panose="020B0604020202020204" pitchFamily="34" charset="0"/>
                        </a:rPr>
                        <a:t> (Sweden)</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77.6</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82.1</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11"/>
                  </a:ext>
                </a:extLst>
              </a:tr>
              <a:tr h="370840">
                <a:tc>
                  <a:txBody>
                    <a:bodyPr/>
                    <a:lstStyle/>
                    <a:p>
                      <a:r>
                        <a:rPr lang="en-US" sz="1800" dirty="0" smtClean="0">
                          <a:latin typeface="Arial" panose="020B0604020202020204" pitchFamily="34" charset="0"/>
                          <a:cs typeface="Arial" panose="020B0604020202020204" pitchFamily="34" charset="0"/>
                        </a:rPr>
                        <a:t>Oulu (Finland)</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74.3</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81.6</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12"/>
                  </a:ext>
                </a:extLst>
              </a:tr>
              <a:tr h="370840">
                <a:tc>
                  <a:txBody>
                    <a:bodyPr/>
                    <a:lstStyle/>
                    <a:p>
                      <a:r>
                        <a:rPr lang="en-US" sz="1800" dirty="0" smtClean="0">
                          <a:latin typeface="Arial" panose="020B0604020202020204" pitchFamily="34" charset="0"/>
                          <a:cs typeface="Arial" panose="020B0604020202020204" pitchFamily="34" charset="0"/>
                        </a:rPr>
                        <a:t>Lapland (Finland)</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73.7</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81.1</a:t>
                      </a:r>
                      <a:endParaRPr lang="ru-RU" sz="18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5" name="Овал 4"/>
          <p:cNvSpPr/>
          <p:nvPr/>
        </p:nvSpPr>
        <p:spPr>
          <a:xfrm>
            <a:off x="4428415" y="3080460"/>
            <a:ext cx="598312" cy="3612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907505" y="3118722"/>
            <a:ext cx="598312" cy="3612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4428415" y="2719215"/>
            <a:ext cx="598312" cy="361245"/>
          </a:xfrm>
          <a:prstGeom prst="ellipse">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896100" y="2757477"/>
            <a:ext cx="598312" cy="361245"/>
          </a:xfrm>
          <a:prstGeom prst="ellipse">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7206661" y="6579096"/>
            <a:ext cx="1043299"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AMAP, 2009</a:t>
            </a:r>
            <a:endParaRPr lang="ru-RU" sz="1200" i="1" dirty="0"/>
          </a:p>
        </p:txBody>
      </p:sp>
      <p:sp>
        <p:nvSpPr>
          <p:cNvPr id="4" name="Номер слайда 3"/>
          <p:cNvSpPr>
            <a:spLocks noGrp="1"/>
          </p:cNvSpPr>
          <p:nvPr>
            <p:ph type="sldNum" sz="quarter" idx="12"/>
          </p:nvPr>
        </p:nvSpPr>
        <p:spPr>
          <a:xfrm>
            <a:off x="7056160" y="6423826"/>
            <a:ext cx="2057400" cy="365125"/>
          </a:xfrm>
        </p:spPr>
        <p:txBody>
          <a:bodyPr/>
          <a:lstStyle/>
          <a:p>
            <a:fld id="{FEB612FA-7A64-4CEE-A342-01720CD0C80F}" type="slidenum">
              <a:rPr lang="ru-RU" smtClean="0"/>
              <a:t>12</a:t>
            </a:fld>
            <a:endParaRPr lang="ru-RU" dirty="0"/>
          </a:p>
        </p:txBody>
      </p:sp>
    </p:spTree>
    <p:extLst>
      <p:ext uri="{BB962C8B-B14F-4D97-AF65-F5344CB8AC3E}">
        <p14:creationId xmlns:p14="http://schemas.microsoft.com/office/powerpoint/2010/main" val="21057684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3" y="365128"/>
            <a:ext cx="8613321" cy="701675"/>
          </a:xfrm>
        </p:spPr>
        <p:txBody>
          <a:bodyPr>
            <a:normAutofit fontScale="90000"/>
          </a:bodyPr>
          <a:lstStyle/>
          <a:p>
            <a:pPr algn="ct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Life expectancy at birth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in the Russian Arctic (</a:t>
            </a:r>
            <a:r>
              <a:rPr lang="en-US" sz="3600" b="1" dirty="0" err="1">
                <a:latin typeface="Arial" panose="020B0604020202020204" pitchFamily="34" charset="0"/>
                <a:cs typeface="Arial" panose="020B0604020202020204" pitchFamily="34" charset="0"/>
              </a:rPr>
              <a:t>Rosstat</a:t>
            </a:r>
            <a:r>
              <a:rPr lang="en-US" sz="3600" b="1" dirty="0">
                <a:latin typeface="Arial" panose="020B0604020202020204" pitchFamily="34" charset="0"/>
                <a:cs typeface="Arial" panose="020B0604020202020204" pitchFamily="34" charset="0"/>
              </a:rPr>
              <a:t>) </a:t>
            </a:r>
            <a:br>
              <a:rPr lang="en-US" sz="3600" b="1" dirty="0">
                <a:latin typeface="Arial" panose="020B0604020202020204" pitchFamily="34" charset="0"/>
                <a:cs typeface="Arial" panose="020B0604020202020204" pitchFamily="34" charset="0"/>
              </a:rPr>
            </a:br>
            <a:endParaRPr lang="ru-RU" sz="3600" b="1"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a:xfrm>
            <a:off x="7086600" y="6413502"/>
            <a:ext cx="2057400" cy="365125"/>
          </a:xfrm>
        </p:spPr>
        <p:txBody>
          <a:bodyPr/>
          <a:lstStyle/>
          <a:p>
            <a:fld id="{DBF873B1-D5CF-4FFA-8475-2FE758245643}" type="slidenum">
              <a:rPr lang="ru-RU" smtClean="0"/>
              <a:t>13</a:t>
            </a:fld>
            <a:endParaRPr lang="ru-RU" dirty="0"/>
          </a:p>
        </p:txBody>
      </p:sp>
      <p:graphicFrame>
        <p:nvGraphicFramePr>
          <p:cNvPr id="3" name="Таблица 2"/>
          <p:cNvGraphicFramePr>
            <a:graphicFrameLocks noGrp="1"/>
          </p:cNvGraphicFramePr>
          <p:nvPr>
            <p:extLst/>
          </p:nvPr>
        </p:nvGraphicFramePr>
        <p:xfrm>
          <a:off x="770164" y="1393376"/>
          <a:ext cx="7900696" cy="4470400"/>
        </p:xfrm>
        <a:graphic>
          <a:graphicData uri="http://schemas.openxmlformats.org/drawingml/2006/table">
            <a:tbl>
              <a:tblPr firstRow="1" bandRow="1">
                <a:tableStyleId>{5C22544A-7EE6-4342-B048-85BDC9FD1C3A}</a:tableStyleId>
              </a:tblPr>
              <a:tblGrid>
                <a:gridCol w="2408467">
                  <a:extLst>
                    <a:ext uri="{9D8B030D-6E8A-4147-A177-3AD203B41FA5}">
                      <a16:colId xmlns:a16="http://schemas.microsoft.com/office/drawing/2014/main" xmlns="" val="20000"/>
                    </a:ext>
                  </a:extLst>
                </a:gridCol>
                <a:gridCol w="1393371">
                  <a:extLst>
                    <a:ext uri="{9D8B030D-6E8A-4147-A177-3AD203B41FA5}">
                      <a16:colId xmlns:a16="http://schemas.microsoft.com/office/drawing/2014/main" xmlns="" val="20001"/>
                    </a:ext>
                  </a:extLst>
                </a:gridCol>
                <a:gridCol w="1355727">
                  <a:extLst>
                    <a:ext uri="{9D8B030D-6E8A-4147-A177-3AD203B41FA5}">
                      <a16:colId xmlns:a16="http://schemas.microsoft.com/office/drawing/2014/main" xmlns="" val="20002"/>
                    </a:ext>
                  </a:extLst>
                </a:gridCol>
                <a:gridCol w="1420131">
                  <a:extLst>
                    <a:ext uri="{9D8B030D-6E8A-4147-A177-3AD203B41FA5}">
                      <a16:colId xmlns:a16="http://schemas.microsoft.com/office/drawing/2014/main" xmlns="" val="20003"/>
                    </a:ext>
                  </a:extLst>
                </a:gridCol>
                <a:gridCol w="1323000">
                  <a:extLst>
                    <a:ext uri="{9D8B030D-6E8A-4147-A177-3AD203B41FA5}">
                      <a16:colId xmlns:a16="http://schemas.microsoft.com/office/drawing/2014/main" xmlns="" val="20004"/>
                    </a:ext>
                  </a:extLst>
                </a:gridCol>
              </a:tblGrid>
              <a:tr h="375920">
                <a:tc rowSpan="2">
                  <a:txBody>
                    <a:bodyPr/>
                    <a:lstStyle/>
                    <a:p>
                      <a:r>
                        <a:rPr lang="en-US" sz="1300" dirty="0" smtClean="0">
                          <a:latin typeface="Arial" panose="020B0604020202020204" pitchFamily="34" charset="0"/>
                          <a:cs typeface="Arial" panose="020B0604020202020204" pitchFamily="34" charset="0"/>
                        </a:rPr>
                        <a:t>Areas</a:t>
                      </a:r>
                      <a:endParaRPr lang="ru-RU" sz="1300"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gridSpan="2">
                  <a:txBody>
                    <a:bodyPr/>
                    <a:lstStyle/>
                    <a:p>
                      <a:pPr algn="ctr"/>
                      <a:r>
                        <a:rPr lang="en-US" sz="1900" b="1" dirty="0" smtClean="0">
                          <a:latin typeface="Arial" panose="020B0604020202020204" pitchFamily="34" charset="0"/>
                          <a:cs typeface="Arial" panose="020B0604020202020204" pitchFamily="34" charset="0"/>
                        </a:rPr>
                        <a:t>2000 year</a:t>
                      </a:r>
                      <a:endParaRPr lang="ru-RU" sz="1900" b="1"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hMerge="1">
                  <a:txBody>
                    <a:bodyPr/>
                    <a:lstStyle/>
                    <a:p>
                      <a:endParaRPr lang="ru-RU"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algn="ctr"/>
                      <a:r>
                        <a:rPr lang="en-US" sz="1900" b="1" dirty="0" smtClean="0">
                          <a:latin typeface="Arial" panose="020B0604020202020204" pitchFamily="34" charset="0"/>
                          <a:cs typeface="Arial" panose="020B0604020202020204" pitchFamily="34" charset="0"/>
                        </a:rPr>
                        <a:t>2016 year</a:t>
                      </a:r>
                      <a:endParaRPr lang="ru-RU" sz="1900" b="1" dirty="0">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hMerge="1">
                  <a:txBody>
                    <a:bodyPr/>
                    <a:lstStyle/>
                    <a:p>
                      <a:pPr algn="ctr"/>
                      <a:endParaRPr lang="ru-RU"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375920">
                <a:tc vMerge="1">
                  <a:txBody>
                    <a:bodyPr/>
                    <a:lstStyle/>
                    <a:p>
                      <a:endParaRPr lang="ru-RU"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b="1" dirty="0" smtClean="0">
                          <a:solidFill>
                            <a:schemeClr val="bg1"/>
                          </a:solidFill>
                          <a:latin typeface="Arial" panose="020B0604020202020204" pitchFamily="34" charset="0"/>
                          <a:cs typeface="Arial" panose="020B0604020202020204" pitchFamily="34" charset="0"/>
                        </a:rPr>
                        <a:t>Males</a:t>
                      </a:r>
                      <a:endParaRPr lang="ru-RU" sz="19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a:txBody>
                    <a:bodyPr/>
                    <a:lstStyle/>
                    <a:p>
                      <a:pPr algn="ctr"/>
                      <a:r>
                        <a:rPr lang="en-US" sz="1900" b="1" dirty="0" smtClean="0">
                          <a:solidFill>
                            <a:schemeClr val="bg1"/>
                          </a:solidFill>
                          <a:latin typeface="Arial" panose="020B0604020202020204" pitchFamily="34" charset="0"/>
                          <a:cs typeface="Arial" panose="020B0604020202020204" pitchFamily="34" charset="0"/>
                        </a:rPr>
                        <a:t>Females</a:t>
                      </a:r>
                      <a:endParaRPr lang="ru-RU" sz="19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a:txBody>
                    <a:bodyPr/>
                    <a:lstStyle/>
                    <a:p>
                      <a:pPr algn="ctr"/>
                      <a:r>
                        <a:rPr lang="en-US" sz="1900" b="1" dirty="0" smtClean="0">
                          <a:solidFill>
                            <a:schemeClr val="bg1"/>
                          </a:solidFill>
                          <a:latin typeface="Arial" panose="020B0604020202020204" pitchFamily="34" charset="0"/>
                          <a:cs typeface="Arial" panose="020B0604020202020204" pitchFamily="34" charset="0"/>
                        </a:rPr>
                        <a:t>Males</a:t>
                      </a:r>
                      <a:endParaRPr lang="ru-RU" sz="19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a:txBody>
                    <a:bodyPr/>
                    <a:lstStyle/>
                    <a:p>
                      <a:pPr algn="ctr"/>
                      <a:r>
                        <a:rPr lang="en-US" sz="1900" b="1" dirty="0" smtClean="0">
                          <a:solidFill>
                            <a:schemeClr val="bg1"/>
                          </a:solidFill>
                          <a:latin typeface="Arial" panose="020B0604020202020204" pitchFamily="34" charset="0"/>
                          <a:cs typeface="Arial" panose="020B0604020202020204" pitchFamily="34" charset="0"/>
                        </a:rPr>
                        <a:t>Females</a:t>
                      </a:r>
                      <a:endParaRPr lang="ru-RU" sz="19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xmlns="" val="10001"/>
                  </a:ext>
                </a:extLst>
              </a:tr>
              <a:tr h="370840">
                <a:tc>
                  <a:txBody>
                    <a:bodyPr/>
                    <a:lstStyle/>
                    <a:p>
                      <a:pPr algn="l" fontAlgn="b"/>
                      <a:r>
                        <a:rPr lang="en-US" sz="1900" b="1" i="0" u="none" strike="noStrike" dirty="0" smtClean="0">
                          <a:solidFill>
                            <a:srgbClr val="FF0000"/>
                          </a:solidFill>
                          <a:effectLst/>
                          <a:latin typeface="Arial" panose="020B0604020202020204" pitchFamily="34" charset="0"/>
                        </a:rPr>
                        <a:t>Russian Federation</a:t>
                      </a:r>
                      <a:endParaRPr lang="en-US" sz="1900" b="1" i="0" u="none" strike="noStrike" dirty="0">
                        <a:solidFill>
                          <a:srgbClr val="FF0000"/>
                        </a:solidFill>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1900" b="1" i="0" u="none" strike="noStrike" dirty="0" smtClean="0">
                          <a:solidFill>
                            <a:srgbClr val="FF0000"/>
                          </a:solidFill>
                          <a:effectLst/>
                          <a:latin typeface="Arial" panose="020B0604020202020204" pitchFamily="34" charset="0"/>
                          <a:cs typeface="Arial" panose="020B0604020202020204" pitchFamily="34" charset="0"/>
                        </a:rPr>
                        <a:t>59.0</a:t>
                      </a:r>
                      <a:endParaRPr lang="ru-RU" sz="19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1900" b="1" i="0" u="none" strike="noStrike" dirty="0" smtClean="0">
                          <a:solidFill>
                            <a:srgbClr val="FF0000"/>
                          </a:solidFill>
                          <a:effectLst/>
                          <a:latin typeface="Arial" panose="020B0604020202020204" pitchFamily="34" charset="0"/>
                          <a:cs typeface="Arial" panose="020B0604020202020204" pitchFamily="34" charset="0"/>
                        </a:rPr>
                        <a:t>72.3</a:t>
                      </a:r>
                      <a:endParaRPr lang="ru-RU" sz="19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1900" b="1" i="0" u="none" strike="noStrike" dirty="0" smtClean="0">
                          <a:solidFill>
                            <a:srgbClr val="FF0000"/>
                          </a:solidFill>
                          <a:effectLst/>
                          <a:latin typeface="Arial" panose="020B0604020202020204" pitchFamily="34" charset="0"/>
                          <a:cs typeface="Arial" panose="020B0604020202020204" pitchFamily="34" charset="0"/>
                        </a:rPr>
                        <a:t>66.5</a:t>
                      </a:r>
                      <a:endParaRPr lang="ru-RU" sz="19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en-US" sz="1900" b="1" i="0" u="none" strike="noStrike" dirty="0" smtClean="0">
                          <a:solidFill>
                            <a:srgbClr val="FF0000"/>
                          </a:solidFill>
                          <a:effectLst/>
                          <a:latin typeface="Arial" panose="020B0604020202020204" pitchFamily="34" charset="0"/>
                          <a:cs typeface="Arial" panose="020B0604020202020204" pitchFamily="34" charset="0"/>
                        </a:rPr>
                        <a:t>77.0</a:t>
                      </a:r>
                      <a:endParaRPr lang="ru-RU" sz="19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l" fontAlgn="b"/>
                      <a:r>
                        <a:rPr lang="en-US" sz="1900" b="0" i="0" u="none" strike="noStrike" dirty="0">
                          <a:effectLst/>
                          <a:latin typeface="Arial" panose="020B0604020202020204" pitchFamily="34" charset="0"/>
                        </a:rPr>
                        <a:t>Nenets AO</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54</a:t>
                      </a:r>
                      <a:r>
                        <a:rPr lang="en-US" sz="1900" b="0" i="0" u="none" strike="noStrike" dirty="0" smtClean="0">
                          <a:effectLst/>
                          <a:latin typeface="Arial" panose="020B0604020202020204" pitchFamily="34" charset="0"/>
                          <a:cs typeface="Arial" panose="020B0604020202020204" pitchFamily="34" charset="0"/>
                        </a:rPr>
                        <a:t>.0</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68</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3</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63</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9</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78</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4</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l" fontAlgn="b"/>
                      <a:r>
                        <a:rPr lang="en-US" sz="1900" b="0" i="0" u="none" strike="noStrike" dirty="0">
                          <a:effectLst/>
                          <a:latin typeface="Arial" panose="020B0604020202020204" pitchFamily="34" charset="0"/>
                        </a:rPr>
                        <a:t>Chukotka AO</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54</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9</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67</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1</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59</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7</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69</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6</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l" fontAlgn="b"/>
                      <a:r>
                        <a:rPr lang="en-US" sz="1900" b="0" i="0" u="none" strike="noStrike" dirty="0" err="1">
                          <a:effectLst/>
                          <a:latin typeface="Arial" panose="020B0604020202020204" pitchFamily="34" charset="0"/>
                        </a:rPr>
                        <a:t>Kareliya</a:t>
                      </a:r>
                      <a:r>
                        <a:rPr lang="en-US" sz="1900" b="0" i="0" u="none" strike="noStrike" dirty="0">
                          <a:effectLst/>
                          <a:latin typeface="Arial" panose="020B0604020202020204" pitchFamily="34" charset="0"/>
                        </a:rPr>
                        <a:t> Republic</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56</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4</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70</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2</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63</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7</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75</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7</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algn="l" fontAlgn="b"/>
                      <a:r>
                        <a:rPr lang="en-US" sz="1900" b="0" i="0" u="none" strike="noStrike" dirty="0">
                          <a:effectLst/>
                          <a:latin typeface="Arial" panose="020B0604020202020204" pitchFamily="34" charset="0"/>
                        </a:rPr>
                        <a:t>Krasnoyarsk </a:t>
                      </a:r>
                      <a:r>
                        <a:rPr lang="en-US" sz="1900" b="0" i="0" u="none" strike="noStrike" dirty="0" err="1">
                          <a:effectLst/>
                          <a:latin typeface="Arial" panose="020B0604020202020204" pitchFamily="34" charset="0"/>
                        </a:rPr>
                        <a:t>Krai</a:t>
                      </a:r>
                      <a:endParaRPr lang="en-US" sz="1900" b="0" i="0" u="none" strike="noStrike" dirty="0">
                        <a:effectLst/>
                        <a:latin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a:effectLst/>
                          <a:latin typeface="Arial" panose="020B0604020202020204" pitchFamily="34" charset="0"/>
                          <a:cs typeface="Arial" panose="020B0604020202020204" pitchFamily="34" charset="0"/>
                        </a:rPr>
                        <a:t>56.1</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a:effectLst/>
                          <a:latin typeface="Arial" panose="020B0604020202020204" pitchFamily="34" charset="0"/>
                          <a:cs typeface="Arial" panose="020B0604020202020204" pitchFamily="34" charset="0"/>
                        </a:rPr>
                        <a:t>69.8</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a:effectLst/>
                          <a:latin typeface="Arial" panose="020B0604020202020204" pitchFamily="34" charset="0"/>
                          <a:cs typeface="Arial" panose="020B0604020202020204" pitchFamily="34" charset="0"/>
                        </a:rPr>
                        <a:t>64.3</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a:effectLst/>
                          <a:latin typeface="Arial" panose="020B0604020202020204" pitchFamily="34" charset="0"/>
                          <a:cs typeface="Arial" panose="020B0604020202020204" pitchFamily="34" charset="0"/>
                        </a:rPr>
                        <a:t>75.7</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algn="l" fontAlgn="b"/>
                      <a:r>
                        <a:rPr lang="en-US" sz="1900" b="0" i="0" u="none" strike="noStrike" dirty="0">
                          <a:effectLst/>
                          <a:latin typeface="Arial" panose="020B0604020202020204" pitchFamily="34" charset="0"/>
                        </a:rPr>
                        <a:t>Arkhangelsk Oblast</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56</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3</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70</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6</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64</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9</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76</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7</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algn="l" fontAlgn="b"/>
                      <a:r>
                        <a:rPr lang="en-US" sz="1900" b="0" i="0" u="none" strike="noStrike" dirty="0">
                          <a:effectLst/>
                          <a:latin typeface="Arial" panose="020B0604020202020204" pitchFamily="34" charset="0"/>
                        </a:rPr>
                        <a:t>Komi Republic</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57</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8</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70</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1</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63</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6</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75</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3</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8"/>
                  </a:ext>
                </a:extLst>
              </a:tr>
              <a:tr h="370840">
                <a:tc>
                  <a:txBody>
                    <a:bodyPr/>
                    <a:lstStyle/>
                    <a:p>
                      <a:pPr algn="l" fontAlgn="b"/>
                      <a:r>
                        <a:rPr lang="en-US" sz="1900" b="0" i="0" u="none" strike="noStrike" dirty="0">
                          <a:effectLst/>
                          <a:latin typeface="Arial" panose="020B0604020202020204" pitchFamily="34" charset="0"/>
                        </a:rPr>
                        <a:t>Sakha Republic</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57</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9</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70</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3</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65</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8</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75</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9</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9"/>
                  </a:ext>
                </a:extLst>
              </a:tr>
              <a:tr h="370840">
                <a:tc>
                  <a:txBody>
                    <a:bodyPr/>
                    <a:lstStyle/>
                    <a:p>
                      <a:pPr algn="l" fontAlgn="b"/>
                      <a:r>
                        <a:rPr lang="en-US" sz="1900" b="0" i="0" u="none" strike="noStrike" dirty="0">
                          <a:effectLst/>
                          <a:latin typeface="Arial" panose="020B0604020202020204" pitchFamily="34" charset="0"/>
                        </a:rPr>
                        <a:t>Murmansk Oblast</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58</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5</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71</a:t>
                      </a:r>
                      <a:r>
                        <a:rPr lang="en-US" sz="1900" b="0" i="0" u="none" strike="noStrike" dirty="0" smtClean="0">
                          <a:effectLst/>
                          <a:latin typeface="Arial" panose="020B0604020202020204" pitchFamily="34" charset="0"/>
                          <a:cs typeface="Arial" panose="020B0604020202020204" pitchFamily="34" charset="0"/>
                        </a:rPr>
                        <a:t>.0</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65</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7</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75</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6</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10"/>
                  </a:ext>
                </a:extLst>
              </a:tr>
              <a:tr h="370840">
                <a:tc>
                  <a:txBody>
                    <a:bodyPr/>
                    <a:lstStyle/>
                    <a:p>
                      <a:pPr algn="l" fontAlgn="b"/>
                      <a:r>
                        <a:rPr lang="en-US" sz="1900" b="0" i="0" u="none" strike="noStrike" dirty="0" err="1">
                          <a:effectLst/>
                          <a:latin typeface="Arial" panose="020B0604020202020204" pitchFamily="34" charset="0"/>
                        </a:rPr>
                        <a:t>Yamalo</a:t>
                      </a:r>
                      <a:r>
                        <a:rPr lang="en-US" sz="1900" b="0" i="0" u="none" strike="noStrike" dirty="0">
                          <a:effectLst/>
                          <a:latin typeface="Arial" panose="020B0604020202020204" pitchFamily="34" charset="0"/>
                        </a:rPr>
                        <a:t>-Nenets AO</a:t>
                      </a: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61</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6</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72</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3</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67</a:t>
                      </a:r>
                      <a:r>
                        <a:rPr lang="en-US" sz="1900" b="0" i="0" u="none" strike="noStrike" dirty="0" smtClean="0">
                          <a:effectLst/>
                          <a:latin typeface="Arial" panose="020B0604020202020204" pitchFamily="34" charset="0"/>
                          <a:cs typeface="Arial" panose="020B0604020202020204" pitchFamily="34" charset="0"/>
                        </a:rPr>
                        <a:t>.</a:t>
                      </a:r>
                      <a:r>
                        <a:rPr lang="ru-RU" sz="1900" b="0" i="0" u="none" strike="noStrike" dirty="0" smtClean="0">
                          <a:effectLst/>
                          <a:latin typeface="Arial" panose="020B0604020202020204" pitchFamily="34" charset="0"/>
                          <a:cs typeface="Arial" panose="020B0604020202020204" pitchFamily="34" charset="0"/>
                        </a:rPr>
                        <a:t>2</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effectLst/>
                          <a:latin typeface="Arial" panose="020B0604020202020204" pitchFamily="34" charset="0"/>
                          <a:cs typeface="Arial" panose="020B0604020202020204" pitchFamily="34" charset="0"/>
                        </a:rPr>
                        <a:t>77</a:t>
                      </a:r>
                      <a:r>
                        <a:rPr lang="en-US" sz="1900" b="0" i="0" u="none" strike="noStrike" dirty="0" smtClean="0">
                          <a:effectLst/>
                          <a:latin typeface="Arial" panose="020B0604020202020204" pitchFamily="34" charset="0"/>
                          <a:cs typeface="Arial" panose="020B0604020202020204" pitchFamily="34" charset="0"/>
                        </a:rPr>
                        <a:t>.0</a:t>
                      </a:r>
                      <a:endParaRPr lang="ru-RU" sz="19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5" name="Овал 4"/>
          <p:cNvSpPr/>
          <p:nvPr/>
        </p:nvSpPr>
        <p:spPr>
          <a:xfrm>
            <a:off x="6333067" y="2878669"/>
            <a:ext cx="598312" cy="361245"/>
          </a:xfrm>
          <a:prstGeom prst="ellipse">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7699021" y="2878668"/>
            <a:ext cx="598312" cy="361245"/>
          </a:xfrm>
          <a:prstGeom prst="ellipse">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кругленные углы 17">
            <a:extLst>
              <a:ext uri="{FF2B5EF4-FFF2-40B4-BE49-F238E27FC236}">
                <a16:creationId xmlns:a16="http://schemas.microsoft.com/office/drawing/2014/main" xmlns="" id="{ECBD680C-8252-4CC9-9C2A-272A54579189}"/>
              </a:ext>
            </a:extLst>
          </p:cNvPr>
          <p:cNvSpPr/>
          <p:nvPr/>
        </p:nvSpPr>
        <p:spPr>
          <a:xfrm>
            <a:off x="699408" y="6078325"/>
            <a:ext cx="8042207" cy="670354"/>
          </a:xfrm>
          <a:prstGeom prst="roundRect">
            <a:avLst/>
          </a:prstGeom>
          <a:gradFill>
            <a:gsLst>
              <a:gs pos="0">
                <a:schemeClr val="bg1"/>
              </a:gs>
              <a:gs pos="46000">
                <a:schemeClr val="accent1">
                  <a:lumMod val="20000"/>
                  <a:lumOff val="80000"/>
                </a:schemeClr>
              </a:gs>
              <a:gs pos="100000">
                <a:schemeClr val="bg1"/>
              </a:gs>
            </a:gsLst>
          </a:gradFill>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fontAlgn="b"/>
            <a:r>
              <a:rPr lang="en-US" dirty="0" smtClean="0">
                <a:latin typeface="Arial" panose="020B0604020202020204" pitchFamily="34" charset="0"/>
              </a:rPr>
              <a:t>In rural area of the Chukotka AO life expectancy at birth is 53 years </a:t>
            </a:r>
          </a:p>
          <a:p>
            <a:pPr fontAlgn="b"/>
            <a:r>
              <a:rPr lang="en-US" dirty="0" smtClean="0">
                <a:latin typeface="Arial" panose="020B0604020202020204" pitchFamily="34" charset="0"/>
              </a:rPr>
              <a:t>(men is 47.5 years, women is 58,5 years)</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4782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511" y="2"/>
            <a:ext cx="7886700" cy="1325563"/>
          </a:xfrm>
        </p:spPr>
        <p:txBody>
          <a:bodyPr>
            <a:normAutofit/>
          </a:bodyPr>
          <a:lstStyle/>
          <a:p>
            <a:pPr algn="ctr"/>
            <a:r>
              <a:rPr lang="en-US" sz="2800" b="1" dirty="0">
                <a:latin typeface="Arial" panose="020B0604020202020204" pitchFamily="34" charset="0"/>
                <a:cs typeface="Arial" panose="020B0604020202020204" pitchFamily="34" charset="0"/>
              </a:rPr>
              <a:t>Circumpolar age-standardized mortality rates (all causes) per 100 </a:t>
            </a:r>
            <a:r>
              <a:rPr lang="en-US" sz="2800" b="1" dirty="0" smtClean="0">
                <a:latin typeface="Arial" panose="020B0604020202020204" pitchFamily="34" charset="0"/>
                <a:cs typeface="Arial" panose="020B0604020202020204" pitchFamily="34" charset="0"/>
              </a:rPr>
              <a:t>000</a:t>
            </a:r>
            <a:endParaRPr lang="ru-RU" sz="2800" b="1" dirty="0">
              <a:latin typeface="Arial" panose="020B0604020202020204" pitchFamily="34" charset="0"/>
              <a:cs typeface="Arial" panose="020B0604020202020204" pitchFamily="34" charset="0"/>
            </a:endParaRPr>
          </a:p>
        </p:txBody>
      </p:sp>
      <p:graphicFrame>
        <p:nvGraphicFramePr>
          <p:cNvPr id="7" name="Объект 6"/>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Номер слайда 2"/>
          <p:cNvSpPr>
            <a:spLocks noGrp="1"/>
          </p:cNvSpPr>
          <p:nvPr>
            <p:ph type="sldNum" sz="quarter" idx="12"/>
          </p:nvPr>
        </p:nvSpPr>
        <p:spPr>
          <a:xfrm>
            <a:off x="6978650" y="6416283"/>
            <a:ext cx="2057400" cy="365125"/>
          </a:xfrm>
        </p:spPr>
        <p:txBody>
          <a:bodyPr/>
          <a:lstStyle/>
          <a:p>
            <a:fld id="{DBF873B1-D5CF-4FFA-8475-2FE758245643}" type="slidenum">
              <a:rPr lang="ru-RU" smtClean="0"/>
              <a:t>14</a:t>
            </a:fld>
            <a:endParaRPr lang="ru-RU" dirty="0"/>
          </a:p>
        </p:txBody>
      </p:sp>
      <p:graphicFrame>
        <p:nvGraphicFramePr>
          <p:cNvPr id="11" name="Диаграмма 10"/>
          <p:cNvGraphicFramePr/>
          <p:nvPr>
            <p:extLst>
              <p:ext uri="{D42A27DB-BD31-4B8C-83A1-F6EECF244321}">
                <p14:modId xmlns:p14="http://schemas.microsoft.com/office/powerpoint/2010/main" val="2071146736"/>
              </p:ext>
            </p:extLst>
          </p:nvPr>
        </p:nvGraphicFramePr>
        <p:xfrm>
          <a:off x="511627" y="1000580"/>
          <a:ext cx="8003723" cy="5355771"/>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p:cNvSpPr/>
          <p:nvPr/>
        </p:nvSpPr>
        <p:spPr>
          <a:xfrm>
            <a:off x="7091503" y="6460347"/>
            <a:ext cx="1086259"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Young, 2008</a:t>
            </a:r>
            <a:endParaRPr lang="ru-RU" sz="1200" i="1" dirty="0"/>
          </a:p>
        </p:txBody>
      </p:sp>
    </p:spTree>
    <p:extLst>
      <p:ext uri="{BB962C8B-B14F-4D97-AF65-F5344CB8AC3E}">
        <p14:creationId xmlns:p14="http://schemas.microsoft.com/office/powerpoint/2010/main" val="5845089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6365"/>
            <a:ext cx="8846820" cy="675004"/>
          </a:xfrm>
        </p:spPr>
        <p:txBody>
          <a:bodyPr>
            <a:noAutofit/>
          </a:bodyPr>
          <a:lstStyle/>
          <a:p>
            <a:pPr algn="ctr"/>
            <a:r>
              <a:rPr lang="en-US" sz="2800" b="1" dirty="0" smtClean="0">
                <a:latin typeface="Arial" panose="020B0604020202020204" pitchFamily="34" charset="0"/>
                <a:cs typeface="Arial" panose="020B0604020202020204" pitchFamily="34" charset="0"/>
              </a:rPr>
              <a:t>Common causes of death in some Arctic populations, 2000 – 2004</a:t>
            </a:r>
            <a:endParaRPr lang="ru-RU" sz="28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1548764" y="801369"/>
            <a:ext cx="6257926" cy="5567306"/>
          </a:xfrm>
          <a:prstGeom prst="rect">
            <a:avLst/>
          </a:prstGeom>
        </p:spPr>
      </p:pic>
      <p:sp>
        <p:nvSpPr>
          <p:cNvPr id="7" name="Прямоугольник 6"/>
          <p:cNvSpPr/>
          <p:nvPr/>
        </p:nvSpPr>
        <p:spPr>
          <a:xfrm>
            <a:off x="1603057" y="6368675"/>
            <a:ext cx="6149340" cy="307777"/>
          </a:xfrm>
          <a:prstGeom prst="rect">
            <a:avLst/>
          </a:prstGeom>
        </p:spPr>
        <p:txBody>
          <a:bodyPr wrap="square">
            <a:spAutoFit/>
          </a:bodyPr>
          <a:lstStyle/>
          <a:p>
            <a:pPr algn="ctr">
              <a:defRPr sz="1400" b="1" i="0" u="none" strike="noStrike" kern="1200" baseline="0">
                <a:solidFill>
                  <a:prstClr val="black"/>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Age Standardized Mortality Rates (ASMR) per 100 000 persons</a:t>
            </a:r>
            <a:endParaRPr lang="ru-RU" b="1" dirty="0">
              <a:latin typeface="Arial" panose="020B0604020202020204" pitchFamily="34" charset="0"/>
              <a:cs typeface="Arial" panose="020B0604020202020204" pitchFamily="34" charset="0"/>
            </a:endParaRPr>
          </a:p>
        </p:txBody>
      </p:sp>
      <p:sp>
        <p:nvSpPr>
          <p:cNvPr id="5" name="Прямоугольник 4"/>
          <p:cNvSpPr/>
          <p:nvPr/>
        </p:nvSpPr>
        <p:spPr>
          <a:xfrm>
            <a:off x="7236414" y="6561576"/>
            <a:ext cx="1086259"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Young, 2008</a:t>
            </a:r>
            <a:endParaRPr lang="ru-RU" sz="1200" i="1" dirty="0"/>
          </a:p>
        </p:txBody>
      </p:sp>
      <p:sp>
        <p:nvSpPr>
          <p:cNvPr id="3" name="Номер слайда 2"/>
          <p:cNvSpPr>
            <a:spLocks noGrp="1"/>
          </p:cNvSpPr>
          <p:nvPr>
            <p:ph type="sldNum" sz="quarter" idx="12"/>
          </p:nvPr>
        </p:nvSpPr>
        <p:spPr>
          <a:xfrm>
            <a:off x="7001873" y="6379013"/>
            <a:ext cx="2057400" cy="365125"/>
          </a:xfrm>
        </p:spPr>
        <p:txBody>
          <a:bodyPr/>
          <a:lstStyle/>
          <a:p>
            <a:fld id="{FEB612FA-7A64-4CEE-A342-01720CD0C80F}" type="slidenum">
              <a:rPr lang="ru-RU" smtClean="0"/>
              <a:t>15</a:t>
            </a:fld>
            <a:endParaRPr lang="ru-RU" dirty="0"/>
          </a:p>
        </p:txBody>
      </p:sp>
    </p:spTree>
    <p:extLst>
      <p:ext uri="{BB962C8B-B14F-4D97-AF65-F5344CB8AC3E}">
        <p14:creationId xmlns:p14="http://schemas.microsoft.com/office/powerpoint/2010/main" val="46403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4" y="365128"/>
            <a:ext cx="8258175" cy="917575"/>
          </a:xfrm>
        </p:spPr>
        <p:txBody>
          <a:bodyPr rtlCol="0">
            <a:normAutofit fontScale="90000"/>
          </a:bodyPr>
          <a:lstStyle/>
          <a:p>
            <a:pPr algn="ctr">
              <a:defRPr/>
            </a:pPr>
            <a:r>
              <a:rPr lang="en-US" b="1" dirty="0" smtClean="0">
                <a:latin typeface="Arial" panose="020B0604020202020204" pitchFamily="34" charset="0"/>
                <a:cs typeface="Arial" panose="020B0604020202020204" pitchFamily="34" charset="0"/>
              </a:rPr>
              <a:t>Mortality </a:t>
            </a:r>
            <a:r>
              <a:rPr lang="en-US" b="1" dirty="0">
                <a:latin typeface="Arial" panose="020B0604020202020204" pitchFamily="34" charset="0"/>
                <a:cs typeface="Arial" panose="020B0604020202020204" pitchFamily="34" charset="0"/>
              </a:rPr>
              <a:t>rates </a:t>
            </a:r>
            <a:r>
              <a:rPr lang="en-US" b="1" dirty="0" smtClean="0">
                <a:latin typeface="Arial" panose="020B0604020202020204" pitchFamily="34" charset="0"/>
                <a:cs typeface="Arial" panose="020B0604020202020204" pitchFamily="34" charset="0"/>
              </a:rPr>
              <a:t>(selected </a:t>
            </a:r>
            <a:r>
              <a:rPr lang="en-US" b="1" dirty="0">
                <a:latin typeface="Arial" panose="020B0604020202020204" pitchFamily="34" charset="0"/>
                <a:cs typeface="Arial" panose="020B0604020202020204" pitchFamily="34" charset="0"/>
              </a:rPr>
              <a:t>causes) per 100 </a:t>
            </a:r>
            <a:r>
              <a:rPr lang="en-US" b="1" dirty="0" smtClean="0">
                <a:latin typeface="Arial" panose="020B0604020202020204" pitchFamily="34" charset="0"/>
                <a:cs typeface="Arial" panose="020B0604020202020204" pitchFamily="34" charset="0"/>
              </a:rPr>
              <a:t>000 in 2016 </a:t>
            </a:r>
            <a:r>
              <a:rPr lang="en-US" b="1" dirty="0">
                <a:latin typeface="Arial" panose="020B0604020202020204" pitchFamily="34" charset="0"/>
                <a:cs typeface="Arial" panose="020B0604020202020204" pitchFamily="34" charset="0"/>
              </a:rPr>
              <a:t>(</a:t>
            </a:r>
            <a:r>
              <a:rPr lang="en-US" b="1" dirty="0" err="1" smtClean="0">
                <a:latin typeface="Arial" panose="020B0604020202020204" pitchFamily="34" charset="0"/>
                <a:cs typeface="Arial" panose="020B0604020202020204" pitchFamily="34" charset="0"/>
              </a:rPr>
              <a:t>Rosstat</a:t>
            </a:r>
            <a:r>
              <a:rPr lang="en-US" b="1" dirty="0" smtClean="0">
                <a:latin typeface="Arial" panose="020B0604020202020204" pitchFamily="34" charset="0"/>
                <a:cs typeface="Arial" panose="020B0604020202020204" pitchFamily="34" charset="0"/>
              </a:rPr>
              <a:t>)</a:t>
            </a:r>
            <a:endParaRPr lang="ru-RU" dirty="0"/>
          </a:p>
        </p:txBody>
      </p:sp>
      <p:graphicFrame>
        <p:nvGraphicFramePr>
          <p:cNvPr id="4" name="Объект 3"/>
          <p:cNvGraphicFramePr>
            <a:graphicFrameLocks noGrp="1"/>
          </p:cNvGraphicFramePr>
          <p:nvPr>
            <p:ph idx="1"/>
            <p:extLst/>
          </p:nvPr>
        </p:nvGraphicFramePr>
        <p:xfrm>
          <a:off x="717551" y="1490664"/>
          <a:ext cx="7886702" cy="4361814"/>
        </p:xfrm>
        <a:graphic>
          <a:graphicData uri="http://schemas.openxmlformats.org/drawingml/2006/table">
            <a:tbl>
              <a:tblPr firstRow="1" bandRow="1">
                <a:tableStyleId>{5C22544A-7EE6-4342-B048-85BDC9FD1C3A}</a:tableStyleId>
              </a:tblPr>
              <a:tblGrid>
                <a:gridCol w="2170307">
                  <a:extLst>
                    <a:ext uri="{9D8B030D-6E8A-4147-A177-3AD203B41FA5}">
                      <a16:colId xmlns:a16="http://schemas.microsoft.com/office/drawing/2014/main" xmlns="" val="20000"/>
                    </a:ext>
                  </a:extLst>
                </a:gridCol>
                <a:gridCol w="984375">
                  <a:extLst>
                    <a:ext uri="{9D8B030D-6E8A-4147-A177-3AD203B41FA5}">
                      <a16:colId xmlns:a16="http://schemas.microsoft.com/office/drawing/2014/main" xmlns="" val="20001"/>
                    </a:ext>
                  </a:extLst>
                </a:gridCol>
                <a:gridCol w="1577340">
                  <a:extLst>
                    <a:ext uri="{9D8B030D-6E8A-4147-A177-3AD203B41FA5}">
                      <a16:colId xmlns:a16="http://schemas.microsoft.com/office/drawing/2014/main" xmlns="" val="20002"/>
                    </a:ext>
                  </a:extLst>
                </a:gridCol>
                <a:gridCol w="1577340">
                  <a:extLst>
                    <a:ext uri="{9D8B030D-6E8A-4147-A177-3AD203B41FA5}">
                      <a16:colId xmlns:a16="http://schemas.microsoft.com/office/drawing/2014/main" xmlns="" val="20003"/>
                    </a:ext>
                  </a:extLst>
                </a:gridCol>
                <a:gridCol w="1577340">
                  <a:extLst>
                    <a:ext uri="{9D8B030D-6E8A-4147-A177-3AD203B41FA5}">
                      <a16:colId xmlns:a16="http://schemas.microsoft.com/office/drawing/2014/main" xmlns="" val="20004"/>
                    </a:ext>
                  </a:extLst>
                </a:gridCol>
              </a:tblGrid>
              <a:tr h="578485">
                <a:tc>
                  <a:txBody>
                    <a:bodyPr/>
                    <a:lstStyle/>
                    <a:p>
                      <a:pPr algn="ctr" fontAlgn="b"/>
                      <a:r>
                        <a:rPr lang="en-US" sz="1900" b="0" i="0" u="none" strike="noStrike" dirty="0" smtClean="0">
                          <a:solidFill>
                            <a:schemeClr val="bg1"/>
                          </a:solidFill>
                          <a:effectLst/>
                          <a:latin typeface="Arial" panose="020B0604020202020204" pitchFamily="34" charset="0"/>
                          <a:cs typeface="Arial" panose="020B0604020202020204" pitchFamily="34" charset="0"/>
                        </a:rPr>
                        <a:t>Causes of death</a:t>
                      </a:r>
                      <a:endParaRPr lang="ru-RU" sz="19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a:txBody>
                    <a:bodyPr/>
                    <a:lstStyle/>
                    <a:p>
                      <a:pPr algn="ctr" fontAlgn="b"/>
                      <a:r>
                        <a:rPr lang="en-US" sz="1900" b="0" i="0" u="none" strike="noStrike" dirty="0" smtClean="0">
                          <a:solidFill>
                            <a:schemeClr val="bg1"/>
                          </a:solidFill>
                          <a:effectLst/>
                          <a:latin typeface="Arial" panose="020B0604020202020204" pitchFamily="34" charset="0"/>
                          <a:cs typeface="Arial" panose="020B0604020202020204" pitchFamily="34" charset="0"/>
                        </a:rPr>
                        <a:t>Russia</a:t>
                      </a:r>
                      <a:endParaRPr lang="ru-RU" sz="19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a:txBody>
                    <a:bodyPr/>
                    <a:lstStyle/>
                    <a:p>
                      <a:pPr algn="ctr" fontAlgn="b"/>
                      <a:r>
                        <a:rPr lang="en-US" sz="1900" b="0" i="0" u="none" strike="noStrike" dirty="0" smtClean="0">
                          <a:solidFill>
                            <a:schemeClr val="bg1"/>
                          </a:solidFill>
                          <a:effectLst/>
                          <a:latin typeface="Arial" panose="020B0604020202020204" pitchFamily="34" charset="0"/>
                        </a:rPr>
                        <a:t>Chukotka AO</a:t>
                      </a:r>
                      <a:endParaRPr lang="en-US" sz="1900" b="0" i="0" u="none" strike="noStrike" dirty="0">
                        <a:solidFill>
                          <a:schemeClr val="bg1"/>
                        </a:solidFill>
                        <a:effectLst/>
                        <a:latin typeface="Arial" panose="020B0604020202020204" pitchFamily="34"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a:txBody>
                    <a:bodyPr/>
                    <a:lstStyle/>
                    <a:p>
                      <a:pPr algn="ctr" fontAlgn="t"/>
                      <a:r>
                        <a:rPr lang="en-US" sz="1900" b="0" i="0" u="none" strike="noStrike" dirty="0" smtClean="0">
                          <a:solidFill>
                            <a:schemeClr val="bg1"/>
                          </a:solidFill>
                          <a:effectLst/>
                          <a:latin typeface="Arial" panose="020B0604020202020204" pitchFamily="34" charset="0"/>
                        </a:rPr>
                        <a:t>Arkhangelsk region</a:t>
                      </a:r>
                      <a:endParaRPr lang="ru-RU" sz="19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tc>
                  <a:txBody>
                    <a:bodyPr/>
                    <a:lstStyle/>
                    <a:p>
                      <a:pPr algn="ctr" fontAlgn="b"/>
                      <a:r>
                        <a:rPr lang="en-US" sz="1900" b="0" i="0" u="none" strike="noStrike" dirty="0" smtClean="0">
                          <a:solidFill>
                            <a:schemeClr val="bg1"/>
                          </a:solidFill>
                          <a:effectLst/>
                          <a:latin typeface="Arial" panose="020B0604020202020204" pitchFamily="34" charset="0"/>
                        </a:rPr>
                        <a:t>Murmansk region</a:t>
                      </a:r>
                      <a:endParaRPr lang="ru-RU" sz="19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370840">
                <a:tc>
                  <a:txBody>
                    <a:bodyPr/>
                    <a:lstStyle/>
                    <a:p>
                      <a:pPr algn="l" fontAlgn="t"/>
                      <a:r>
                        <a:rPr lang="en-US" sz="1900" b="0" i="0" u="none" strike="noStrike" dirty="0" smtClean="0">
                          <a:solidFill>
                            <a:schemeClr val="tx1"/>
                          </a:solidFill>
                          <a:effectLst/>
                          <a:latin typeface="Arial" panose="020B0604020202020204" pitchFamily="34" charset="0"/>
                          <a:cs typeface="Arial" panose="020B0604020202020204" pitchFamily="34" charset="0"/>
                        </a:rPr>
                        <a:t>Heart diseases</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616</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4</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406</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1</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785</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2</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613</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5</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l" fontAlgn="t"/>
                      <a:r>
                        <a:rPr lang="en-US" sz="1900" b="0" i="0" u="none" strike="noStrike" dirty="0" smtClean="0">
                          <a:solidFill>
                            <a:schemeClr val="tx1"/>
                          </a:solidFill>
                          <a:effectLst/>
                          <a:latin typeface="Arial" panose="020B0604020202020204" pitchFamily="34" charset="0"/>
                          <a:cs typeface="Arial" panose="020B0604020202020204" pitchFamily="34" charset="0"/>
                        </a:rPr>
                        <a:t>Cancer</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204</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3</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156</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239</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4</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202</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5</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l" fontAlgn="t"/>
                      <a:r>
                        <a:rPr lang="en-US" sz="1900" b="0" i="0" u="none" strike="noStrike" dirty="0" smtClean="0">
                          <a:solidFill>
                            <a:schemeClr val="tx1"/>
                          </a:solidFill>
                          <a:effectLst/>
                          <a:latin typeface="Arial" panose="020B0604020202020204" pitchFamily="34" charset="0"/>
                          <a:cs typeface="Arial" panose="020B0604020202020204" pitchFamily="34" charset="0"/>
                        </a:rPr>
                        <a:t>External causes</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114</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2</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216</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146</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4</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122</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3</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578485">
                <a:tc>
                  <a:txBody>
                    <a:bodyPr/>
                    <a:lstStyle/>
                    <a:p>
                      <a:pPr algn="l" fontAlgn="t"/>
                      <a:r>
                        <a:rPr lang="en-US" sz="1900" b="0" i="0" u="none" strike="noStrike" dirty="0" smtClean="0">
                          <a:solidFill>
                            <a:schemeClr val="tx1"/>
                          </a:solidFill>
                          <a:effectLst/>
                          <a:latin typeface="Arial" panose="020B0604020202020204" pitchFamily="34" charset="0"/>
                          <a:cs typeface="Arial" panose="020B0604020202020204" pitchFamily="34" charset="0"/>
                        </a:rPr>
                        <a:t>Respiratory diseases</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48</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40</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49</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22</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9</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l" fontAlgn="t"/>
                      <a:r>
                        <a:rPr lang="en-US" sz="1900" b="0" i="0" u="none" strike="noStrike" dirty="0" smtClean="0">
                          <a:solidFill>
                            <a:schemeClr val="tx1"/>
                          </a:solidFill>
                          <a:effectLst/>
                          <a:latin typeface="Arial" panose="020B0604020202020204" pitchFamily="34" charset="0"/>
                          <a:cs typeface="Arial" panose="020B0604020202020204" pitchFamily="34" charset="0"/>
                        </a:rPr>
                        <a:t>Infectious diseases</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24</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1</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32</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11</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14</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5</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algn="l" fontAlgn="t"/>
                      <a:r>
                        <a:rPr lang="en-US" sz="1900" b="0" i="0" u="none" strike="noStrike" dirty="0" smtClean="0">
                          <a:solidFill>
                            <a:schemeClr val="tx1"/>
                          </a:solidFill>
                          <a:effectLst/>
                          <a:latin typeface="Arial" panose="020B0604020202020204" pitchFamily="34" charset="0"/>
                          <a:cs typeface="Arial" panose="020B0604020202020204" pitchFamily="34" charset="0"/>
                        </a:rPr>
                        <a:t>Suicide</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15</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8</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62</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30</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6</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5</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6"/>
                  </a:ext>
                </a:extLst>
              </a:tr>
              <a:tr h="578485">
                <a:tc>
                  <a:txBody>
                    <a:bodyPr/>
                    <a:lstStyle/>
                    <a:p>
                      <a:pPr algn="l" fontAlgn="t"/>
                      <a:r>
                        <a:rPr lang="en-US" sz="1900" dirty="0" smtClean="0">
                          <a:solidFill>
                            <a:schemeClr val="tx1"/>
                          </a:solidFill>
                          <a:latin typeface="Arial" panose="020B0604020202020204" pitchFamily="34" charset="0"/>
                          <a:cs typeface="Arial" panose="020B0604020202020204" pitchFamily="34" charset="0"/>
                        </a:rPr>
                        <a:t>Unintentional alcohol poisoning</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9</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6</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8</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23</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5</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2</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8</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algn="l" fontAlgn="t"/>
                      <a:r>
                        <a:rPr lang="en-US" sz="1900" b="0" i="0" u="none" strike="noStrike" dirty="0" smtClean="0">
                          <a:solidFill>
                            <a:schemeClr val="tx1"/>
                          </a:solidFill>
                          <a:effectLst/>
                          <a:latin typeface="Arial" panose="020B0604020202020204" pitchFamily="34" charset="0"/>
                          <a:cs typeface="Arial" panose="020B0604020202020204" pitchFamily="34" charset="0"/>
                        </a:rPr>
                        <a:t>Homicide</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7</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2</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22</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12</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4</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1</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8"/>
                  </a:ext>
                </a:extLst>
              </a:tr>
              <a:tr h="370840">
                <a:tc>
                  <a:txBody>
                    <a:bodyPr/>
                    <a:lstStyle/>
                    <a:p>
                      <a:pPr algn="l" fontAlgn="t"/>
                      <a:r>
                        <a:rPr lang="en-US" sz="1900" b="0" i="0" u="none" strike="noStrike" dirty="0" smtClean="0">
                          <a:solidFill>
                            <a:schemeClr val="tx1"/>
                          </a:solidFill>
                          <a:effectLst/>
                          <a:latin typeface="Arial" panose="020B0604020202020204" pitchFamily="34" charset="0"/>
                          <a:cs typeface="Arial" panose="020B0604020202020204" pitchFamily="34" charset="0"/>
                        </a:rPr>
                        <a:t>All causes</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a:solidFill>
                            <a:schemeClr val="tx1"/>
                          </a:solidFill>
                          <a:effectLst/>
                          <a:latin typeface="Arial" panose="020B0604020202020204" pitchFamily="34" charset="0"/>
                          <a:cs typeface="Arial" panose="020B0604020202020204" pitchFamily="34" charset="0"/>
                        </a:rPr>
                        <a:t>1 </a:t>
                      </a:r>
                      <a:r>
                        <a:rPr lang="ru-RU" sz="1900" b="0" i="0" u="none" strike="noStrike" dirty="0" smtClean="0">
                          <a:solidFill>
                            <a:schemeClr val="tx1"/>
                          </a:solidFill>
                          <a:effectLst/>
                          <a:latin typeface="Arial" panose="020B0604020202020204" pitchFamily="34" charset="0"/>
                          <a:cs typeface="Arial" panose="020B0604020202020204" pitchFamily="34" charset="0"/>
                        </a:rPr>
                        <a:t>289</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3</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smtClean="0">
                          <a:solidFill>
                            <a:schemeClr val="tx1"/>
                          </a:solidFill>
                          <a:effectLst/>
                          <a:latin typeface="Arial" panose="020B0604020202020204" pitchFamily="34" charset="0"/>
                          <a:cs typeface="Arial" panose="020B0604020202020204" pitchFamily="34" charset="0"/>
                        </a:rPr>
                        <a:t>996</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2</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a:solidFill>
                            <a:schemeClr val="tx1"/>
                          </a:solidFill>
                          <a:effectLst/>
                          <a:latin typeface="Arial" panose="020B0604020202020204" pitchFamily="34" charset="0"/>
                          <a:cs typeface="Arial" panose="020B0604020202020204" pitchFamily="34" charset="0"/>
                        </a:rPr>
                        <a:t>1 </a:t>
                      </a:r>
                      <a:r>
                        <a:rPr lang="ru-RU" sz="1900" b="0" i="0" u="none" strike="noStrike" dirty="0" smtClean="0">
                          <a:solidFill>
                            <a:schemeClr val="tx1"/>
                          </a:solidFill>
                          <a:effectLst/>
                          <a:latin typeface="Arial" panose="020B0604020202020204" pitchFamily="34" charset="0"/>
                          <a:cs typeface="Arial" panose="020B0604020202020204" pitchFamily="34" charset="0"/>
                        </a:rPr>
                        <a:t>370</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9</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fontAlgn="t"/>
                      <a:r>
                        <a:rPr lang="ru-RU" sz="1900" b="0" i="0" u="none" strike="noStrike" dirty="0">
                          <a:solidFill>
                            <a:schemeClr val="tx1"/>
                          </a:solidFill>
                          <a:effectLst/>
                          <a:latin typeface="Arial" panose="020B0604020202020204" pitchFamily="34" charset="0"/>
                          <a:cs typeface="Arial" panose="020B0604020202020204" pitchFamily="34" charset="0"/>
                        </a:rPr>
                        <a:t>1 </a:t>
                      </a:r>
                      <a:r>
                        <a:rPr lang="ru-RU" sz="1900" b="0" i="0" u="none" strike="noStrike" dirty="0" smtClean="0">
                          <a:solidFill>
                            <a:schemeClr val="tx1"/>
                          </a:solidFill>
                          <a:effectLst/>
                          <a:latin typeface="Arial" panose="020B0604020202020204" pitchFamily="34" charset="0"/>
                          <a:cs typeface="Arial" panose="020B0604020202020204" pitchFamily="34" charset="0"/>
                        </a:rPr>
                        <a:t>150</a:t>
                      </a:r>
                      <a:r>
                        <a:rPr lang="en-US" sz="1900" b="0" i="0" u="none" strike="noStrike" dirty="0" smtClean="0">
                          <a:solidFill>
                            <a:schemeClr val="tx1"/>
                          </a:solidFill>
                          <a:effectLst/>
                          <a:latin typeface="Arial" panose="020B0604020202020204" pitchFamily="34" charset="0"/>
                          <a:cs typeface="Arial" panose="020B0604020202020204" pitchFamily="34" charset="0"/>
                        </a:rPr>
                        <a:t>.</a:t>
                      </a:r>
                      <a:r>
                        <a:rPr lang="ru-RU" sz="1900" b="0" i="0" u="none" strike="noStrike" dirty="0" smtClean="0">
                          <a:solidFill>
                            <a:schemeClr val="tx1"/>
                          </a:solidFill>
                          <a:effectLst/>
                          <a:latin typeface="Arial" panose="020B0604020202020204" pitchFamily="34" charset="0"/>
                          <a:cs typeface="Arial" panose="020B0604020202020204" pitchFamily="34" charset="0"/>
                        </a:rPr>
                        <a:t>0</a:t>
                      </a:r>
                      <a:endParaRPr lang="ru-RU" sz="19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3" name="Номер слайда 2"/>
          <p:cNvSpPr>
            <a:spLocks noGrp="1"/>
          </p:cNvSpPr>
          <p:nvPr>
            <p:ph type="sldNum" sz="quarter" idx="12"/>
          </p:nvPr>
        </p:nvSpPr>
        <p:spPr>
          <a:xfrm>
            <a:off x="6940550" y="6356351"/>
            <a:ext cx="2057400" cy="365125"/>
          </a:xfrm>
        </p:spPr>
        <p:txBody>
          <a:bodyPr/>
          <a:lstStyle/>
          <a:p>
            <a:fld id="{DBF873B1-D5CF-4FFA-8475-2FE758245643}" type="slidenum">
              <a:rPr lang="ru-RU" smtClean="0"/>
              <a:t>16</a:t>
            </a:fld>
            <a:endParaRPr lang="ru-RU" dirty="0"/>
          </a:p>
        </p:txBody>
      </p:sp>
      <p:sp>
        <p:nvSpPr>
          <p:cNvPr id="118784" name="Oval 0"/>
          <p:cNvSpPr>
            <a:spLocks noChangeArrowheads="1"/>
          </p:cNvSpPr>
          <p:nvPr/>
        </p:nvSpPr>
        <p:spPr bwMode="auto">
          <a:xfrm>
            <a:off x="4237039" y="2789241"/>
            <a:ext cx="838200" cy="350837"/>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8785" name="Oval 1"/>
          <p:cNvSpPr>
            <a:spLocks noChangeArrowheads="1"/>
          </p:cNvSpPr>
          <p:nvPr/>
        </p:nvSpPr>
        <p:spPr bwMode="auto">
          <a:xfrm>
            <a:off x="4237039" y="4175285"/>
            <a:ext cx="838200" cy="350837"/>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8786" name="Oval 2"/>
          <p:cNvSpPr>
            <a:spLocks noChangeArrowheads="1"/>
          </p:cNvSpPr>
          <p:nvPr/>
        </p:nvSpPr>
        <p:spPr bwMode="auto">
          <a:xfrm>
            <a:off x="5810251" y="4638361"/>
            <a:ext cx="838200" cy="350837"/>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8787" name="Oval 3"/>
          <p:cNvSpPr>
            <a:spLocks noChangeArrowheads="1"/>
          </p:cNvSpPr>
          <p:nvPr/>
        </p:nvSpPr>
        <p:spPr bwMode="auto">
          <a:xfrm>
            <a:off x="4237039" y="5151756"/>
            <a:ext cx="838200" cy="35083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8788" name="Oval 4"/>
          <p:cNvSpPr>
            <a:spLocks noChangeArrowheads="1"/>
          </p:cNvSpPr>
          <p:nvPr/>
        </p:nvSpPr>
        <p:spPr bwMode="auto">
          <a:xfrm>
            <a:off x="5810251" y="2076451"/>
            <a:ext cx="838200" cy="35083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8789" name="Oval 5"/>
          <p:cNvSpPr>
            <a:spLocks noChangeArrowheads="1"/>
          </p:cNvSpPr>
          <p:nvPr/>
        </p:nvSpPr>
        <p:spPr bwMode="auto">
          <a:xfrm>
            <a:off x="4237039" y="3720467"/>
            <a:ext cx="838200" cy="350837"/>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0083531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067" y="365126"/>
            <a:ext cx="8151283" cy="972607"/>
          </a:xfrm>
        </p:spPr>
        <p:txBody>
          <a:bodyPr>
            <a:noAutofit/>
          </a:bodyPr>
          <a:lstStyle/>
          <a:p>
            <a:pPr algn="ctr"/>
            <a:r>
              <a:rPr lang="en-US" sz="2800" b="1" dirty="0">
                <a:latin typeface="Arial" panose="020B0604020202020204" pitchFamily="34" charset="0"/>
                <a:cs typeface="Arial" panose="020B0604020202020204" pitchFamily="34" charset="0"/>
              </a:rPr>
              <a:t>A</a:t>
            </a:r>
            <a:r>
              <a:rPr lang="en-US" sz="2800" b="1" dirty="0" smtClean="0">
                <a:latin typeface="Arial" panose="020B0604020202020204" pitchFamily="34" charset="0"/>
                <a:cs typeface="Arial" panose="020B0604020202020204" pitchFamily="34" charset="0"/>
              </a:rPr>
              <a:t>ge-standardized </a:t>
            </a:r>
            <a:r>
              <a:rPr lang="en-US" sz="2800" b="1" dirty="0">
                <a:latin typeface="Arial" panose="020B0604020202020204" pitchFamily="34" charset="0"/>
                <a:cs typeface="Arial" panose="020B0604020202020204" pitchFamily="34" charset="0"/>
              </a:rPr>
              <a:t>cancer </a:t>
            </a:r>
            <a:r>
              <a:rPr lang="en-US" sz="2800" b="1" dirty="0" smtClean="0">
                <a:latin typeface="Arial" panose="020B0604020202020204" pitchFamily="34" charset="0"/>
                <a:cs typeface="Arial" panose="020B0604020202020204" pitchFamily="34" charset="0"/>
              </a:rPr>
              <a:t>mortality rates </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per </a:t>
            </a:r>
            <a:r>
              <a:rPr lang="en-US" sz="2800" b="1" dirty="0" smtClean="0">
                <a:latin typeface="Arial" panose="020B0604020202020204" pitchFamily="34" charset="0"/>
                <a:cs typeface="Arial" panose="020B0604020202020204" pitchFamily="34" charset="0"/>
              </a:rPr>
              <a:t>100,000 in </a:t>
            </a:r>
            <a:r>
              <a:rPr lang="en-US" sz="2800" b="1" dirty="0" err="1" smtClean="0">
                <a:latin typeface="Arial" panose="020B0604020202020204" pitchFamily="34" charset="0"/>
                <a:cs typeface="Arial" panose="020B0604020202020204" pitchFamily="34" charset="0"/>
              </a:rPr>
              <a:t>Chukotka</a:t>
            </a:r>
            <a:r>
              <a:rPr lang="en-US"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AO, 1961 - 1990</a:t>
            </a:r>
            <a:endParaRPr lang="ru-RU" sz="2800" b="1" dirty="0">
              <a:latin typeface="Arial" panose="020B0604020202020204" pitchFamily="34" charset="0"/>
              <a:cs typeface="Arial" panose="020B0604020202020204" pitchFamily="34"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983037779"/>
              </p:ext>
            </p:extLst>
          </p:nvPr>
        </p:nvGraphicFramePr>
        <p:xfrm>
          <a:off x="277790" y="1825625"/>
          <a:ext cx="8237560" cy="3002280"/>
        </p:xfrm>
        <a:graphic>
          <a:graphicData uri="http://schemas.openxmlformats.org/drawingml/2006/table">
            <a:tbl>
              <a:tblPr firstRow="1" bandRow="1">
                <a:tableStyleId>{93296810-A885-4BE3-A3E7-6D5BEEA58F35}</a:tableStyleId>
              </a:tblPr>
              <a:tblGrid>
                <a:gridCol w="1812267"/>
                <a:gridCol w="1482757"/>
                <a:gridCol w="1647512"/>
                <a:gridCol w="1647512"/>
                <a:gridCol w="1647512"/>
              </a:tblGrid>
              <a:tr h="370840">
                <a:tc rowSpan="2">
                  <a:txBody>
                    <a:bodyPr/>
                    <a:lstStyle/>
                    <a:p>
                      <a:pPr algn="l" fontAlgn="b"/>
                      <a:r>
                        <a:rPr lang="en-US" sz="2400" u="none" strike="noStrike" dirty="0" smtClean="0">
                          <a:effectLst/>
                          <a:latin typeface="Arial" panose="020B0604020202020204" pitchFamily="34" charset="0"/>
                          <a:cs typeface="Arial" panose="020B0604020202020204" pitchFamily="34" charset="0"/>
                        </a:rPr>
                        <a:t>Site</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rgbClr val="548235"/>
                    </a:solidFill>
                  </a:tcPr>
                </a:tc>
                <a:tc gridSpan="2">
                  <a:txBody>
                    <a:bodyPr/>
                    <a:lstStyle/>
                    <a:p>
                      <a:pPr algn="ctr" fontAlgn="b"/>
                      <a:r>
                        <a:rPr lang="en-US" sz="2400" u="none" strike="noStrike" dirty="0">
                          <a:effectLst/>
                          <a:latin typeface="Arial" panose="020B0604020202020204" pitchFamily="34" charset="0"/>
                          <a:cs typeface="Arial" panose="020B0604020202020204" pitchFamily="34" charset="0"/>
                        </a:rPr>
                        <a:t>Male</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75000"/>
                      </a:schemeClr>
                    </a:solidFill>
                  </a:tcPr>
                </a:tc>
                <a:tc hMerge="1">
                  <a:txBody>
                    <a:bodyPr/>
                    <a:lstStyle/>
                    <a:p>
                      <a:pPr algn="ctr" fontAlgn="b"/>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gridSpan="2">
                  <a:txBody>
                    <a:bodyPr/>
                    <a:lstStyle/>
                    <a:p>
                      <a:pPr algn="ctr" fontAlgn="b"/>
                      <a:r>
                        <a:rPr lang="en-US" sz="2400" u="none" strike="noStrike" dirty="0">
                          <a:effectLst/>
                          <a:latin typeface="Arial" panose="020B0604020202020204" pitchFamily="34" charset="0"/>
                          <a:cs typeface="Arial" panose="020B0604020202020204" pitchFamily="34" charset="0"/>
                        </a:rPr>
                        <a:t>Female</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75000"/>
                      </a:schemeClr>
                    </a:solidFill>
                  </a:tcPr>
                </a:tc>
                <a:tc hMerge="1">
                  <a:txBody>
                    <a:bodyPr/>
                    <a:lstStyle/>
                    <a:p>
                      <a:pPr algn="ctr" fontAlgn="b"/>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vMerge="1">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en-US" sz="2400" u="none" strike="noStrike" dirty="0" err="1" smtClean="0">
                          <a:effectLst/>
                          <a:latin typeface="Arial" panose="020B0604020202020204" pitchFamily="34" charset="0"/>
                          <a:cs typeface="Arial" panose="020B0604020202020204" pitchFamily="34" charset="0"/>
                        </a:rPr>
                        <a:t>Chukotka</a:t>
                      </a:r>
                      <a:r>
                        <a:rPr lang="en-US" sz="2400" u="none" strike="noStrike" dirty="0" smtClean="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Russia</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en-US" sz="2400" u="none" strike="noStrike" dirty="0" err="1" smtClean="0">
                          <a:effectLst/>
                          <a:latin typeface="Arial" panose="020B0604020202020204" pitchFamily="34" charset="0"/>
                          <a:cs typeface="Arial" panose="020B0604020202020204" pitchFamily="34" charset="0"/>
                        </a:rPr>
                        <a:t>Chukotka</a:t>
                      </a:r>
                      <a:r>
                        <a:rPr lang="en-US" sz="2400" u="none" strike="noStrike" dirty="0" smtClean="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Russia</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algn="l" fontAlgn="b"/>
                      <a:r>
                        <a:rPr lang="en-US" sz="2400" u="none" strike="noStrike">
                          <a:effectLst/>
                          <a:latin typeface="Arial" panose="020B0604020202020204" pitchFamily="34" charset="0"/>
                          <a:cs typeface="Arial" panose="020B0604020202020204" pitchFamily="34" charset="0"/>
                        </a:rPr>
                        <a:t>Pharynx</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dirty="0" smtClean="0">
                          <a:effectLst/>
                          <a:latin typeface="Arial" panose="020B0604020202020204" pitchFamily="34" charset="0"/>
                          <a:cs typeface="Arial" panose="020B0604020202020204" pitchFamily="34" charset="0"/>
                        </a:rPr>
                        <a:t>3</a:t>
                      </a:r>
                      <a:r>
                        <a:rPr lang="en-US" sz="2400" u="none" strike="noStrike" dirty="0" smtClean="0">
                          <a:effectLst/>
                          <a:latin typeface="Arial" panose="020B0604020202020204" pitchFamily="34" charset="0"/>
                          <a:cs typeface="Arial" panose="020B0604020202020204" pitchFamily="34" charset="0"/>
                        </a:rPr>
                        <a:t>,0</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dirty="0">
                          <a:effectLst/>
                          <a:latin typeface="Arial" panose="020B0604020202020204" pitchFamily="34" charset="0"/>
                          <a:cs typeface="Arial" panose="020B0604020202020204" pitchFamily="34" charset="0"/>
                        </a:rPr>
                        <a:t>6,9</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a:effectLst/>
                          <a:latin typeface="Arial" panose="020B0604020202020204" pitchFamily="34" charset="0"/>
                          <a:cs typeface="Arial" panose="020B0604020202020204" pitchFamily="34" charset="0"/>
                        </a:rPr>
                        <a:t>8,1</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a:effectLst/>
                          <a:latin typeface="Arial" panose="020B0604020202020204" pitchFamily="34" charset="0"/>
                          <a:cs typeface="Arial" panose="020B0604020202020204" pitchFamily="34" charset="0"/>
                        </a:rPr>
                        <a:t>0,3</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algn="l" fontAlgn="b"/>
                      <a:r>
                        <a:rPr lang="en-US" sz="2400" u="none" strike="noStrike">
                          <a:effectLst/>
                          <a:latin typeface="Arial" panose="020B0604020202020204" pitchFamily="34" charset="0"/>
                          <a:cs typeface="Arial" panose="020B0604020202020204" pitchFamily="34" charset="0"/>
                        </a:rPr>
                        <a:t>Oesophagus</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b="1" u="none" strike="noStrike" dirty="0">
                          <a:solidFill>
                            <a:srgbClr val="C00000"/>
                          </a:solidFill>
                          <a:effectLst/>
                          <a:latin typeface="Arial" panose="020B0604020202020204" pitchFamily="34" charset="0"/>
                          <a:cs typeface="Arial" panose="020B0604020202020204" pitchFamily="34" charset="0"/>
                        </a:rPr>
                        <a:t>110,9</a:t>
                      </a:r>
                      <a:endParaRPr lang="ru-RU" sz="24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dirty="0">
                          <a:effectLst/>
                          <a:latin typeface="Arial" panose="020B0604020202020204" pitchFamily="34" charset="0"/>
                          <a:cs typeface="Arial" panose="020B0604020202020204" pitchFamily="34" charset="0"/>
                        </a:rPr>
                        <a:t>8,4</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b="1" u="none" strike="noStrike" dirty="0">
                          <a:solidFill>
                            <a:srgbClr val="C00000"/>
                          </a:solidFill>
                          <a:effectLst/>
                          <a:latin typeface="Arial" panose="020B0604020202020204" pitchFamily="34" charset="0"/>
                          <a:cs typeface="Arial" panose="020B0604020202020204" pitchFamily="34" charset="0"/>
                        </a:rPr>
                        <a:t>82,7</a:t>
                      </a:r>
                      <a:endParaRPr lang="ru-RU" sz="24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a:effectLst/>
                          <a:latin typeface="Arial" panose="020B0604020202020204" pitchFamily="34" charset="0"/>
                          <a:cs typeface="Arial" panose="020B0604020202020204" pitchFamily="34" charset="0"/>
                        </a:rPr>
                        <a:t>2,4</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algn="l" fontAlgn="b"/>
                      <a:r>
                        <a:rPr lang="en-US" sz="2400" u="none" strike="noStrike">
                          <a:effectLst/>
                          <a:latin typeface="Arial" panose="020B0604020202020204" pitchFamily="34" charset="0"/>
                          <a:cs typeface="Arial" panose="020B0604020202020204" pitchFamily="34" charset="0"/>
                        </a:rPr>
                        <a:t>Stomach</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a:effectLst/>
                          <a:latin typeface="Arial" panose="020B0604020202020204" pitchFamily="34" charset="0"/>
                          <a:cs typeface="Arial" panose="020B0604020202020204" pitchFamily="34" charset="0"/>
                        </a:rPr>
                        <a:t>58,3</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dirty="0">
                          <a:effectLst/>
                          <a:latin typeface="Arial" panose="020B0604020202020204" pitchFamily="34" charset="0"/>
                          <a:cs typeface="Arial" panose="020B0604020202020204" pitchFamily="34" charset="0"/>
                        </a:rPr>
                        <a:t>51,3</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dirty="0">
                          <a:effectLst/>
                          <a:latin typeface="Arial" panose="020B0604020202020204" pitchFamily="34" charset="0"/>
                          <a:cs typeface="Arial" panose="020B0604020202020204" pitchFamily="34" charset="0"/>
                        </a:rPr>
                        <a:t>64,5</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a:effectLst/>
                          <a:latin typeface="Arial" panose="020B0604020202020204" pitchFamily="34" charset="0"/>
                          <a:cs typeface="Arial" panose="020B0604020202020204" pitchFamily="34" charset="0"/>
                        </a:rPr>
                        <a:t>22,8</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algn="l" fontAlgn="b"/>
                      <a:r>
                        <a:rPr lang="en-US" sz="2400" u="none" strike="noStrike">
                          <a:effectLst/>
                          <a:latin typeface="Arial" panose="020B0604020202020204" pitchFamily="34" charset="0"/>
                          <a:cs typeface="Arial" panose="020B0604020202020204" pitchFamily="34" charset="0"/>
                        </a:rPr>
                        <a:t>Lung</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b="1" u="none" strike="noStrike" dirty="0">
                          <a:solidFill>
                            <a:srgbClr val="C00000"/>
                          </a:solidFill>
                          <a:effectLst/>
                          <a:latin typeface="Arial" panose="020B0604020202020204" pitchFamily="34" charset="0"/>
                          <a:cs typeface="Arial" panose="020B0604020202020204" pitchFamily="34" charset="0"/>
                        </a:rPr>
                        <a:t>106,2</a:t>
                      </a:r>
                      <a:endParaRPr lang="ru-RU" sz="24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a:effectLst/>
                          <a:latin typeface="Arial" panose="020B0604020202020204" pitchFamily="34" charset="0"/>
                          <a:cs typeface="Arial" panose="020B0604020202020204" pitchFamily="34" charset="0"/>
                        </a:rPr>
                        <a:t>64,4</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b="1" u="none" strike="noStrike" dirty="0">
                          <a:solidFill>
                            <a:srgbClr val="C00000"/>
                          </a:solidFill>
                          <a:effectLst/>
                          <a:latin typeface="Arial" panose="020B0604020202020204" pitchFamily="34" charset="0"/>
                          <a:cs typeface="Arial" panose="020B0604020202020204" pitchFamily="34" charset="0"/>
                        </a:rPr>
                        <a:t>68,6</a:t>
                      </a:r>
                      <a:endParaRPr lang="ru-RU" sz="24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a:effectLst/>
                          <a:latin typeface="Arial" panose="020B0604020202020204" pitchFamily="34" charset="0"/>
                          <a:cs typeface="Arial" panose="020B0604020202020204" pitchFamily="34" charset="0"/>
                        </a:rPr>
                        <a:t>6,9</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algn="l" fontAlgn="b"/>
                      <a:r>
                        <a:rPr lang="en-US" sz="2400" u="none" strike="noStrike">
                          <a:effectLst/>
                          <a:latin typeface="Arial" panose="020B0604020202020204" pitchFamily="34" charset="0"/>
                          <a:cs typeface="Arial" panose="020B0604020202020204" pitchFamily="34" charset="0"/>
                        </a:rPr>
                        <a:t>Breast</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b="0" i="0" u="none" strike="noStrike" dirty="0" smtClean="0">
                          <a:solidFill>
                            <a:srgbClr val="000000"/>
                          </a:solidFill>
                          <a:effectLst/>
                          <a:latin typeface="Arial" panose="020B0604020202020204" pitchFamily="34" charset="0"/>
                          <a:cs typeface="Arial" panose="020B0604020202020204" pitchFamily="34" charset="0"/>
                          <a:sym typeface="Symbol" panose="05050102010706020507" pitchFamily="18" charset="2"/>
                        </a:rPr>
                        <a:t></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2400" b="0" i="0" u="none" strike="noStrike" dirty="0" smtClean="0">
                          <a:solidFill>
                            <a:srgbClr val="000000"/>
                          </a:solidFill>
                          <a:effectLst/>
                          <a:latin typeface="Arial" panose="020B0604020202020204" pitchFamily="34" charset="0"/>
                          <a:cs typeface="Arial" panose="020B0604020202020204" pitchFamily="34" charset="0"/>
                          <a:sym typeface="Symbol" panose="05050102010706020507" pitchFamily="18" charset="2"/>
                        </a:rPr>
                        <a:t></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dirty="0">
                          <a:effectLst/>
                          <a:latin typeface="Arial" panose="020B0604020202020204" pitchFamily="34" charset="0"/>
                          <a:cs typeface="Arial" panose="020B0604020202020204" pitchFamily="34" charset="0"/>
                        </a:rPr>
                        <a:t>11,2</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dirty="0">
                          <a:effectLst/>
                          <a:latin typeface="Arial" panose="020B0604020202020204" pitchFamily="34" charset="0"/>
                          <a:cs typeface="Arial" panose="020B0604020202020204" pitchFamily="34" charset="0"/>
                        </a:rPr>
                        <a:t>11,6</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70840">
                <a:tc>
                  <a:txBody>
                    <a:bodyPr/>
                    <a:lstStyle/>
                    <a:p>
                      <a:pPr algn="l" fontAlgn="b"/>
                      <a:r>
                        <a:rPr lang="en-US" sz="2400" u="none" strike="noStrike">
                          <a:effectLst/>
                          <a:latin typeface="Arial" panose="020B0604020202020204" pitchFamily="34" charset="0"/>
                          <a:cs typeface="Arial" panose="020B0604020202020204" pitchFamily="34" charset="0"/>
                        </a:rPr>
                        <a:t>All sites</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a:effectLst/>
                          <a:latin typeface="Arial" panose="020B0604020202020204" pitchFamily="34" charset="0"/>
                          <a:cs typeface="Arial" panose="020B0604020202020204" pitchFamily="34" charset="0"/>
                        </a:rPr>
                        <a:t>416,7</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a:effectLst/>
                          <a:latin typeface="Arial" panose="020B0604020202020204" pitchFamily="34" charset="0"/>
                          <a:cs typeface="Arial" panose="020B0604020202020204" pitchFamily="34" charset="0"/>
                        </a:rPr>
                        <a:t>207,3</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a:effectLst/>
                          <a:latin typeface="Arial" panose="020B0604020202020204" pitchFamily="34" charset="0"/>
                          <a:cs typeface="Arial" panose="020B0604020202020204" pitchFamily="34" charset="0"/>
                        </a:rPr>
                        <a:t>358,6</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2400" u="none" strike="noStrike" dirty="0">
                          <a:effectLst/>
                          <a:latin typeface="Arial" panose="020B0604020202020204" pitchFamily="34" charset="0"/>
                          <a:cs typeface="Arial" panose="020B0604020202020204" pitchFamily="34" charset="0"/>
                        </a:rPr>
                        <a:t>98,4</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bl>
          </a:graphicData>
        </a:graphic>
      </p:graphicFrame>
      <p:sp>
        <p:nvSpPr>
          <p:cNvPr id="3" name="TextBox 2"/>
          <p:cNvSpPr txBox="1"/>
          <p:nvPr/>
        </p:nvSpPr>
        <p:spPr>
          <a:xfrm>
            <a:off x="3426231" y="6400413"/>
            <a:ext cx="4726743" cy="276999"/>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Alexey A. </a:t>
            </a:r>
            <a:r>
              <a:rPr lang="en-US" sz="1200" i="1" dirty="0" err="1" smtClean="0">
                <a:latin typeface="Arial" panose="020B0604020202020204" pitchFamily="34" charset="0"/>
                <a:cs typeface="Arial" panose="020B0604020202020204" pitchFamily="34" charset="0"/>
              </a:rPr>
              <a:t>Dudarev</a:t>
            </a:r>
            <a:r>
              <a:rPr lang="en-US" sz="1200" i="1" dirty="0" smtClean="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Valery S. </a:t>
            </a:r>
            <a:r>
              <a:rPr lang="en-US" sz="1200" i="1" dirty="0" err="1" smtClean="0">
                <a:latin typeface="Arial" panose="020B0604020202020204" pitchFamily="34" charset="0"/>
                <a:cs typeface="Arial" panose="020B0604020202020204" pitchFamily="34" charset="0"/>
              </a:rPr>
              <a:t>Chupakhin</a:t>
            </a:r>
            <a:r>
              <a:rPr lang="en-US" sz="1200" i="1" dirty="0" smtClean="0">
                <a:latin typeface="Arial" panose="020B0604020202020204" pitchFamily="34" charset="0"/>
                <a:cs typeface="Arial" panose="020B0604020202020204" pitchFamily="34" charset="0"/>
              </a:rPr>
              <a:t>, Jon </a:t>
            </a:r>
            <a:r>
              <a:rPr lang="en-US" sz="1200" i="1" dirty="0" err="1">
                <a:latin typeface="Arial" panose="020B0604020202020204" pitchFamily="34" charset="0"/>
                <a:cs typeface="Arial" panose="020B0604020202020204" pitchFamily="34" charset="0"/>
              </a:rPr>
              <a:t>Øyvind</a:t>
            </a:r>
            <a:r>
              <a:rPr lang="en-US" sz="1200" i="1" dirty="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Odland, 2013</a:t>
            </a:r>
            <a:endParaRPr lang="ru-RU" sz="1200" i="1"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a:xfrm>
            <a:off x="6927850" y="6425426"/>
            <a:ext cx="2057400" cy="365125"/>
          </a:xfrm>
        </p:spPr>
        <p:txBody>
          <a:bodyPr/>
          <a:lstStyle/>
          <a:p>
            <a:fld id="{FEB612FA-7A64-4CEE-A342-01720CD0C80F}" type="slidenum">
              <a:rPr lang="ru-RU" smtClean="0"/>
              <a:t>17</a:t>
            </a:fld>
            <a:endParaRPr lang="ru-RU" dirty="0"/>
          </a:p>
        </p:txBody>
      </p:sp>
    </p:spTree>
    <p:extLst>
      <p:ext uri="{BB962C8B-B14F-4D97-AF65-F5344CB8AC3E}">
        <p14:creationId xmlns:p14="http://schemas.microsoft.com/office/powerpoint/2010/main" val="35336487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889750" y="6407988"/>
            <a:ext cx="2057400" cy="365125"/>
          </a:xfrm>
        </p:spPr>
        <p:txBody>
          <a:bodyPr/>
          <a:lstStyle/>
          <a:p>
            <a:fld id="{DBF873B1-D5CF-4FFA-8475-2FE758245643}" type="slidenum">
              <a:rPr lang="ru-RU" smtClean="0"/>
              <a:t>18</a:t>
            </a:fld>
            <a:endParaRPr lang="ru-RU" dirty="0"/>
          </a:p>
        </p:txBody>
      </p:sp>
      <p:sp>
        <p:nvSpPr>
          <p:cNvPr id="78850" name="Заголовок 1"/>
          <p:cNvSpPr>
            <a:spLocks noGrp="1"/>
          </p:cNvSpPr>
          <p:nvPr>
            <p:ph type="title" idx="4294967295"/>
          </p:nvPr>
        </p:nvSpPr>
        <p:spPr>
          <a:xfrm>
            <a:off x="411163" y="365125"/>
            <a:ext cx="8732837" cy="817563"/>
          </a:xfrm>
        </p:spPr>
        <p:txBody>
          <a:bodyPr>
            <a:normAutofit fontScale="90000"/>
          </a:bodyPr>
          <a:lstStyle/>
          <a:p>
            <a:pPr algn="ctr">
              <a:lnSpc>
                <a:spcPct val="100000"/>
              </a:lnSpc>
            </a:pPr>
            <a:r>
              <a:rPr lang="en-US" altLang="ru-RU" sz="3200" b="1" dirty="0">
                <a:latin typeface="Arial" panose="020B0604020202020204" pitchFamily="34" charset="0"/>
                <a:cs typeface="Arial" panose="020B0604020202020204" pitchFamily="34" charset="0"/>
              </a:rPr>
              <a:t>Age-standardized mortality rates for select causes: Alaska Native and Alaska </a:t>
            </a:r>
            <a:r>
              <a:rPr lang="en-US" altLang="ru-RU" sz="4000" dirty="0" smtClean="0">
                <a:latin typeface="Arial" panose="020B0604020202020204" pitchFamily="34" charset="0"/>
                <a:cs typeface="Arial" panose="020B0604020202020204" pitchFamily="34" charset="0"/>
              </a:rPr>
              <a:t> </a:t>
            </a:r>
            <a:endParaRPr lang="ru-RU" altLang="ru-RU" sz="4000" dirty="0">
              <a:latin typeface="Arial" panose="020B0604020202020204" pitchFamily="34" charset="0"/>
              <a:cs typeface="Arial" panose="020B0604020202020204" pitchFamily="34" charset="0"/>
            </a:endParaRPr>
          </a:p>
        </p:txBody>
      </p:sp>
      <p:graphicFrame>
        <p:nvGraphicFramePr>
          <p:cNvPr id="78951" name="Group 103"/>
          <p:cNvGraphicFramePr>
            <a:graphicFrameLocks noGrp="1"/>
          </p:cNvGraphicFramePr>
          <p:nvPr>
            <p:extLst>
              <p:ext uri="{D42A27DB-BD31-4B8C-83A1-F6EECF244321}">
                <p14:modId xmlns:p14="http://schemas.microsoft.com/office/powerpoint/2010/main" val="577017002"/>
              </p:ext>
            </p:extLst>
          </p:nvPr>
        </p:nvGraphicFramePr>
        <p:xfrm>
          <a:off x="759759" y="1570599"/>
          <a:ext cx="7696201" cy="4674869"/>
        </p:xfrm>
        <a:graphic>
          <a:graphicData uri="http://schemas.openxmlformats.org/drawingml/2006/table">
            <a:tbl>
              <a:tblPr/>
              <a:tblGrid>
                <a:gridCol w="4186239">
                  <a:extLst>
                    <a:ext uri="{9D8B030D-6E8A-4147-A177-3AD203B41FA5}">
                      <a16:colId xmlns:a16="http://schemas.microsoft.com/office/drawing/2014/main" xmlns="" val="20000"/>
                    </a:ext>
                  </a:extLst>
                </a:gridCol>
                <a:gridCol w="1679575">
                  <a:extLst>
                    <a:ext uri="{9D8B030D-6E8A-4147-A177-3AD203B41FA5}">
                      <a16:colId xmlns:a16="http://schemas.microsoft.com/office/drawing/2014/main" xmlns="" val="20001"/>
                    </a:ext>
                  </a:extLst>
                </a:gridCol>
                <a:gridCol w="1830387">
                  <a:extLst>
                    <a:ext uri="{9D8B030D-6E8A-4147-A177-3AD203B41FA5}">
                      <a16:colId xmlns:a16="http://schemas.microsoft.com/office/drawing/2014/main" xmlns="" val="20002"/>
                    </a:ext>
                  </a:extLst>
                </a:gridCol>
              </a:tblGrid>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9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Causes of death</a:t>
                      </a:r>
                      <a:endParaRPr kumimoji="0" lang="ru-RU" altLang="ru-RU" sz="19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9525" marR="9525" marT="9525" marB="0" anchor="b"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00206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Alaska Native</a:t>
                      </a:r>
                      <a:endParaRPr kumimoji="0" lang="ru-RU" altLang="ru-RU" sz="19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txBody>
                  <a:tcPr marL="9525" marR="9525" marT="9525" marB="0" anchor="b"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00206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bg1"/>
                          </a:solidFill>
                          <a:effectLst/>
                          <a:latin typeface="Arial" panose="020B0604020202020204" pitchFamily="34" charset="0"/>
                        </a:rPr>
                        <a:t>Alaska</a:t>
                      </a:r>
                    </a:p>
                  </a:txBody>
                  <a:tcPr marL="9525" marR="9525" marT="9525" marB="0" anchor="b"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0"/>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Cancer</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247.4</a:t>
                      </a:r>
                      <a:endParaRPr kumimoji="0" lang="ru-RU"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186.0</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1"/>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Diabetes-related</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20.0</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2"/>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Heart diseases</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199.8</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175.2</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3"/>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Stroke</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76.7</a:t>
                      </a:r>
                      <a:endParaRPr kumimoji="0" lang="ru-RU"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56.1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4"/>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Influenza and pneumonia</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38.2</a:t>
                      </a:r>
                      <a:endParaRPr kumimoji="0" lang="ru-RU"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17.3</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5"/>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Chronic lower respiratory tract diseases</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54.0</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43.1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6"/>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Chronic liver disease and cirrhosis</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22.7</a:t>
                      </a:r>
                      <a:endParaRPr kumimoji="0" lang="ru-RU"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9.3</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7"/>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Unintentional injuries</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84.6</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55.1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8"/>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Suicide</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42.8</a:t>
                      </a:r>
                      <a:endParaRPr kumimoji="0" lang="ru-RU"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22.1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9"/>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Homicide</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12.3</a:t>
                      </a:r>
                      <a:endParaRPr kumimoji="0" lang="ru-RU" altLang="ru-RU" sz="1900" b="1"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6.6</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10"/>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All causes</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1079.6</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790.7</a:t>
                      </a:r>
                      <a:endParaRPr kumimoji="0" lang="ru-RU" altLang="ru-RU" sz="1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11"/>
                  </a:ext>
                </a:extLst>
              </a:tr>
            </a:tbl>
          </a:graphicData>
        </a:graphic>
      </p:graphicFrame>
      <p:sp>
        <p:nvSpPr>
          <p:cNvPr id="3" name="Прямоугольник 2"/>
          <p:cNvSpPr/>
          <p:nvPr/>
        </p:nvSpPr>
        <p:spPr>
          <a:xfrm>
            <a:off x="7165399" y="6423057"/>
            <a:ext cx="1096326" cy="276999"/>
          </a:xfrm>
          <a:prstGeom prst="rect">
            <a:avLst/>
          </a:prstGeom>
        </p:spPr>
        <p:txBody>
          <a:bodyPr wrap="none">
            <a:spAutoFit/>
          </a:bodyPr>
          <a:lstStyle/>
          <a:p>
            <a:r>
              <a:rPr lang="en-US" altLang="ru-RU" sz="1200" i="1" dirty="0" err="1">
                <a:latin typeface="Arial" panose="020B0604020202020204" pitchFamily="34" charset="0"/>
                <a:cs typeface="Arial" panose="020B0604020202020204" pitchFamily="34" charset="0"/>
              </a:rPr>
              <a:t>Berner</a:t>
            </a:r>
            <a:r>
              <a:rPr lang="en-US" altLang="ru-RU" sz="1200" i="1" dirty="0">
                <a:latin typeface="Arial" panose="020B0604020202020204" pitchFamily="34" charset="0"/>
                <a:cs typeface="Arial" panose="020B0604020202020204" pitchFamily="34" charset="0"/>
              </a:rPr>
              <a:t>, 2008</a:t>
            </a:r>
            <a:endParaRPr lang="ru-RU" sz="1200" i="1" dirty="0"/>
          </a:p>
        </p:txBody>
      </p:sp>
    </p:spTree>
    <p:extLst>
      <p:ext uri="{BB962C8B-B14F-4D97-AF65-F5344CB8AC3E}">
        <p14:creationId xmlns:p14="http://schemas.microsoft.com/office/powerpoint/2010/main" val="32198027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954661" y="6466843"/>
            <a:ext cx="2057400" cy="365125"/>
          </a:xfrm>
        </p:spPr>
        <p:txBody>
          <a:bodyPr/>
          <a:lstStyle/>
          <a:p>
            <a:fld id="{DBF873B1-D5CF-4FFA-8475-2FE758245643}" type="slidenum">
              <a:rPr lang="ru-RU" smtClean="0"/>
              <a:t>19</a:t>
            </a:fld>
            <a:endParaRPr lang="ru-RU" dirty="0"/>
          </a:p>
        </p:txBody>
      </p:sp>
      <p:sp>
        <p:nvSpPr>
          <p:cNvPr id="119810" name="Заголовок 1"/>
          <p:cNvSpPr>
            <a:spLocks noGrp="1"/>
          </p:cNvSpPr>
          <p:nvPr>
            <p:ph type="title" idx="4294967295"/>
          </p:nvPr>
        </p:nvSpPr>
        <p:spPr>
          <a:xfrm>
            <a:off x="0" y="365125"/>
            <a:ext cx="8629650" cy="600075"/>
          </a:xfrm>
        </p:spPr>
        <p:txBody>
          <a:bodyPr>
            <a:normAutofit fontScale="90000"/>
          </a:bodyPr>
          <a:lstStyle/>
          <a:p>
            <a:pPr algn="ctr"/>
            <a:r>
              <a:rPr lang="en-US" altLang="ru-RU" sz="3200" b="1" dirty="0">
                <a:latin typeface="Arial" panose="020B0604020202020204" pitchFamily="34" charset="0"/>
              </a:rPr>
              <a:t>Infant mortality rate in 2000 – 2014 </a:t>
            </a:r>
            <a:r>
              <a:rPr lang="en-US" altLang="ru-RU" sz="3200" b="1" dirty="0" smtClean="0">
                <a:latin typeface="Arial" panose="020B0604020202020204" pitchFamily="34" charset="0"/>
              </a:rPr>
              <a:t/>
            </a:r>
            <a:br>
              <a:rPr lang="en-US" altLang="ru-RU" sz="3200" b="1" dirty="0" smtClean="0">
                <a:latin typeface="Arial" panose="020B0604020202020204" pitchFamily="34" charset="0"/>
              </a:rPr>
            </a:br>
            <a:r>
              <a:rPr lang="en-US" altLang="ru-RU" sz="3200" b="1" dirty="0" smtClean="0">
                <a:latin typeface="Arial" panose="020B0604020202020204" pitchFamily="34" charset="0"/>
              </a:rPr>
              <a:t>per </a:t>
            </a:r>
            <a:r>
              <a:rPr lang="en-US" altLang="ru-RU" sz="3200" b="1" dirty="0">
                <a:latin typeface="Arial" panose="020B0604020202020204" pitchFamily="34" charset="0"/>
              </a:rPr>
              <a:t>1000 live </a:t>
            </a:r>
            <a:r>
              <a:rPr lang="en-US" altLang="ru-RU" sz="3200" b="1" dirty="0" smtClean="0">
                <a:latin typeface="Arial" panose="020B0604020202020204" pitchFamily="34" charset="0"/>
              </a:rPr>
              <a:t>births</a:t>
            </a:r>
            <a:endParaRPr lang="ru-RU" altLang="ru-RU" sz="4000" dirty="0">
              <a:latin typeface="Arial" panose="020B0604020202020204" pitchFamily="34" charset="0"/>
              <a:cs typeface="Arial" panose="020B0604020202020204" pitchFamily="34" charset="0"/>
            </a:endParaRPr>
          </a:p>
        </p:txBody>
      </p:sp>
      <p:graphicFrame>
        <p:nvGraphicFramePr>
          <p:cNvPr id="119883" name="Group 75"/>
          <p:cNvGraphicFramePr>
            <a:graphicFrameLocks noGrp="1"/>
          </p:cNvGraphicFramePr>
          <p:nvPr>
            <p:extLst>
              <p:ext uri="{D42A27DB-BD31-4B8C-83A1-F6EECF244321}">
                <p14:modId xmlns:p14="http://schemas.microsoft.com/office/powerpoint/2010/main" val="946375120"/>
              </p:ext>
            </p:extLst>
          </p:nvPr>
        </p:nvGraphicFramePr>
        <p:xfrm>
          <a:off x="673100" y="1056167"/>
          <a:ext cx="7696201" cy="5417819"/>
        </p:xfrm>
        <a:graphic>
          <a:graphicData uri="http://schemas.openxmlformats.org/drawingml/2006/table">
            <a:tbl>
              <a:tblPr/>
              <a:tblGrid>
                <a:gridCol w="4375151">
                  <a:extLst>
                    <a:ext uri="{9D8B030D-6E8A-4147-A177-3AD203B41FA5}">
                      <a16:colId xmlns:a16="http://schemas.microsoft.com/office/drawing/2014/main" xmlns="" val="20000"/>
                    </a:ext>
                  </a:extLst>
                </a:gridCol>
                <a:gridCol w="1603375">
                  <a:extLst>
                    <a:ext uri="{9D8B030D-6E8A-4147-A177-3AD203B41FA5}">
                      <a16:colId xmlns:a16="http://schemas.microsoft.com/office/drawing/2014/main" xmlns="" val="20001"/>
                    </a:ext>
                  </a:extLst>
                </a:gridCol>
                <a:gridCol w="1717675">
                  <a:extLst>
                    <a:ext uri="{9D8B030D-6E8A-4147-A177-3AD203B41FA5}">
                      <a16:colId xmlns:a16="http://schemas.microsoft.com/office/drawing/2014/main" xmlns="" val="20002"/>
                    </a:ext>
                  </a:extLst>
                </a:gridCol>
              </a:tblGrid>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9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Arctic region</a:t>
                      </a:r>
                      <a:endParaRPr kumimoji="0" lang="ru-RU" altLang="ru-RU" sz="19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9525" marR="9525" marT="9525" marB="0" anchor="b"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00206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9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Regional rate</a:t>
                      </a:r>
                      <a:endParaRPr kumimoji="0" lang="ru-RU" altLang="ru-RU" sz="19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9525" marR="9525" marT="9525" marB="0" anchor="b"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00206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900" b="1" i="0" u="none" strike="noStrike" cap="none" normalizeH="0" baseline="0" smtClean="0">
                          <a:ln>
                            <a:noFill/>
                          </a:ln>
                          <a:solidFill>
                            <a:schemeClr val="bg1"/>
                          </a:solidFill>
                          <a:effectLst/>
                          <a:latin typeface="Arial" panose="020B0604020202020204" pitchFamily="34" charset="0"/>
                        </a:rPr>
                        <a:t>National rate</a:t>
                      </a:r>
                    </a:p>
                  </a:txBody>
                  <a:tcPr marL="9525" marR="9525" marT="9525" marB="0" anchor="b"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0"/>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Troms (Norway)</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3.0</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3.8</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1"/>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Lapland (Finland)</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3.2</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2.7</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2"/>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Norrbotten (Sweden)</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3.5</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2.7</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3"/>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Finnmark (Norway)</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3.6</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3.8</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4"/>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Alaska (United States)</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4.7</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5.6</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5"/>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Yukon (Canada)</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5.7</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6"/>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Northwest Territories (Canada)</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6.7</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7"/>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Murmansk region (Russia)</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9.3</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10.2</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8"/>
                  </a:ext>
                </a:extLst>
              </a:tr>
              <a:tr h="5784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Yamalo-Nenets autonomous okrug (Russia)</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10.2</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9"/>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Greenland (Denmark)</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13.0</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10"/>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Nenets autonomous okrug (Russia)</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13.0</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10.2</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11"/>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Nunavut (Canada)</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16.1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5.1</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12"/>
                  </a:ext>
                </a:extLst>
              </a:tr>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Chukotka autonomous okrug (Russia)</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22.0</a:t>
                      </a:r>
                      <a:endParaRPr kumimoji="0" lang="ru-RU" altLang="ru-RU" sz="1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ru-RU" sz="1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10.2</a:t>
                      </a:r>
                      <a:endParaRPr kumimoji="0" lang="ru-RU" altLang="ru-RU" sz="1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525" marR="9525" marT="9525" marB="0" anchor="ctr"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13"/>
                  </a:ext>
                </a:extLst>
              </a:tr>
            </a:tbl>
          </a:graphicData>
        </a:graphic>
      </p:graphicFrame>
      <p:sp>
        <p:nvSpPr>
          <p:cNvPr id="5" name="Oval 2"/>
          <p:cNvSpPr>
            <a:spLocks noChangeArrowheads="1"/>
          </p:cNvSpPr>
          <p:nvPr/>
        </p:nvSpPr>
        <p:spPr bwMode="auto">
          <a:xfrm>
            <a:off x="5473701" y="6111799"/>
            <a:ext cx="838200" cy="350837"/>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 name="Прямоугольник 2"/>
          <p:cNvSpPr/>
          <p:nvPr/>
        </p:nvSpPr>
        <p:spPr>
          <a:xfrm>
            <a:off x="6954661" y="6514478"/>
            <a:ext cx="1523879" cy="276999"/>
          </a:xfrm>
          <a:prstGeom prst="rect">
            <a:avLst/>
          </a:prstGeom>
        </p:spPr>
        <p:txBody>
          <a:bodyPr wrap="none">
            <a:spAutoFit/>
          </a:bodyPr>
          <a:lstStyle/>
          <a:p>
            <a:r>
              <a:rPr lang="en-US" altLang="ru-RU" sz="1200" i="1" dirty="0" err="1">
                <a:latin typeface="Arial" panose="020B0604020202020204" pitchFamily="34" charset="0"/>
                <a:cs typeface="Arial" panose="020B0604020202020204" pitchFamily="34" charset="0"/>
              </a:rPr>
              <a:t>Vylegzhanina</a:t>
            </a:r>
            <a:r>
              <a:rPr lang="en-US" altLang="ru-RU" sz="1200" i="1" dirty="0">
                <a:latin typeface="Arial" panose="020B0604020202020204" pitchFamily="34" charset="0"/>
                <a:cs typeface="Arial" panose="020B0604020202020204" pitchFamily="34" charset="0"/>
              </a:rPr>
              <a:t>, 2016</a:t>
            </a:r>
            <a:endParaRPr lang="ru-RU" sz="1200" i="1" dirty="0"/>
          </a:p>
        </p:txBody>
      </p:sp>
    </p:spTree>
    <p:extLst>
      <p:ext uri="{BB962C8B-B14F-4D97-AF65-F5344CB8AC3E}">
        <p14:creationId xmlns:p14="http://schemas.microsoft.com/office/powerpoint/2010/main" val="28453586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96549"/>
            <a:ext cx="7886700" cy="412111"/>
          </a:xfrm>
        </p:spPr>
        <p:txBody>
          <a:bodyPr>
            <a:normAutofit fontScale="90000"/>
          </a:bodyPr>
          <a:lstStyle/>
          <a:p>
            <a:pPr algn="ctr"/>
            <a:r>
              <a:rPr lang="en-US" b="1" dirty="0" smtClean="0">
                <a:latin typeface="Arial" panose="020B0604020202020204" pitchFamily="34" charset="0"/>
                <a:cs typeface="Arial" panose="020B0604020202020204" pitchFamily="34" charset="0"/>
              </a:rPr>
              <a:t>Content</a:t>
            </a:r>
            <a:r>
              <a:rPr lang="en-US" dirty="0" smtClean="0"/>
              <a:t> </a:t>
            </a:r>
            <a:endParaRPr lang="ru-RU" dirty="0"/>
          </a:p>
        </p:txBody>
      </p:sp>
      <p:sp>
        <p:nvSpPr>
          <p:cNvPr id="3" name="Объект 2"/>
          <p:cNvSpPr>
            <a:spLocks noGrp="1"/>
          </p:cNvSpPr>
          <p:nvPr>
            <p:ph idx="1"/>
          </p:nvPr>
        </p:nvSpPr>
        <p:spPr>
          <a:xfrm>
            <a:off x="250371" y="947104"/>
            <a:ext cx="8643257" cy="5623560"/>
          </a:xfrm>
        </p:spPr>
        <p:txBody>
          <a:bodyPr>
            <a:normAutofit lnSpcReduction="10000"/>
          </a:bodyPr>
          <a:lstStyle/>
          <a:p>
            <a:pPr>
              <a:lnSpc>
                <a:spcPct val="100000"/>
              </a:lnSpc>
              <a:spcBef>
                <a:spcPts val="0"/>
              </a:spcBef>
            </a:pPr>
            <a:r>
              <a:rPr lang="en-US" altLang="ru-RU" dirty="0" smtClean="0">
                <a:latin typeface="Arial" panose="020B0604020202020204" pitchFamily="34" charset="0"/>
                <a:cs typeface="Arial" panose="020B0604020202020204" pitchFamily="34" charset="0"/>
              </a:rPr>
              <a:t>Arctic populations and migration:</a:t>
            </a:r>
          </a:p>
          <a:p>
            <a:pPr marL="892175">
              <a:lnSpc>
                <a:spcPct val="100000"/>
              </a:lnSpc>
              <a:spcBef>
                <a:spcPts val="0"/>
              </a:spcBef>
              <a:buFont typeface="Symbol" panose="05050102010706020507" pitchFamily="18" charset="2"/>
              <a:buChar char="-"/>
            </a:pPr>
            <a:r>
              <a:rPr lang="en-US" sz="2400" dirty="0">
                <a:latin typeface="Arial" panose="020B0604020202020204" pitchFamily="34" charset="0"/>
                <a:cs typeface="Arial" panose="020B0604020202020204" pitchFamily="34" charset="0"/>
              </a:rPr>
              <a:t>Population </a:t>
            </a:r>
            <a:r>
              <a:rPr lang="en-US" sz="2400" dirty="0" smtClean="0">
                <a:latin typeface="Arial" panose="020B0604020202020204" pitchFamily="34" charset="0"/>
                <a:cs typeface="Arial" panose="020B0604020202020204" pitchFamily="34" charset="0"/>
              </a:rPr>
              <a:t>density</a:t>
            </a:r>
          </a:p>
          <a:p>
            <a:pPr marL="892175">
              <a:lnSpc>
                <a:spcPct val="100000"/>
              </a:lnSpc>
              <a:spcBef>
                <a:spcPts val="0"/>
              </a:spcBef>
              <a:buFont typeface="Symbol" panose="05050102010706020507" pitchFamily="18" charset="2"/>
              <a:buChar char="-"/>
            </a:pPr>
            <a:r>
              <a:rPr lang="en-US" sz="2400" dirty="0">
                <a:latin typeface="Arial" panose="020B0604020202020204" pitchFamily="34" charset="0"/>
                <a:cs typeface="Arial" panose="020B0604020202020204" pitchFamily="34" charset="0"/>
              </a:rPr>
              <a:t>Population </a:t>
            </a:r>
            <a:r>
              <a:rPr lang="en-US" sz="2400" dirty="0" smtClean="0">
                <a:latin typeface="Arial" panose="020B0604020202020204" pitchFamily="34" charset="0"/>
                <a:cs typeface="Arial" panose="020B0604020202020204" pitchFamily="34" charset="0"/>
              </a:rPr>
              <a:t>change</a:t>
            </a:r>
          </a:p>
          <a:p>
            <a:pPr marL="892175">
              <a:lnSpc>
                <a:spcPct val="100000"/>
              </a:lnSpc>
              <a:spcBef>
                <a:spcPts val="0"/>
              </a:spcBef>
              <a:buFont typeface="Symbol" panose="05050102010706020507" pitchFamily="18" charset="2"/>
              <a:buChar char="-"/>
            </a:pPr>
            <a:r>
              <a:rPr lang="en-US" sz="2400" dirty="0">
                <a:latin typeface="Arial" panose="020B0604020202020204" pitchFamily="34" charset="0"/>
                <a:cs typeface="Arial" panose="020B0604020202020204" pitchFamily="34" charset="0"/>
              </a:rPr>
              <a:t>Net </a:t>
            </a:r>
            <a:r>
              <a:rPr lang="en-US" sz="2400" dirty="0" smtClean="0">
                <a:latin typeface="Arial" panose="020B0604020202020204" pitchFamily="34" charset="0"/>
                <a:cs typeface="Arial" panose="020B0604020202020204" pitchFamily="34" charset="0"/>
              </a:rPr>
              <a:t>migration</a:t>
            </a:r>
          </a:p>
          <a:p>
            <a:pPr marL="663575" indent="0">
              <a:lnSpc>
                <a:spcPct val="100000"/>
              </a:lnSpc>
              <a:spcBef>
                <a:spcPts val="0"/>
              </a:spcBef>
              <a:buNone/>
            </a:pPr>
            <a:endParaRPr lang="en-US" sz="2400" dirty="0" smtClean="0">
              <a:latin typeface="Arial" panose="020B0604020202020204" pitchFamily="34" charset="0"/>
              <a:cs typeface="Arial" panose="020B0604020202020204" pitchFamily="34" charset="0"/>
            </a:endParaRPr>
          </a:p>
          <a:p>
            <a:pPr>
              <a:lnSpc>
                <a:spcPct val="100000"/>
              </a:lnSpc>
              <a:spcBef>
                <a:spcPts val="0"/>
              </a:spcBef>
            </a:pPr>
            <a:r>
              <a:rPr lang="en-US" dirty="0" smtClean="0">
                <a:latin typeface="Arial" panose="020B0604020202020204" pitchFamily="34" charset="0"/>
                <a:cs typeface="Arial" panose="020B0604020202020204" pitchFamily="34" charset="0"/>
              </a:rPr>
              <a:t>Demographics of </a:t>
            </a:r>
            <a:r>
              <a:rPr lang="en-US" dirty="0">
                <a:latin typeface="Arial" panose="020B0604020202020204" pitchFamily="34" charset="0"/>
                <a:cs typeface="Arial" panose="020B0604020202020204" pitchFamily="34" charset="0"/>
              </a:rPr>
              <a:t>Arctic </a:t>
            </a:r>
            <a:r>
              <a:rPr lang="en-US" dirty="0" smtClean="0">
                <a:latin typeface="Arial" panose="020B0604020202020204" pitchFamily="34" charset="0"/>
                <a:cs typeface="Arial" panose="020B0604020202020204" pitchFamily="34" charset="0"/>
              </a:rPr>
              <a:t>populations:</a:t>
            </a:r>
            <a:endParaRPr lang="ru-RU" dirty="0" smtClean="0">
              <a:latin typeface="Arial" panose="020B0604020202020204" pitchFamily="34" charset="0"/>
              <a:cs typeface="Arial" panose="020B0604020202020204" pitchFamily="34" charset="0"/>
            </a:endParaRPr>
          </a:p>
          <a:p>
            <a:pPr marL="892175">
              <a:lnSpc>
                <a:spcPct val="100000"/>
              </a:lnSpc>
              <a:spcBef>
                <a:spcPts val="0"/>
              </a:spcBef>
              <a:buFont typeface="Symbol" panose="05050102010706020507" pitchFamily="18" charset="2"/>
              <a:buChar char="-"/>
            </a:pPr>
            <a:r>
              <a:rPr lang="en-US" sz="2400" dirty="0" smtClean="0">
                <a:latin typeface="Arial" panose="020B0604020202020204" pitchFamily="34" charset="0"/>
                <a:cs typeface="Arial" panose="020B0604020202020204" pitchFamily="34" charset="0"/>
              </a:rPr>
              <a:t>Birth rate</a:t>
            </a:r>
          </a:p>
          <a:p>
            <a:pPr marL="892175">
              <a:lnSpc>
                <a:spcPct val="100000"/>
              </a:lnSpc>
              <a:spcBef>
                <a:spcPts val="0"/>
              </a:spcBef>
              <a:buFont typeface="Symbol" panose="05050102010706020507" pitchFamily="18" charset="2"/>
              <a:buChar char="-"/>
            </a:pPr>
            <a:r>
              <a:rPr lang="en-US" sz="2400" dirty="0" smtClean="0">
                <a:latin typeface="Arial" panose="020B0604020202020204" pitchFamily="34" charset="0"/>
                <a:cs typeface="Arial" panose="020B0604020202020204" pitchFamily="34" charset="0"/>
              </a:rPr>
              <a:t>Life </a:t>
            </a:r>
            <a:r>
              <a:rPr lang="en-US" sz="2400" dirty="0">
                <a:latin typeface="Arial" panose="020B0604020202020204" pitchFamily="34" charset="0"/>
                <a:cs typeface="Arial" panose="020B0604020202020204" pitchFamily="34" charset="0"/>
              </a:rPr>
              <a:t>expectancy</a:t>
            </a:r>
          </a:p>
          <a:p>
            <a:pPr marL="892175">
              <a:lnSpc>
                <a:spcPct val="100000"/>
              </a:lnSpc>
              <a:spcBef>
                <a:spcPts val="0"/>
              </a:spcBef>
              <a:buFont typeface="Symbol" panose="05050102010706020507" pitchFamily="18" charset="2"/>
              <a:buChar char="-"/>
            </a:pPr>
            <a:r>
              <a:rPr lang="en-US" sz="2400" dirty="0" smtClean="0">
                <a:latin typeface="Arial" panose="020B0604020202020204" pitchFamily="34" charset="0"/>
                <a:cs typeface="Arial" panose="020B0604020202020204" pitchFamily="34" charset="0"/>
              </a:rPr>
              <a:t>Mortality </a:t>
            </a:r>
            <a:endParaRPr lang="ru-RU" sz="2400" dirty="0" smtClean="0">
              <a:latin typeface="Arial" panose="020B0604020202020204" pitchFamily="34" charset="0"/>
              <a:cs typeface="Arial" panose="020B0604020202020204" pitchFamily="34" charset="0"/>
            </a:endParaRPr>
          </a:p>
          <a:p>
            <a:pPr marL="892175">
              <a:lnSpc>
                <a:spcPct val="100000"/>
              </a:lnSpc>
              <a:spcBef>
                <a:spcPts val="0"/>
              </a:spcBef>
              <a:buFont typeface="Symbol" panose="05050102010706020507" pitchFamily="18" charset="2"/>
              <a:buChar char="-"/>
            </a:pPr>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auses </a:t>
            </a:r>
            <a:r>
              <a:rPr lang="en-US" sz="2400" dirty="0">
                <a:latin typeface="Arial" panose="020B0604020202020204" pitchFamily="34" charset="0"/>
                <a:cs typeface="Arial" panose="020B0604020202020204" pitchFamily="34" charset="0"/>
              </a:rPr>
              <a:t>of death</a:t>
            </a:r>
            <a:endParaRPr lang="ru-RU" sz="2400" dirty="0" smtClean="0">
              <a:latin typeface="Arial" panose="020B0604020202020204" pitchFamily="34" charset="0"/>
              <a:cs typeface="Arial" panose="020B0604020202020204" pitchFamily="34" charset="0"/>
            </a:endParaRPr>
          </a:p>
          <a:p>
            <a:pPr marL="892175">
              <a:lnSpc>
                <a:spcPct val="100000"/>
              </a:lnSpc>
              <a:spcBef>
                <a:spcPts val="0"/>
              </a:spcBef>
              <a:buFont typeface="Symbol" panose="05050102010706020507" pitchFamily="18" charset="2"/>
              <a:buChar char="-"/>
            </a:pPr>
            <a:r>
              <a:rPr lang="en-US" altLang="ru-RU" sz="2400" dirty="0" smtClean="0">
                <a:latin typeface="Arial" panose="020B0604020202020204" pitchFamily="34" charset="0"/>
                <a:cs typeface="Arial" panose="020B0604020202020204" pitchFamily="34" charset="0"/>
              </a:rPr>
              <a:t>Infant </a:t>
            </a:r>
            <a:r>
              <a:rPr lang="en-US" altLang="ru-RU" sz="2400" dirty="0">
                <a:latin typeface="Arial" panose="020B0604020202020204" pitchFamily="34" charset="0"/>
                <a:cs typeface="Arial" panose="020B0604020202020204" pitchFamily="34" charset="0"/>
              </a:rPr>
              <a:t>mortality </a:t>
            </a:r>
            <a:endParaRPr lang="en-US" altLang="ru-RU" sz="2400" dirty="0" smtClean="0">
              <a:latin typeface="Arial" panose="020B0604020202020204" pitchFamily="34" charset="0"/>
              <a:cs typeface="Arial" panose="020B0604020202020204" pitchFamily="34" charset="0"/>
            </a:endParaRPr>
          </a:p>
          <a:p>
            <a:pPr marL="663575" indent="0">
              <a:lnSpc>
                <a:spcPct val="100000"/>
              </a:lnSpc>
              <a:spcBef>
                <a:spcPts val="0"/>
              </a:spcBef>
              <a:buNone/>
            </a:pPr>
            <a:endParaRPr lang="ru-RU" altLang="ru-RU" sz="2400" dirty="0">
              <a:latin typeface="Arial" panose="020B0604020202020204" pitchFamily="34" charset="0"/>
              <a:cs typeface="Arial" panose="020B0604020202020204" pitchFamily="34" charset="0"/>
            </a:endParaRPr>
          </a:p>
          <a:p>
            <a:pPr defTabSz="263525">
              <a:lnSpc>
                <a:spcPct val="100000"/>
              </a:lnSpc>
              <a:spcBef>
                <a:spcPts val="0"/>
              </a:spcBef>
            </a:pPr>
            <a:r>
              <a:rPr lang="en-US" dirty="0" smtClean="0">
                <a:latin typeface="Arial" panose="020B0604020202020204" pitchFamily="34" charset="0"/>
                <a:cs typeface="Arial" panose="020B0604020202020204" pitchFamily="34" charset="0"/>
              </a:rPr>
              <a:t>Morbidity of </a:t>
            </a:r>
            <a:r>
              <a:rPr lang="en-US" dirty="0">
                <a:latin typeface="Arial" panose="020B0604020202020204" pitchFamily="34" charset="0"/>
                <a:cs typeface="Arial" panose="020B0604020202020204" pitchFamily="34" charset="0"/>
              </a:rPr>
              <a:t>Arctic </a:t>
            </a:r>
            <a:r>
              <a:rPr lang="en-US" dirty="0" smtClean="0">
                <a:latin typeface="Arial" panose="020B0604020202020204" pitchFamily="34" charset="0"/>
                <a:cs typeface="Arial" panose="020B0604020202020204" pitchFamily="34" charset="0"/>
              </a:rPr>
              <a:t>populations:</a:t>
            </a:r>
          </a:p>
          <a:p>
            <a:pPr marL="892175" defTabSz="263525">
              <a:lnSpc>
                <a:spcPct val="100000"/>
              </a:lnSpc>
              <a:spcBef>
                <a:spcPts val="0"/>
              </a:spcBef>
              <a:buFont typeface="Symbol" panose="05050102010706020507" pitchFamily="18" charset="2"/>
              <a:buChar char="-"/>
            </a:pPr>
            <a:r>
              <a:rPr lang="en-US" sz="2400" dirty="0" smtClean="0">
                <a:latin typeface="Arial" panose="020B0604020202020204" pitchFamily="34" charset="0"/>
                <a:cs typeface="Arial" panose="020B0604020202020204" pitchFamily="34" charset="0"/>
              </a:rPr>
              <a:t>Infectious diseases</a:t>
            </a:r>
          </a:p>
          <a:p>
            <a:pPr marL="892175" defTabSz="263525">
              <a:lnSpc>
                <a:spcPct val="100000"/>
              </a:lnSpc>
              <a:spcBef>
                <a:spcPts val="0"/>
              </a:spcBef>
              <a:buFont typeface="Symbol" panose="05050102010706020507" pitchFamily="18" charset="2"/>
              <a:buChar char="-"/>
            </a:pPr>
            <a:r>
              <a:rPr lang="en-US" altLang="ru-RU" sz="2400" dirty="0" smtClean="0">
                <a:latin typeface="Arial" panose="020B0604020202020204" pitchFamily="34" charset="0"/>
              </a:rPr>
              <a:t>Noninfectious </a:t>
            </a:r>
            <a:r>
              <a:rPr lang="en-US" altLang="ru-RU" sz="2400" dirty="0">
                <a:latin typeface="Arial" panose="020B0604020202020204" pitchFamily="34" charset="0"/>
              </a:rPr>
              <a:t>diseases</a:t>
            </a:r>
            <a:r>
              <a:rPr lang="en-US" sz="2400" dirty="0" smtClean="0">
                <a:latin typeface="Arial" panose="020B0604020202020204" pitchFamily="34" charset="0"/>
                <a:cs typeface="Arial" panose="020B0604020202020204" pitchFamily="34" charset="0"/>
              </a:rPr>
              <a:t> </a:t>
            </a:r>
          </a:p>
          <a:p>
            <a:endParaRPr lang="en-US" altLang="ru-RU" b="1" dirty="0" smtClean="0">
              <a:latin typeface="Arial" panose="020B0604020202020204" pitchFamily="34" charset="0"/>
            </a:endParaRPr>
          </a:p>
          <a:p>
            <a:endParaRPr lang="ru-RU" dirty="0"/>
          </a:p>
        </p:txBody>
      </p:sp>
      <p:sp>
        <p:nvSpPr>
          <p:cNvPr id="4" name="Номер слайда 3"/>
          <p:cNvSpPr>
            <a:spLocks noGrp="1"/>
          </p:cNvSpPr>
          <p:nvPr>
            <p:ph type="sldNum" sz="quarter" idx="12"/>
          </p:nvPr>
        </p:nvSpPr>
        <p:spPr>
          <a:xfrm>
            <a:off x="6991350" y="6388102"/>
            <a:ext cx="2057400" cy="365125"/>
          </a:xfrm>
        </p:spPr>
        <p:txBody>
          <a:bodyPr/>
          <a:lstStyle/>
          <a:p>
            <a:fld id="{FEB612FA-7A64-4CEE-A342-01720CD0C80F}" type="slidenum">
              <a:rPr lang="ru-RU" smtClean="0"/>
              <a:t>2</a:t>
            </a:fld>
            <a:endParaRPr lang="ru-RU" dirty="0"/>
          </a:p>
        </p:txBody>
      </p:sp>
    </p:spTree>
    <p:extLst>
      <p:ext uri="{BB962C8B-B14F-4D97-AF65-F5344CB8AC3E}">
        <p14:creationId xmlns:p14="http://schemas.microsoft.com/office/powerpoint/2010/main" val="30593550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28649" y="249102"/>
            <a:ext cx="7886700" cy="978932"/>
          </a:xfrm>
        </p:spPr>
        <p:txBody>
          <a:bodyPr>
            <a:normAutofit fontScale="90000"/>
          </a:bodyPr>
          <a:lstStyle/>
          <a:p>
            <a:pPr algn="ctr"/>
            <a:r>
              <a:rPr lang="en-US" sz="4000" b="1" dirty="0" smtClean="0">
                <a:latin typeface="Arial" panose="020B0604020202020204" pitchFamily="34" charset="0"/>
                <a:cs typeface="Arial" panose="020B0604020202020204" pitchFamily="34" charset="0"/>
              </a:rPr>
              <a:t>Morbidity in the Russian Arctic in 2016, per 1000 (all ages, both sex)</a:t>
            </a:r>
            <a:endParaRPr lang="ru-RU" sz="4000" b="1" dirty="0"/>
          </a:p>
        </p:txBody>
      </p:sp>
      <p:pic>
        <p:nvPicPr>
          <p:cNvPr id="8" name="Рисунок 7">
            <a:extLst>
              <a:ext uri="{FF2B5EF4-FFF2-40B4-BE49-F238E27FC236}">
                <a16:creationId xmlns:a16="http://schemas.microsoft.com/office/drawing/2014/main" xmlns="" id="{197E0B1B-40AA-4747-8279-C1BF720D5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703" y="1564809"/>
            <a:ext cx="8716593" cy="4537710"/>
          </a:xfrm>
          <a:prstGeom prst="rect">
            <a:avLst/>
          </a:prstGeom>
        </p:spPr>
      </p:pic>
      <p:sp>
        <p:nvSpPr>
          <p:cNvPr id="4" name="TextBox 3"/>
          <p:cNvSpPr txBox="1"/>
          <p:nvPr/>
        </p:nvSpPr>
        <p:spPr>
          <a:xfrm>
            <a:off x="1529968" y="2464353"/>
            <a:ext cx="1131570" cy="430887"/>
          </a:xfrm>
          <a:prstGeom prst="rect">
            <a:avLst/>
          </a:prstGeom>
          <a:solidFill>
            <a:schemeClr val="bg1"/>
          </a:solidFill>
        </p:spPr>
        <p:txBody>
          <a:bodyPr wrap="square" rtlCol="0">
            <a:spAutoFit/>
          </a:bodyPr>
          <a:lstStyle/>
          <a:p>
            <a:r>
              <a:rPr lang="en-US" sz="1100" dirty="0" smtClean="0">
                <a:latin typeface="Arial" panose="020B0604020202020204" pitchFamily="34" charset="0"/>
                <a:cs typeface="Arial" panose="020B0604020202020204" pitchFamily="34" charset="0"/>
              </a:rPr>
              <a:t>Murmansk </a:t>
            </a:r>
          </a:p>
          <a:p>
            <a:r>
              <a:rPr lang="en-US" sz="1100" dirty="0" smtClean="0">
                <a:latin typeface="Arial" panose="020B0604020202020204" pitchFamily="34" charset="0"/>
                <a:cs typeface="Arial" panose="020B0604020202020204" pitchFamily="34" charset="0"/>
              </a:rPr>
              <a:t>Oblast: 879.6</a:t>
            </a:r>
            <a:endParaRPr lang="ru-RU" sz="1100" dirty="0">
              <a:latin typeface="Arial" panose="020B0604020202020204" pitchFamily="34" charset="0"/>
              <a:cs typeface="Arial" panose="020B0604020202020204" pitchFamily="34" charset="0"/>
            </a:endParaRPr>
          </a:p>
        </p:txBody>
      </p:sp>
      <p:sp>
        <p:nvSpPr>
          <p:cNvPr id="5" name="TextBox 4"/>
          <p:cNvSpPr txBox="1"/>
          <p:nvPr/>
        </p:nvSpPr>
        <p:spPr>
          <a:xfrm>
            <a:off x="1529968" y="3025831"/>
            <a:ext cx="1131570"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Nenets </a:t>
            </a:r>
            <a:r>
              <a:rPr lang="en-US" sz="1100" dirty="0" smtClean="0">
                <a:latin typeface="Arial" panose="020B0604020202020204" pitchFamily="34" charset="0"/>
                <a:cs typeface="Arial" panose="020B0604020202020204" pitchFamily="34" charset="0"/>
              </a:rPr>
              <a:t>AO: 1651.6</a:t>
            </a:r>
            <a:endParaRPr lang="ru-RU" sz="1100" dirty="0">
              <a:latin typeface="Arial" panose="020B0604020202020204" pitchFamily="34" charset="0"/>
              <a:cs typeface="Arial" panose="020B0604020202020204" pitchFamily="34" charset="0"/>
            </a:endParaRPr>
          </a:p>
        </p:txBody>
      </p:sp>
      <p:sp>
        <p:nvSpPr>
          <p:cNvPr id="7" name="TextBox 6"/>
          <p:cNvSpPr txBox="1"/>
          <p:nvPr/>
        </p:nvSpPr>
        <p:spPr>
          <a:xfrm>
            <a:off x="3339098" y="2679796"/>
            <a:ext cx="1277410"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Krasnoyarsk </a:t>
            </a:r>
            <a:endParaRPr lang="ru-RU" sz="1100" dirty="0" smtClean="0">
              <a:latin typeface="Arial" panose="020B0604020202020204" pitchFamily="34" charset="0"/>
              <a:cs typeface="Arial" panose="020B0604020202020204" pitchFamily="34" charset="0"/>
            </a:endParaRPr>
          </a:p>
          <a:p>
            <a:r>
              <a:rPr lang="en-US" sz="1100" dirty="0" err="1" smtClean="0">
                <a:latin typeface="Arial" panose="020B0604020202020204" pitchFamily="34" charset="0"/>
                <a:cs typeface="Arial" panose="020B0604020202020204" pitchFamily="34" charset="0"/>
              </a:rPr>
              <a:t>Krai</a:t>
            </a:r>
            <a:r>
              <a:rPr lang="en-US" sz="1100" dirty="0" smtClean="0">
                <a:latin typeface="Arial" panose="020B0604020202020204" pitchFamily="34" charset="0"/>
                <a:cs typeface="Arial" panose="020B0604020202020204" pitchFamily="34" charset="0"/>
              </a:rPr>
              <a:t>: 1069.9</a:t>
            </a:r>
            <a:endParaRPr lang="ru-RU" sz="1100" dirty="0">
              <a:latin typeface="Arial" panose="020B0604020202020204" pitchFamily="34" charset="0"/>
              <a:cs typeface="Arial" panose="020B0604020202020204" pitchFamily="34" charset="0"/>
            </a:endParaRPr>
          </a:p>
        </p:txBody>
      </p:sp>
      <p:sp>
        <p:nvSpPr>
          <p:cNvPr id="9" name="TextBox 8"/>
          <p:cNvSpPr txBox="1"/>
          <p:nvPr/>
        </p:nvSpPr>
        <p:spPr>
          <a:xfrm>
            <a:off x="7166180" y="2132618"/>
            <a:ext cx="1173589"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Chukotka </a:t>
            </a:r>
            <a:r>
              <a:rPr lang="en-US" sz="1100" dirty="0" smtClean="0">
                <a:latin typeface="Arial" panose="020B0604020202020204" pitchFamily="34" charset="0"/>
                <a:cs typeface="Arial" panose="020B0604020202020204" pitchFamily="34" charset="0"/>
              </a:rPr>
              <a:t>AO: 1203.4</a:t>
            </a:r>
            <a:endParaRPr lang="ru-RU" sz="1100" dirty="0">
              <a:latin typeface="Arial" panose="020B0604020202020204" pitchFamily="34" charset="0"/>
              <a:cs typeface="Arial" panose="020B0604020202020204" pitchFamily="34" charset="0"/>
            </a:endParaRPr>
          </a:p>
        </p:txBody>
      </p:sp>
      <p:sp>
        <p:nvSpPr>
          <p:cNvPr id="10" name="TextBox 9"/>
          <p:cNvSpPr txBox="1"/>
          <p:nvPr/>
        </p:nvSpPr>
        <p:spPr>
          <a:xfrm>
            <a:off x="4993759" y="4202114"/>
            <a:ext cx="1561277"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Sakha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Republic: 1029.5</a:t>
            </a:r>
            <a:endParaRPr lang="ru-RU" sz="1100" dirty="0">
              <a:latin typeface="Arial" panose="020B0604020202020204" pitchFamily="34" charset="0"/>
              <a:cs typeface="Arial" panose="020B0604020202020204" pitchFamily="34" charset="0"/>
            </a:endParaRPr>
          </a:p>
        </p:txBody>
      </p:sp>
      <p:sp>
        <p:nvSpPr>
          <p:cNvPr id="11" name="TextBox 10"/>
          <p:cNvSpPr txBox="1"/>
          <p:nvPr/>
        </p:nvSpPr>
        <p:spPr>
          <a:xfrm>
            <a:off x="2661538" y="4978873"/>
            <a:ext cx="1627930" cy="430887"/>
          </a:xfrm>
          <a:prstGeom prst="rect">
            <a:avLst/>
          </a:prstGeom>
          <a:solidFill>
            <a:schemeClr val="bg1"/>
          </a:solidFill>
        </p:spPr>
        <p:txBody>
          <a:bodyPr wrap="square" rtlCol="0">
            <a:spAutoFit/>
          </a:bodyPr>
          <a:lstStyle/>
          <a:p>
            <a:r>
              <a:rPr lang="en-US" sz="1100" dirty="0" err="1">
                <a:latin typeface="Arial" panose="020B0604020202020204" pitchFamily="34" charset="0"/>
                <a:cs typeface="Arial" panose="020B0604020202020204" pitchFamily="34" charset="0"/>
              </a:rPr>
              <a:t>Yamalo</a:t>
            </a:r>
            <a:r>
              <a:rPr lang="en-US" sz="1100" dirty="0">
                <a:latin typeface="Arial" panose="020B0604020202020204" pitchFamily="34" charset="0"/>
                <a:cs typeface="Arial" panose="020B0604020202020204" pitchFamily="34" charset="0"/>
              </a:rPr>
              <a:t>-Nenets </a:t>
            </a:r>
            <a:r>
              <a:rPr lang="en-US" sz="1100" dirty="0" smtClean="0">
                <a:latin typeface="Arial" panose="020B0604020202020204" pitchFamily="34" charset="0"/>
                <a:cs typeface="Arial" panose="020B0604020202020204" pitchFamily="34" charset="0"/>
              </a:rPr>
              <a:t>AO: 1124.9</a:t>
            </a:r>
            <a:endParaRPr lang="ru-RU" sz="1100" dirty="0">
              <a:latin typeface="Arial" panose="020B0604020202020204" pitchFamily="34" charset="0"/>
              <a:cs typeface="Arial" panose="020B0604020202020204" pitchFamily="34" charset="0"/>
            </a:endParaRPr>
          </a:p>
        </p:txBody>
      </p:sp>
      <p:sp>
        <p:nvSpPr>
          <p:cNvPr id="12" name="TextBox 11"/>
          <p:cNvSpPr txBox="1"/>
          <p:nvPr/>
        </p:nvSpPr>
        <p:spPr>
          <a:xfrm>
            <a:off x="844735" y="4893921"/>
            <a:ext cx="1185772"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Komi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Republic: 790.1</a:t>
            </a:r>
            <a:endParaRPr lang="ru-RU" sz="1100" dirty="0">
              <a:latin typeface="Arial" panose="020B0604020202020204" pitchFamily="34" charset="0"/>
              <a:cs typeface="Arial" panose="020B0604020202020204" pitchFamily="34" charset="0"/>
            </a:endParaRPr>
          </a:p>
        </p:txBody>
      </p:sp>
      <p:sp>
        <p:nvSpPr>
          <p:cNvPr id="13" name="TextBox 12"/>
          <p:cNvSpPr txBox="1"/>
          <p:nvPr/>
        </p:nvSpPr>
        <p:spPr>
          <a:xfrm>
            <a:off x="398398" y="4242284"/>
            <a:ext cx="1131570"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Arkhangelsk </a:t>
            </a:r>
            <a:r>
              <a:rPr lang="en-US" sz="1100" dirty="0" smtClean="0">
                <a:latin typeface="Arial" panose="020B0604020202020204" pitchFamily="34" charset="0"/>
                <a:cs typeface="Arial" panose="020B0604020202020204" pitchFamily="34" charset="0"/>
              </a:rPr>
              <a:t>Oblast: 1001.4</a:t>
            </a:r>
            <a:endParaRPr lang="ru-RU" sz="1100" dirty="0">
              <a:latin typeface="Arial" panose="020B0604020202020204" pitchFamily="34" charset="0"/>
              <a:cs typeface="Arial" panose="020B0604020202020204" pitchFamily="34" charset="0"/>
            </a:endParaRPr>
          </a:p>
        </p:txBody>
      </p:sp>
      <p:sp>
        <p:nvSpPr>
          <p:cNvPr id="2" name="Прямоугольник 1"/>
          <p:cNvSpPr/>
          <p:nvPr/>
        </p:nvSpPr>
        <p:spPr>
          <a:xfrm>
            <a:off x="420431" y="6077948"/>
            <a:ext cx="6583854" cy="646331"/>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Level of morbidity: in the Russian Arctic is 1</a:t>
            </a:r>
            <a:r>
              <a:rPr lang="ru-RU" dirty="0" smtClean="0">
                <a:latin typeface="Arial" panose="020B0604020202020204" pitchFamily="34" charset="0"/>
                <a:cs typeface="Arial" panose="020B0604020202020204" pitchFamily="34" charset="0"/>
              </a:rPr>
              <a:t>044</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per 1000</a:t>
            </a:r>
          </a:p>
          <a:p>
            <a:r>
              <a:rPr lang="en-US" dirty="0" smtClean="0">
                <a:latin typeface="Arial" panose="020B0604020202020204" pitchFamily="34" charset="0"/>
                <a:cs typeface="Arial" panose="020B0604020202020204" pitchFamily="34" charset="0"/>
              </a:rPr>
              <a:t>                              in the Russian Federation is </a:t>
            </a:r>
            <a:r>
              <a:rPr lang="ru-RU" dirty="0" smtClean="0">
                <a:latin typeface="Arial" panose="020B0604020202020204" pitchFamily="34" charset="0"/>
                <a:cs typeface="Arial" panose="020B0604020202020204" pitchFamily="34" charset="0"/>
              </a:rPr>
              <a:t>778</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per 1000</a:t>
            </a:r>
            <a:endParaRPr lang="ru-RU" dirty="0"/>
          </a:p>
        </p:txBody>
      </p:sp>
      <p:sp>
        <p:nvSpPr>
          <p:cNvPr id="3" name="TextBox 2"/>
          <p:cNvSpPr txBox="1"/>
          <p:nvPr/>
        </p:nvSpPr>
        <p:spPr>
          <a:xfrm flipH="1">
            <a:off x="1070286" y="5708616"/>
            <a:ext cx="1926302" cy="307777"/>
          </a:xfrm>
          <a:prstGeom prst="rect">
            <a:avLst/>
          </a:prstGeom>
          <a:solidFill>
            <a:schemeClr val="bg1"/>
          </a:solidFill>
        </p:spPr>
        <p:txBody>
          <a:bodyPr wrap="square" rtlCol="0">
            <a:spAutoFit/>
          </a:bodyPr>
          <a:lstStyle/>
          <a:p>
            <a:r>
              <a:rPr lang="en-US" sz="1400" dirty="0" smtClean="0">
                <a:latin typeface="Arial" panose="020B0604020202020204" pitchFamily="34" charset="0"/>
                <a:cs typeface="Arial" panose="020B0604020202020204" pitchFamily="34" charset="0"/>
              </a:rPr>
              <a:t>&lt; 1000 per 1000</a:t>
            </a:r>
            <a:endParaRPr lang="ru-RU" sz="1400" dirty="0">
              <a:latin typeface="Arial" panose="020B0604020202020204" pitchFamily="34" charset="0"/>
              <a:cs typeface="Arial" panose="020B0604020202020204" pitchFamily="34" charset="0"/>
            </a:endParaRPr>
          </a:p>
        </p:txBody>
      </p:sp>
      <p:sp>
        <p:nvSpPr>
          <p:cNvPr id="14" name="TextBox 13"/>
          <p:cNvSpPr txBox="1"/>
          <p:nvPr/>
        </p:nvSpPr>
        <p:spPr>
          <a:xfrm flipH="1">
            <a:off x="3475761" y="5703309"/>
            <a:ext cx="2253009" cy="307777"/>
          </a:xfrm>
          <a:prstGeom prst="rect">
            <a:avLst/>
          </a:prstGeom>
          <a:solidFill>
            <a:schemeClr val="bg1"/>
          </a:solidFill>
        </p:spPr>
        <p:txBody>
          <a:bodyPr wrap="square" rtlCol="0">
            <a:spAutoFit/>
          </a:bodyPr>
          <a:lstStyle/>
          <a:p>
            <a:r>
              <a:rPr lang="en-US" sz="1400" dirty="0" smtClean="0">
                <a:latin typeface="Arial" panose="020B0604020202020204" pitchFamily="34" charset="0"/>
                <a:cs typeface="Arial" panose="020B0604020202020204" pitchFamily="34" charset="0"/>
              </a:rPr>
              <a:t>1000 – 1200 per 1000</a:t>
            </a:r>
            <a:endParaRPr lang="ru-RU" sz="1400" dirty="0">
              <a:latin typeface="Arial" panose="020B0604020202020204" pitchFamily="34" charset="0"/>
              <a:cs typeface="Arial" panose="020B0604020202020204" pitchFamily="34" charset="0"/>
            </a:endParaRPr>
          </a:p>
        </p:txBody>
      </p:sp>
      <p:sp>
        <p:nvSpPr>
          <p:cNvPr id="15" name="TextBox 14"/>
          <p:cNvSpPr txBox="1"/>
          <p:nvPr/>
        </p:nvSpPr>
        <p:spPr>
          <a:xfrm flipH="1">
            <a:off x="6203029" y="5703309"/>
            <a:ext cx="2136740" cy="307777"/>
          </a:xfrm>
          <a:prstGeom prst="rect">
            <a:avLst/>
          </a:prstGeom>
          <a:solidFill>
            <a:schemeClr val="bg1"/>
          </a:solidFill>
        </p:spPr>
        <p:txBody>
          <a:bodyPr wrap="square" rtlCol="0">
            <a:spAutoFit/>
          </a:bodyPr>
          <a:lstStyle/>
          <a:p>
            <a:r>
              <a:rPr lang="en-US" sz="1400" dirty="0" smtClean="0">
                <a:latin typeface="Arial" panose="020B0604020202020204" pitchFamily="34" charset="0"/>
                <a:cs typeface="Arial" panose="020B0604020202020204" pitchFamily="34" charset="0"/>
              </a:rPr>
              <a:t>&gt; 1200 per 1000</a:t>
            </a:r>
            <a:endParaRPr lang="ru-RU" sz="1400" dirty="0">
              <a:latin typeface="Arial" panose="020B0604020202020204" pitchFamily="34" charset="0"/>
              <a:cs typeface="Arial" panose="020B0604020202020204" pitchFamily="34" charset="0"/>
            </a:endParaRPr>
          </a:p>
        </p:txBody>
      </p:sp>
      <p:sp>
        <p:nvSpPr>
          <p:cNvPr id="16" name="TextBox 15"/>
          <p:cNvSpPr txBox="1"/>
          <p:nvPr/>
        </p:nvSpPr>
        <p:spPr>
          <a:xfrm>
            <a:off x="6949709" y="6493708"/>
            <a:ext cx="1606530" cy="276999"/>
          </a:xfrm>
          <a:prstGeom prst="rect">
            <a:avLst/>
          </a:prstGeom>
          <a:noFill/>
        </p:spPr>
        <p:txBody>
          <a:bodyPr wrap="none" rtlCol="0">
            <a:spAutoFit/>
          </a:bodyPr>
          <a:lstStyle/>
          <a:p>
            <a:r>
              <a:rPr lang="en-US" sz="1200" i="1" dirty="0" err="1" smtClean="0">
                <a:latin typeface="Arial" panose="020B0604020202020204" pitchFamily="34" charset="0"/>
                <a:cs typeface="Arial" panose="020B0604020202020204" pitchFamily="34" charset="0"/>
              </a:rPr>
              <a:t>Novikova</a:t>
            </a:r>
            <a:r>
              <a:rPr lang="en-US" sz="1200" i="1" dirty="0" smtClean="0">
                <a:latin typeface="Arial" panose="020B0604020202020204" pitchFamily="34" charset="0"/>
                <a:cs typeface="Arial" panose="020B0604020202020204" pitchFamily="34" charset="0"/>
              </a:rPr>
              <a:t> </a:t>
            </a:r>
            <a:r>
              <a:rPr lang="en-US" sz="1200" i="1" dirty="0" err="1" smtClean="0">
                <a:latin typeface="Arial" panose="020B0604020202020204" pitchFamily="34" charset="0"/>
                <a:cs typeface="Arial" panose="020B0604020202020204" pitchFamily="34" charset="0"/>
              </a:rPr>
              <a:t>Yu.A</a:t>
            </a:r>
            <a:r>
              <a:rPr lang="en-US" sz="1200" i="1" dirty="0" smtClean="0">
                <a:latin typeface="Arial" panose="020B0604020202020204" pitchFamily="34" charset="0"/>
                <a:cs typeface="Arial" panose="020B0604020202020204" pitchFamily="34" charset="0"/>
              </a:rPr>
              <a:t>, 2017</a:t>
            </a:r>
            <a:endParaRPr lang="ru-RU" sz="1200" i="1" dirty="0">
              <a:latin typeface="Arial" panose="020B0604020202020204" pitchFamily="34" charset="0"/>
              <a:cs typeface="Arial" panose="020B0604020202020204" pitchFamily="34" charset="0"/>
            </a:endParaRPr>
          </a:p>
        </p:txBody>
      </p:sp>
      <p:sp>
        <p:nvSpPr>
          <p:cNvPr id="17" name="Номер слайда 16"/>
          <p:cNvSpPr>
            <a:spLocks noGrp="1"/>
          </p:cNvSpPr>
          <p:nvPr>
            <p:ph type="sldNum" sz="quarter" idx="12"/>
          </p:nvPr>
        </p:nvSpPr>
        <p:spPr>
          <a:xfrm>
            <a:off x="6872896" y="6375293"/>
            <a:ext cx="2057400" cy="365125"/>
          </a:xfrm>
        </p:spPr>
        <p:txBody>
          <a:bodyPr/>
          <a:lstStyle/>
          <a:p>
            <a:fld id="{FEB612FA-7A64-4CEE-A342-01720CD0C80F}" type="slidenum">
              <a:rPr lang="ru-RU" smtClean="0"/>
              <a:t>20</a:t>
            </a:fld>
            <a:endParaRPr lang="ru-RU" dirty="0"/>
          </a:p>
        </p:txBody>
      </p:sp>
    </p:spTree>
    <p:extLst>
      <p:ext uri="{BB962C8B-B14F-4D97-AF65-F5344CB8AC3E}">
        <p14:creationId xmlns:p14="http://schemas.microsoft.com/office/powerpoint/2010/main" val="183428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045" y="133772"/>
            <a:ext cx="7886700" cy="1325563"/>
          </a:xfrm>
        </p:spPr>
        <p:txBody>
          <a:bodyPr>
            <a:normAutofit fontScale="90000"/>
          </a:bodyPr>
          <a:lstStyle/>
          <a:p>
            <a:pPr algn="ctr"/>
            <a:r>
              <a:rPr lang="en-US" sz="3600" b="1" dirty="0">
                <a:latin typeface="Arial" panose="020B0604020202020204" pitchFamily="34" charset="0"/>
                <a:cs typeface="Arial" panose="020B0604020202020204" pitchFamily="34" charset="0"/>
              </a:rPr>
              <a:t>Morbidity in the Russian </a:t>
            </a:r>
            <a:r>
              <a:rPr lang="en-US" sz="3600" b="1" dirty="0" smtClean="0">
                <a:latin typeface="Arial" panose="020B0604020202020204" pitchFamily="34" charset="0"/>
                <a:cs typeface="Arial" panose="020B0604020202020204" pitchFamily="34" charset="0"/>
              </a:rPr>
              <a:t>Arctic in 2016, </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per 1000 </a:t>
            </a:r>
            <a:r>
              <a:rPr lang="en-US" sz="3600" b="1" dirty="0" smtClean="0">
                <a:latin typeface="Arial" panose="020B0604020202020204" pitchFamily="34" charset="0"/>
                <a:cs typeface="Arial" panose="020B0604020202020204" pitchFamily="34" charset="0"/>
              </a:rPr>
              <a:t>(children 0 - 17, </a:t>
            </a:r>
            <a:r>
              <a:rPr lang="en-US" sz="3600" b="1" dirty="0">
                <a:latin typeface="Arial" panose="020B0604020202020204" pitchFamily="34" charset="0"/>
                <a:cs typeface="Arial" panose="020B0604020202020204" pitchFamily="34" charset="0"/>
              </a:rPr>
              <a:t>both sex)</a:t>
            </a:r>
            <a:endParaRPr lang="ru-RU" sz="3600" dirty="0"/>
          </a:p>
        </p:txBody>
      </p:sp>
      <p:pic>
        <p:nvPicPr>
          <p:cNvPr id="4" name="Рисунок 3">
            <a:extLst>
              <a:ext uri="{FF2B5EF4-FFF2-40B4-BE49-F238E27FC236}">
                <a16:creationId xmlns:a16="http://schemas.microsoft.com/office/drawing/2014/main" xmlns="" id="{B97EE6FB-0EDD-426F-9FF5-8DA1CB1CD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51" y="1355909"/>
            <a:ext cx="8651026" cy="4506595"/>
          </a:xfrm>
          <a:prstGeom prst="rect">
            <a:avLst/>
          </a:prstGeom>
        </p:spPr>
      </p:pic>
      <p:sp>
        <p:nvSpPr>
          <p:cNvPr id="5" name="Прямоугольник 4"/>
          <p:cNvSpPr/>
          <p:nvPr/>
        </p:nvSpPr>
        <p:spPr>
          <a:xfrm>
            <a:off x="420431" y="6077948"/>
            <a:ext cx="6712094" cy="646331"/>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Level of morbidity: in the Russian Arctic is 2387.6 per 1000</a:t>
            </a:r>
          </a:p>
          <a:p>
            <a:r>
              <a:rPr lang="en-US" dirty="0" smtClean="0">
                <a:latin typeface="Arial" panose="020B0604020202020204" pitchFamily="34" charset="0"/>
                <a:cs typeface="Arial" panose="020B0604020202020204" pitchFamily="34" charset="0"/>
              </a:rPr>
              <a:t>                              in the Russian Federation is 1</a:t>
            </a:r>
            <a:r>
              <a:rPr lang="ru-RU" dirty="0" smtClean="0">
                <a:latin typeface="Arial" panose="020B0604020202020204" pitchFamily="34" charset="0"/>
                <a:cs typeface="Arial" panose="020B0604020202020204" pitchFamily="34" charset="0"/>
              </a:rPr>
              <a:t>77</a:t>
            </a:r>
            <a:r>
              <a:rPr lang="en-US" dirty="0" smtClean="0">
                <a:latin typeface="Arial" panose="020B0604020202020204" pitchFamily="34" charset="0"/>
                <a:cs typeface="Arial" panose="020B0604020202020204" pitchFamily="34" charset="0"/>
              </a:rPr>
              <a:t>5.8 per 1000</a:t>
            </a:r>
            <a:endParaRPr lang="ru-RU" dirty="0"/>
          </a:p>
        </p:txBody>
      </p:sp>
      <p:sp>
        <p:nvSpPr>
          <p:cNvPr id="6" name="TextBox 5"/>
          <p:cNvSpPr txBox="1"/>
          <p:nvPr/>
        </p:nvSpPr>
        <p:spPr>
          <a:xfrm>
            <a:off x="1618104" y="2248228"/>
            <a:ext cx="1131570" cy="430887"/>
          </a:xfrm>
          <a:prstGeom prst="rect">
            <a:avLst/>
          </a:prstGeom>
          <a:solidFill>
            <a:schemeClr val="bg1"/>
          </a:solidFill>
        </p:spPr>
        <p:txBody>
          <a:bodyPr wrap="square" rtlCol="0">
            <a:spAutoFit/>
          </a:bodyPr>
          <a:lstStyle/>
          <a:p>
            <a:r>
              <a:rPr lang="en-US" sz="1100" dirty="0" smtClean="0">
                <a:latin typeface="Arial" panose="020B0604020202020204" pitchFamily="34" charset="0"/>
                <a:cs typeface="Arial" panose="020B0604020202020204" pitchFamily="34" charset="0"/>
              </a:rPr>
              <a:t>Murmansk </a:t>
            </a:r>
          </a:p>
          <a:p>
            <a:r>
              <a:rPr lang="en-US" sz="1100" dirty="0" smtClean="0">
                <a:latin typeface="Arial" panose="020B0604020202020204" pitchFamily="34" charset="0"/>
                <a:cs typeface="Arial" panose="020B0604020202020204" pitchFamily="34" charset="0"/>
              </a:rPr>
              <a:t>Oblast: 2438.9</a:t>
            </a:r>
            <a:endParaRPr lang="ru-RU" sz="1100" dirty="0">
              <a:latin typeface="Arial" panose="020B0604020202020204" pitchFamily="34" charset="0"/>
              <a:cs typeface="Arial" panose="020B0604020202020204" pitchFamily="34" charset="0"/>
            </a:endParaRPr>
          </a:p>
        </p:txBody>
      </p:sp>
      <p:sp>
        <p:nvSpPr>
          <p:cNvPr id="7" name="TextBox 6"/>
          <p:cNvSpPr txBox="1"/>
          <p:nvPr/>
        </p:nvSpPr>
        <p:spPr>
          <a:xfrm>
            <a:off x="1646612" y="2843119"/>
            <a:ext cx="1131570"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Nenets </a:t>
            </a:r>
            <a:r>
              <a:rPr lang="en-US" sz="1100" dirty="0" smtClean="0">
                <a:latin typeface="Arial" panose="020B0604020202020204" pitchFamily="34" charset="0"/>
                <a:cs typeface="Arial" panose="020B0604020202020204" pitchFamily="34" charset="0"/>
              </a:rPr>
              <a:t>AO: 4002.9</a:t>
            </a:r>
            <a:endParaRPr lang="ru-RU" sz="1100" dirty="0">
              <a:latin typeface="Arial" panose="020B0604020202020204" pitchFamily="34" charset="0"/>
              <a:cs typeface="Arial" panose="020B0604020202020204" pitchFamily="34" charset="0"/>
            </a:endParaRPr>
          </a:p>
        </p:txBody>
      </p:sp>
      <p:sp>
        <p:nvSpPr>
          <p:cNvPr id="8" name="TextBox 7"/>
          <p:cNvSpPr txBox="1"/>
          <p:nvPr/>
        </p:nvSpPr>
        <p:spPr>
          <a:xfrm>
            <a:off x="3484089" y="2471502"/>
            <a:ext cx="1277410"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Krasnoyarsk </a:t>
            </a:r>
            <a:endParaRPr lang="ru-RU" sz="1100" dirty="0" smtClean="0">
              <a:latin typeface="Arial" panose="020B0604020202020204" pitchFamily="34" charset="0"/>
              <a:cs typeface="Arial" panose="020B0604020202020204" pitchFamily="34" charset="0"/>
            </a:endParaRPr>
          </a:p>
          <a:p>
            <a:r>
              <a:rPr lang="en-US" sz="1100" dirty="0" err="1" smtClean="0">
                <a:latin typeface="Arial" panose="020B0604020202020204" pitchFamily="34" charset="0"/>
                <a:cs typeface="Arial" panose="020B0604020202020204" pitchFamily="34" charset="0"/>
              </a:rPr>
              <a:t>Krai</a:t>
            </a:r>
            <a:r>
              <a:rPr lang="en-US" sz="1100" dirty="0" smtClean="0">
                <a:latin typeface="Arial" panose="020B0604020202020204" pitchFamily="34" charset="0"/>
                <a:cs typeface="Arial" panose="020B0604020202020204" pitchFamily="34" charset="0"/>
              </a:rPr>
              <a:t>: 1940.3</a:t>
            </a:r>
            <a:endParaRPr lang="ru-RU" sz="1100" dirty="0">
              <a:latin typeface="Arial" panose="020B0604020202020204" pitchFamily="34" charset="0"/>
              <a:cs typeface="Arial" panose="020B0604020202020204" pitchFamily="34" charset="0"/>
            </a:endParaRPr>
          </a:p>
        </p:txBody>
      </p:sp>
      <p:sp>
        <p:nvSpPr>
          <p:cNvPr id="9" name="TextBox 8"/>
          <p:cNvSpPr txBox="1"/>
          <p:nvPr/>
        </p:nvSpPr>
        <p:spPr>
          <a:xfrm>
            <a:off x="7132525" y="1935783"/>
            <a:ext cx="1173589"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Chukotka </a:t>
            </a:r>
            <a:r>
              <a:rPr lang="en-US" sz="1100" dirty="0" smtClean="0">
                <a:latin typeface="Arial" panose="020B0604020202020204" pitchFamily="34" charset="0"/>
                <a:cs typeface="Arial" panose="020B0604020202020204" pitchFamily="34" charset="0"/>
              </a:rPr>
              <a:t>AO: 2139.9</a:t>
            </a:r>
            <a:endParaRPr lang="ru-RU" sz="1100" dirty="0">
              <a:latin typeface="Arial" panose="020B0604020202020204" pitchFamily="34" charset="0"/>
              <a:cs typeface="Arial" panose="020B0604020202020204" pitchFamily="34" charset="0"/>
            </a:endParaRPr>
          </a:p>
        </p:txBody>
      </p:sp>
      <p:sp>
        <p:nvSpPr>
          <p:cNvPr id="10" name="TextBox 9"/>
          <p:cNvSpPr txBox="1"/>
          <p:nvPr/>
        </p:nvSpPr>
        <p:spPr>
          <a:xfrm>
            <a:off x="5092910" y="3981777"/>
            <a:ext cx="1561277"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Sakha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Republic: 2301.1</a:t>
            </a:r>
            <a:endParaRPr lang="ru-RU" sz="1100" dirty="0">
              <a:latin typeface="Arial" panose="020B0604020202020204" pitchFamily="34" charset="0"/>
              <a:cs typeface="Arial" panose="020B0604020202020204" pitchFamily="34" charset="0"/>
            </a:endParaRPr>
          </a:p>
        </p:txBody>
      </p:sp>
      <p:sp>
        <p:nvSpPr>
          <p:cNvPr id="11" name="TextBox 10"/>
          <p:cNvSpPr txBox="1"/>
          <p:nvPr/>
        </p:nvSpPr>
        <p:spPr>
          <a:xfrm>
            <a:off x="2749674" y="4758536"/>
            <a:ext cx="1627930" cy="430887"/>
          </a:xfrm>
          <a:prstGeom prst="rect">
            <a:avLst/>
          </a:prstGeom>
          <a:solidFill>
            <a:schemeClr val="bg1"/>
          </a:solidFill>
        </p:spPr>
        <p:txBody>
          <a:bodyPr wrap="square" rtlCol="0">
            <a:spAutoFit/>
          </a:bodyPr>
          <a:lstStyle/>
          <a:p>
            <a:r>
              <a:rPr lang="en-US" sz="1100" dirty="0" err="1">
                <a:latin typeface="Arial" panose="020B0604020202020204" pitchFamily="34" charset="0"/>
                <a:cs typeface="Arial" panose="020B0604020202020204" pitchFamily="34" charset="0"/>
              </a:rPr>
              <a:t>Yamalo</a:t>
            </a:r>
            <a:r>
              <a:rPr lang="en-US" sz="1100" dirty="0">
                <a:latin typeface="Arial" panose="020B0604020202020204" pitchFamily="34" charset="0"/>
                <a:cs typeface="Arial" panose="020B0604020202020204" pitchFamily="34" charset="0"/>
              </a:rPr>
              <a:t>-Nenets </a:t>
            </a:r>
            <a:r>
              <a:rPr lang="en-US" sz="1100" dirty="0" smtClean="0">
                <a:latin typeface="Arial" panose="020B0604020202020204" pitchFamily="34" charset="0"/>
                <a:cs typeface="Arial" panose="020B0604020202020204" pitchFamily="34" charset="0"/>
              </a:rPr>
              <a:t>AO: 2463.8</a:t>
            </a:r>
            <a:endParaRPr lang="ru-RU" sz="1100" dirty="0">
              <a:latin typeface="Arial" panose="020B0604020202020204" pitchFamily="34" charset="0"/>
              <a:cs typeface="Arial" panose="020B0604020202020204" pitchFamily="34" charset="0"/>
            </a:endParaRPr>
          </a:p>
        </p:txBody>
      </p:sp>
      <p:sp>
        <p:nvSpPr>
          <p:cNvPr id="12" name="TextBox 11"/>
          <p:cNvSpPr txBox="1"/>
          <p:nvPr/>
        </p:nvSpPr>
        <p:spPr>
          <a:xfrm>
            <a:off x="938785" y="4657790"/>
            <a:ext cx="1358638"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Komi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Republic: 2177.9</a:t>
            </a:r>
            <a:endParaRPr lang="ru-RU" sz="1100" dirty="0">
              <a:latin typeface="Arial" panose="020B0604020202020204" pitchFamily="34" charset="0"/>
              <a:cs typeface="Arial" panose="020B0604020202020204" pitchFamily="34" charset="0"/>
            </a:endParaRPr>
          </a:p>
        </p:txBody>
      </p:sp>
      <p:sp>
        <p:nvSpPr>
          <p:cNvPr id="13" name="TextBox 12"/>
          <p:cNvSpPr txBox="1"/>
          <p:nvPr/>
        </p:nvSpPr>
        <p:spPr>
          <a:xfrm>
            <a:off x="486534" y="4016506"/>
            <a:ext cx="1131570"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Arkhangelsk </a:t>
            </a:r>
            <a:r>
              <a:rPr lang="en-US" sz="1100" dirty="0" smtClean="0">
                <a:latin typeface="Arial" panose="020B0604020202020204" pitchFamily="34" charset="0"/>
                <a:cs typeface="Arial" panose="020B0604020202020204" pitchFamily="34" charset="0"/>
              </a:rPr>
              <a:t>Oblast: 2842.2</a:t>
            </a:r>
            <a:endParaRPr lang="ru-RU" sz="1100" dirty="0">
              <a:latin typeface="Arial" panose="020B0604020202020204" pitchFamily="34" charset="0"/>
              <a:cs typeface="Arial" panose="020B0604020202020204" pitchFamily="34" charset="0"/>
            </a:endParaRPr>
          </a:p>
        </p:txBody>
      </p:sp>
      <p:sp>
        <p:nvSpPr>
          <p:cNvPr id="14" name="TextBox 13"/>
          <p:cNvSpPr txBox="1"/>
          <p:nvPr/>
        </p:nvSpPr>
        <p:spPr>
          <a:xfrm flipH="1">
            <a:off x="1199771" y="5477007"/>
            <a:ext cx="1968235" cy="307777"/>
          </a:xfrm>
          <a:prstGeom prst="rect">
            <a:avLst/>
          </a:prstGeom>
          <a:solidFill>
            <a:schemeClr val="bg1"/>
          </a:solidFill>
        </p:spPr>
        <p:txBody>
          <a:bodyPr wrap="square" rtlCol="0">
            <a:spAutoFit/>
          </a:bodyPr>
          <a:lstStyle/>
          <a:p>
            <a:r>
              <a:rPr lang="en-US" sz="1400" dirty="0" smtClean="0">
                <a:latin typeface="Arial" panose="020B0604020202020204" pitchFamily="34" charset="0"/>
                <a:cs typeface="Arial" panose="020B0604020202020204" pitchFamily="34" charset="0"/>
              </a:rPr>
              <a:t>&lt; 2200 per 1000</a:t>
            </a:r>
            <a:endParaRPr lang="ru-RU" sz="1400" dirty="0">
              <a:latin typeface="Arial" panose="020B0604020202020204" pitchFamily="34" charset="0"/>
              <a:cs typeface="Arial" panose="020B0604020202020204" pitchFamily="34" charset="0"/>
            </a:endParaRPr>
          </a:p>
        </p:txBody>
      </p:sp>
      <p:sp>
        <p:nvSpPr>
          <p:cNvPr id="15" name="TextBox 14"/>
          <p:cNvSpPr txBox="1"/>
          <p:nvPr/>
        </p:nvSpPr>
        <p:spPr>
          <a:xfrm flipH="1">
            <a:off x="3563639" y="5471897"/>
            <a:ext cx="2253009" cy="307777"/>
          </a:xfrm>
          <a:prstGeom prst="rect">
            <a:avLst/>
          </a:prstGeom>
          <a:solidFill>
            <a:schemeClr val="bg1"/>
          </a:solidFill>
        </p:spPr>
        <p:txBody>
          <a:bodyPr wrap="square" rtlCol="0">
            <a:spAutoFit/>
          </a:bodyPr>
          <a:lstStyle/>
          <a:p>
            <a:r>
              <a:rPr lang="en-US" sz="1400" dirty="0" smtClean="0">
                <a:latin typeface="Arial" panose="020B0604020202020204" pitchFamily="34" charset="0"/>
                <a:cs typeface="Arial" panose="020B0604020202020204" pitchFamily="34" charset="0"/>
              </a:rPr>
              <a:t>2200 – 3000 per 1000</a:t>
            </a:r>
            <a:endParaRPr lang="ru-RU" sz="1400" dirty="0">
              <a:latin typeface="Arial" panose="020B0604020202020204" pitchFamily="34" charset="0"/>
              <a:cs typeface="Arial" panose="020B0604020202020204" pitchFamily="34" charset="0"/>
            </a:endParaRPr>
          </a:p>
        </p:txBody>
      </p:sp>
      <p:sp>
        <p:nvSpPr>
          <p:cNvPr id="16" name="TextBox 15"/>
          <p:cNvSpPr txBox="1"/>
          <p:nvPr/>
        </p:nvSpPr>
        <p:spPr>
          <a:xfrm flipH="1">
            <a:off x="6332992" y="5471897"/>
            <a:ext cx="2136740" cy="307777"/>
          </a:xfrm>
          <a:prstGeom prst="rect">
            <a:avLst/>
          </a:prstGeom>
          <a:solidFill>
            <a:schemeClr val="bg1"/>
          </a:solidFill>
        </p:spPr>
        <p:txBody>
          <a:bodyPr wrap="square" rtlCol="0">
            <a:spAutoFit/>
          </a:bodyPr>
          <a:lstStyle/>
          <a:p>
            <a:r>
              <a:rPr lang="en-US" sz="1400" dirty="0" smtClean="0">
                <a:latin typeface="Arial" panose="020B0604020202020204" pitchFamily="34" charset="0"/>
                <a:cs typeface="Arial" panose="020B0604020202020204" pitchFamily="34" charset="0"/>
              </a:rPr>
              <a:t>&gt; 3000 per 1000</a:t>
            </a:r>
            <a:endParaRPr lang="ru-RU" sz="1400" dirty="0">
              <a:latin typeface="Arial" panose="020B0604020202020204" pitchFamily="34" charset="0"/>
              <a:cs typeface="Arial" panose="020B0604020202020204" pitchFamily="34" charset="0"/>
            </a:endParaRPr>
          </a:p>
        </p:txBody>
      </p:sp>
      <p:sp>
        <p:nvSpPr>
          <p:cNvPr id="17" name="TextBox 16"/>
          <p:cNvSpPr txBox="1"/>
          <p:nvPr/>
        </p:nvSpPr>
        <p:spPr>
          <a:xfrm>
            <a:off x="6985578" y="6483727"/>
            <a:ext cx="1606530" cy="276999"/>
          </a:xfrm>
          <a:prstGeom prst="rect">
            <a:avLst/>
          </a:prstGeom>
          <a:noFill/>
        </p:spPr>
        <p:txBody>
          <a:bodyPr wrap="none" rtlCol="0">
            <a:spAutoFit/>
          </a:bodyPr>
          <a:lstStyle/>
          <a:p>
            <a:r>
              <a:rPr lang="en-US" sz="1200" i="1" dirty="0" err="1" smtClean="0">
                <a:latin typeface="Arial" panose="020B0604020202020204" pitchFamily="34" charset="0"/>
                <a:cs typeface="Arial" panose="020B0604020202020204" pitchFamily="34" charset="0"/>
              </a:rPr>
              <a:t>Novikova</a:t>
            </a:r>
            <a:r>
              <a:rPr lang="en-US" sz="1200" i="1" dirty="0" smtClean="0">
                <a:latin typeface="Arial" panose="020B0604020202020204" pitchFamily="34" charset="0"/>
                <a:cs typeface="Arial" panose="020B0604020202020204" pitchFamily="34" charset="0"/>
              </a:rPr>
              <a:t> </a:t>
            </a:r>
            <a:r>
              <a:rPr lang="en-US" sz="1200" i="1" dirty="0" err="1" smtClean="0">
                <a:latin typeface="Arial" panose="020B0604020202020204" pitchFamily="34" charset="0"/>
                <a:cs typeface="Arial" panose="020B0604020202020204" pitchFamily="34" charset="0"/>
              </a:rPr>
              <a:t>Yu.A</a:t>
            </a:r>
            <a:r>
              <a:rPr lang="en-US" sz="1200" i="1" dirty="0" smtClean="0">
                <a:latin typeface="Arial" panose="020B0604020202020204" pitchFamily="34" charset="0"/>
                <a:cs typeface="Arial" panose="020B0604020202020204" pitchFamily="34" charset="0"/>
              </a:rPr>
              <a:t>, 2017</a:t>
            </a:r>
            <a:endParaRPr lang="ru-RU" sz="1200" i="1" dirty="0">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a:xfrm>
            <a:off x="6985578" y="6338952"/>
            <a:ext cx="2057400" cy="365125"/>
          </a:xfrm>
        </p:spPr>
        <p:txBody>
          <a:bodyPr/>
          <a:lstStyle/>
          <a:p>
            <a:fld id="{FEB612FA-7A64-4CEE-A342-01720CD0C80F}" type="slidenum">
              <a:rPr lang="ru-RU" smtClean="0"/>
              <a:t>21</a:t>
            </a:fld>
            <a:endParaRPr lang="ru-RU" dirty="0"/>
          </a:p>
        </p:txBody>
      </p:sp>
    </p:spTree>
    <p:extLst>
      <p:ext uri="{BB962C8B-B14F-4D97-AF65-F5344CB8AC3E}">
        <p14:creationId xmlns:p14="http://schemas.microsoft.com/office/powerpoint/2010/main" val="421769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61927"/>
            <a:ext cx="8299450" cy="904874"/>
          </a:xfrm>
        </p:spPr>
        <p:txBody>
          <a:bodyPr>
            <a:noAutofit/>
          </a:bodyPr>
          <a:lstStyle/>
          <a:p>
            <a:pPr algn="ctr"/>
            <a:r>
              <a:rPr lang="en-US" sz="3600" b="1" dirty="0">
                <a:latin typeface="Arial" panose="020B0604020202020204" pitchFamily="34" charset="0"/>
                <a:cs typeface="Arial" panose="020B0604020202020204" pitchFamily="34" charset="0"/>
              </a:rPr>
              <a:t>Crude incidence rate of </a:t>
            </a:r>
            <a:r>
              <a:rPr lang="en-US" sz="3600" b="1" dirty="0" smtClean="0">
                <a:latin typeface="Arial" panose="020B0604020202020204" pitchFamily="34" charset="0"/>
                <a:cs typeface="Arial" panose="020B0604020202020204" pitchFamily="34" charset="0"/>
              </a:rPr>
              <a:t>tuberculosis in 2006 – 2012, </a:t>
            </a:r>
            <a:r>
              <a:rPr lang="en-US" sz="3600" b="1" dirty="0">
                <a:latin typeface="Arial" panose="020B0604020202020204" pitchFamily="34" charset="0"/>
                <a:cs typeface="Arial" panose="020B0604020202020204" pitchFamily="34" charset="0"/>
              </a:rPr>
              <a:t>per 100 000 </a:t>
            </a:r>
            <a:endParaRPr lang="ru-RU" sz="3600" b="1" dirty="0">
              <a:latin typeface="Arial" panose="020B0604020202020204" pitchFamily="34" charset="0"/>
              <a:cs typeface="Arial" panose="020B06040202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764140509"/>
              </p:ext>
            </p:extLst>
          </p:nvPr>
        </p:nvGraphicFramePr>
        <p:xfrm>
          <a:off x="222250" y="1282700"/>
          <a:ext cx="8705850"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42696" y="6413699"/>
            <a:ext cx="1487908" cy="307777"/>
          </a:xfrm>
          <a:prstGeom prst="rect">
            <a:avLst/>
          </a:prstGeom>
          <a:noFill/>
        </p:spPr>
        <p:txBody>
          <a:bodyPr wrap="none" rtlCol="0">
            <a:spAutoFit/>
          </a:bodyPr>
          <a:lstStyle/>
          <a:p>
            <a:r>
              <a:rPr lang="en-US" sz="1400" i="1" dirty="0" smtClean="0">
                <a:latin typeface="Arial" panose="020B0604020202020204" pitchFamily="34" charset="0"/>
                <a:cs typeface="Arial" panose="020B0604020202020204" pitchFamily="34" charset="0"/>
              </a:rPr>
              <a:t>Bourgeois, 2016</a:t>
            </a:r>
            <a:endParaRPr lang="ru-RU" sz="1400" i="1" dirty="0">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a:xfrm>
            <a:off x="6870700" y="6385024"/>
            <a:ext cx="2057400" cy="365125"/>
          </a:xfrm>
        </p:spPr>
        <p:txBody>
          <a:bodyPr/>
          <a:lstStyle/>
          <a:p>
            <a:fld id="{FEB612FA-7A64-4CEE-A342-01720CD0C80F}" type="slidenum">
              <a:rPr lang="ru-RU" smtClean="0"/>
              <a:t>22</a:t>
            </a:fld>
            <a:endParaRPr lang="ru-RU" dirty="0"/>
          </a:p>
        </p:txBody>
      </p:sp>
    </p:spTree>
    <p:extLst>
      <p:ext uri="{BB962C8B-B14F-4D97-AF65-F5344CB8AC3E}">
        <p14:creationId xmlns:p14="http://schemas.microsoft.com/office/powerpoint/2010/main" val="254633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8329" b="-1676"/>
          <a:stretch/>
        </p:blipFill>
        <p:spPr>
          <a:xfrm>
            <a:off x="0" y="0"/>
            <a:ext cx="3200401" cy="2954866"/>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214" y="27281"/>
            <a:ext cx="6077185" cy="36463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r="7606"/>
          <a:stretch/>
        </p:blipFill>
        <p:spPr>
          <a:xfrm>
            <a:off x="4481526" y="3622793"/>
            <a:ext cx="4662473" cy="3235207"/>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39" y="2904067"/>
            <a:ext cx="5204178" cy="390313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0" y="6275681"/>
            <a:ext cx="9143999" cy="603956"/>
          </a:xfrm>
          <a:solidFill>
            <a:schemeClr val="bg1"/>
          </a:solidFill>
        </p:spPr>
        <p:txBody>
          <a:bodyPr>
            <a:normAutofit fontScale="90000"/>
          </a:bodyPr>
          <a:lstStyle/>
          <a:p>
            <a:pPr algn="ctr"/>
            <a:r>
              <a:rPr lang="en-US" b="1" dirty="0" smtClean="0">
                <a:latin typeface="Arial" panose="020B0604020202020204" pitchFamily="34" charset="0"/>
                <a:cs typeface="Arial" panose="020B0604020202020204" pitchFamily="34" charset="0"/>
              </a:rPr>
              <a:t>Thank you for your attention!</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85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365127"/>
            <a:ext cx="7886700" cy="636360"/>
          </a:xfrm>
        </p:spPr>
        <p:txBody>
          <a:bodyPr>
            <a:normAutofit fontScale="90000"/>
          </a:bodyPr>
          <a:lstStyle/>
          <a:p>
            <a:pPr algn="ctr"/>
            <a:r>
              <a:rPr lang="en-US" sz="4000" b="1" dirty="0">
                <a:latin typeface="Arial" panose="020B0604020202020204" pitchFamily="34" charset="0"/>
                <a:cs typeface="Arial" panose="020B0604020202020204" pitchFamily="34" charset="0"/>
              </a:rPr>
              <a:t>The Arctic region</a:t>
            </a:r>
            <a:endParaRPr lang="ru-RU" sz="4000" b="1" dirty="0">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294304" y="1129006"/>
            <a:ext cx="3886200" cy="5227083"/>
          </a:xfrm>
        </p:spPr>
        <p:txBody>
          <a:bodyPr>
            <a:normAutofit fontScale="70000" lnSpcReduction="20000"/>
          </a:bodyPr>
          <a:lstStyle/>
          <a:p>
            <a:pPr>
              <a:lnSpc>
                <a:spcPct val="120000"/>
              </a:lnSpc>
              <a:spcBef>
                <a:spcPts val="0"/>
              </a:spcBef>
            </a:pPr>
            <a:r>
              <a:rPr lang="en-US" sz="2600" i="1" dirty="0">
                <a:latin typeface="Arial" panose="020B0604020202020204" pitchFamily="34" charset="0"/>
                <a:cs typeface="Arial" panose="020B0604020202020204" pitchFamily="34" charset="0"/>
              </a:rPr>
              <a:t>United States</a:t>
            </a:r>
            <a:r>
              <a:rPr lang="en-US" sz="2600" dirty="0">
                <a:latin typeface="Arial" panose="020B0604020202020204" pitchFamily="34" charset="0"/>
                <a:cs typeface="Arial" panose="020B0604020202020204" pitchFamily="34" charset="0"/>
              </a:rPr>
              <a:t>: Alaska</a:t>
            </a:r>
          </a:p>
          <a:p>
            <a:pPr>
              <a:lnSpc>
                <a:spcPct val="120000"/>
              </a:lnSpc>
              <a:spcBef>
                <a:spcPts val="0"/>
              </a:spcBef>
            </a:pPr>
            <a:r>
              <a:rPr lang="en-US" sz="2600" i="1" dirty="0">
                <a:latin typeface="Arial" panose="020B0604020202020204" pitchFamily="34" charset="0"/>
                <a:cs typeface="Arial" panose="020B0604020202020204" pitchFamily="34" charset="0"/>
              </a:rPr>
              <a:t>Canada</a:t>
            </a:r>
            <a:r>
              <a:rPr lang="en-US" sz="2600" dirty="0">
                <a:latin typeface="Arial" panose="020B0604020202020204" pitchFamily="34" charset="0"/>
                <a:cs typeface="Arial" panose="020B0604020202020204" pitchFamily="34" charset="0"/>
              </a:rPr>
              <a:t>: Yukon, Nunavut, Northwest Territories</a:t>
            </a:r>
          </a:p>
          <a:p>
            <a:pPr>
              <a:lnSpc>
                <a:spcPct val="120000"/>
              </a:lnSpc>
              <a:spcBef>
                <a:spcPts val="0"/>
              </a:spcBef>
            </a:pPr>
            <a:r>
              <a:rPr lang="en-US" sz="2600" i="1" dirty="0">
                <a:latin typeface="Arial" panose="020B0604020202020204" pitchFamily="34" charset="0"/>
                <a:cs typeface="Arial" panose="020B0604020202020204" pitchFamily="34" charset="0"/>
              </a:rPr>
              <a:t>Denmark:</a:t>
            </a:r>
            <a:r>
              <a:rPr lang="en-US" sz="2600" dirty="0">
                <a:latin typeface="Arial" panose="020B0604020202020204" pitchFamily="34" charset="0"/>
                <a:cs typeface="Arial" panose="020B0604020202020204" pitchFamily="34" charset="0"/>
              </a:rPr>
              <a:t> Greenland, Faroe Islands</a:t>
            </a:r>
          </a:p>
          <a:p>
            <a:pPr>
              <a:lnSpc>
                <a:spcPct val="120000"/>
              </a:lnSpc>
              <a:spcBef>
                <a:spcPts val="0"/>
              </a:spcBef>
            </a:pPr>
            <a:r>
              <a:rPr lang="en-US" sz="2600" i="1" dirty="0">
                <a:latin typeface="Arial" panose="020B0604020202020204" pitchFamily="34" charset="0"/>
                <a:cs typeface="Arial" panose="020B0604020202020204" pitchFamily="34" charset="0"/>
              </a:rPr>
              <a:t>Iceland</a:t>
            </a:r>
          </a:p>
          <a:p>
            <a:pPr>
              <a:lnSpc>
                <a:spcPct val="120000"/>
              </a:lnSpc>
              <a:spcBef>
                <a:spcPts val="0"/>
              </a:spcBef>
            </a:pPr>
            <a:r>
              <a:rPr lang="en-US" sz="2600" i="1" dirty="0">
                <a:latin typeface="Arial" panose="020B0604020202020204" pitchFamily="34" charset="0"/>
                <a:cs typeface="Arial" panose="020B0604020202020204" pitchFamily="34" charset="0"/>
              </a:rPr>
              <a:t>Norway: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Finnmark</a:t>
            </a:r>
            <a:r>
              <a:rPr lang="en-US" sz="2600" dirty="0">
                <a:latin typeface="Arial" panose="020B0604020202020204" pitchFamily="34" charset="0"/>
                <a:cs typeface="Arial" panose="020B0604020202020204" pitchFamily="34" charset="0"/>
              </a:rPr>
              <a:t>, Troms, </a:t>
            </a:r>
            <a:r>
              <a:rPr lang="en-US" sz="2600" dirty="0" err="1">
                <a:latin typeface="Arial" panose="020B0604020202020204" pitchFamily="34" charset="0"/>
                <a:cs typeface="Arial" panose="020B0604020202020204" pitchFamily="34" charset="0"/>
              </a:rPr>
              <a:t>Nordland</a:t>
            </a:r>
            <a:endParaRPr lang="en-US" sz="2600" dirty="0">
              <a:latin typeface="Arial" panose="020B0604020202020204" pitchFamily="34" charset="0"/>
              <a:cs typeface="Arial" panose="020B0604020202020204" pitchFamily="34" charset="0"/>
            </a:endParaRPr>
          </a:p>
          <a:p>
            <a:pPr>
              <a:lnSpc>
                <a:spcPct val="120000"/>
              </a:lnSpc>
              <a:spcBef>
                <a:spcPts val="0"/>
              </a:spcBef>
            </a:pPr>
            <a:r>
              <a:rPr lang="en-US" sz="2600" i="1" dirty="0">
                <a:latin typeface="Arial" panose="020B0604020202020204" pitchFamily="34" charset="0"/>
                <a:cs typeface="Arial" panose="020B0604020202020204" pitchFamily="34" charset="0"/>
              </a:rPr>
              <a:t>Sweden: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Norrbotten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Västerbotten</a:t>
            </a:r>
            <a:endParaRPr lang="en-US" sz="2600" dirty="0">
              <a:latin typeface="Arial" panose="020B0604020202020204" pitchFamily="34" charset="0"/>
              <a:cs typeface="Arial" panose="020B0604020202020204" pitchFamily="34" charset="0"/>
            </a:endParaRPr>
          </a:p>
          <a:p>
            <a:pPr>
              <a:lnSpc>
                <a:spcPct val="120000"/>
              </a:lnSpc>
              <a:spcBef>
                <a:spcPts val="0"/>
              </a:spcBef>
            </a:pPr>
            <a:r>
              <a:rPr lang="en-US" sz="2600" dirty="0">
                <a:latin typeface="Arial" panose="020B0604020202020204" pitchFamily="34" charset="0"/>
                <a:cs typeface="Arial" panose="020B0604020202020204" pitchFamily="34" charset="0"/>
              </a:rPr>
              <a:t>Finland: Lapland, Oulu, </a:t>
            </a:r>
            <a:r>
              <a:rPr lang="en-US" sz="2600" dirty="0" err="1">
                <a:latin typeface="Arial" panose="020B0604020202020204" pitchFamily="34" charset="0"/>
                <a:cs typeface="Arial" panose="020B0604020202020204" pitchFamily="34" charset="0"/>
              </a:rPr>
              <a:t>Kainuu</a:t>
            </a:r>
            <a:endParaRPr lang="en-US" sz="2600" dirty="0">
              <a:latin typeface="Arial" panose="020B0604020202020204" pitchFamily="34" charset="0"/>
              <a:cs typeface="Arial" panose="020B0604020202020204" pitchFamily="34" charset="0"/>
            </a:endParaRPr>
          </a:p>
          <a:p>
            <a:pPr>
              <a:lnSpc>
                <a:spcPct val="120000"/>
              </a:lnSpc>
              <a:spcBef>
                <a:spcPts val="0"/>
              </a:spcBef>
            </a:pPr>
            <a:r>
              <a:rPr lang="en-US" sz="2600" i="1" dirty="0">
                <a:latin typeface="Arial" panose="020B0604020202020204" pitchFamily="34" charset="0"/>
                <a:cs typeface="Arial" panose="020B0604020202020204" pitchFamily="34" charset="0"/>
              </a:rPr>
              <a:t>The Russian Federation: </a:t>
            </a:r>
            <a:r>
              <a:rPr lang="en-US" sz="2600" dirty="0">
                <a:latin typeface="Arial" panose="020B0604020202020204" pitchFamily="34" charset="0"/>
                <a:cs typeface="Arial" panose="020B0604020202020204" pitchFamily="34" charset="0"/>
              </a:rPr>
              <a:t>Nenets Autonomous </a:t>
            </a:r>
            <a:r>
              <a:rPr lang="en-US" sz="2600" dirty="0" err="1">
                <a:latin typeface="Arial" panose="020B0604020202020204" pitchFamily="34" charset="0"/>
                <a:cs typeface="Arial" panose="020B0604020202020204" pitchFamily="34" charset="0"/>
              </a:rPr>
              <a:t>Okrug</a:t>
            </a:r>
            <a:r>
              <a:rPr lang="en-US" sz="2600" dirty="0">
                <a:latin typeface="Arial" panose="020B0604020202020204" pitchFamily="34" charset="0"/>
                <a:cs typeface="Arial" panose="020B0604020202020204" pitchFamily="34" charset="0"/>
              </a:rPr>
              <a:t>, Chukotka Autonomous </a:t>
            </a:r>
            <a:r>
              <a:rPr lang="en-US" sz="2600" dirty="0" err="1">
                <a:latin typeface="Arial" panose="020B0604020202020204" pitchFamily="34" charset="0"/>
                <a:cs typeface="Arial" panose="020B0604020202020204" pitchFamily="34" charset="0"/>
              </a:rPr>
              <a:t>Okrug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Yamalo</a:t>
            </a:r>
            <a:r>
              <a:rPr lang="en-US" sz="2600" dirty="0">
                <a:latin typeface="Arial" panose="020B0604020202020204" pitchFamily="34" charset="0"/>
                <a:cs typeface="Arial" panose="020B0604020202020204" pitchFamily="34" charset="0"/>
              </a:rPr>
              <a:t>-Nenets Autonomous </a:t>
            </a:r>
            <a:r>
              <a:rPr lang="en-US" sz="2600" dirty="0" err="1" smtClean="0">
                <a:latin typeface="Arial" panose="020B0604020202020204" pitchFamily="34" charset="0"/>
                <a:cs typeface="Arial" panose="020B0604020202020204" pitchFamily="34" charset="0"/>
              </a:rPr>
              <a:t>Okrug</a:t>
            </a:r>
            <a:r>
              <a:rPr lang="en-US" sz="2600" dirty="0" smtClean="0">
                <a:latin typeface="Arial" panose="020B0604020202020204" pitchFamily="34" charset="0"/>
                <a:cs typeface="Arial" panose="020B0604020202020204" pitchFamily="34" charset="0"/>
              </a:rPr>
              <a:t>, Komi </a:t>
            </a:r>
            <a:r>
              <a:rPr lang="en-US" sz="2600" dirty="0">
                <a:latin typeface="Arial" panose="020B0604020202020204" pitchFamily="34" charset="0"/>
                <a:cs typeface="Arial" panose="020B0604020202020204" pitchFamily="34" charset="0"/>
              </a:rPr>
              <a:t>Republic, Sakha Republic,  Krasnoyarsk </a:t>
            </a:r>
            <a:r>
              <a:rPr lang="en-US" sz="2600" dirty="0" err="1">
                <a:latin typeface="Arial" panose="020B0604020202020204" pitchFamily="34" charset="0"/>
                <a:cs typeface="Arial" panose="020B0604020202020204" pitchFamily="34" charset="0"/>
              </a:rPr>
              <a:t>Krai</a:t>
            </a:r>
            <a:r>
              <a:rPr lang="en-US" sz="2600" dirty="0">
                <a:latin typeface="Arial" panose="020B0604020202020204" pitchFamily="34" charset="0"/>
                <a:cs typeface="Arial" panose="020B0604020202020204" pitchFamily="34" charset="0"/>
              </a:rPr>
              <a:t>, Arkhangelsk Oblast, Murmansk Oblast </a:t>
            </a:r>
          </a:p>
          <a:p>
            <a:endParaRPr lang="en-US" sz="2000" dirty="0">
              <a:latin typeface="Arial" panose="020B0604020202020204" pitchFamily="34" charset="0"/>
            </a:endParaRPr>
          </a:p>
          <a:p>
            <a:endParaRPr lang="en-US" sz="2000" dirty="0">
              <a:latin typeface="Arial" panose="020B0604020202020204" pitchFamily="34" charset="0"/>
            </a:endParaRPr>
          </a:p>
          <a:p>
            <a:endParaRPr lang="en-US" sz="2000" dirty="0">
              <a:latin typeface="Arial" panose="020B0604020202020204" pitchFamily="34" charset="0"/>
            </a:endParaRPr>
          </a:p>
          <a:p>
            <a:endParaRPr lang="en-US" sz="2000" dirty="0">
              <a:latin typeface="Arial" panose="020B0604020202020204" pitchFamily="34" charset="0"/>
            </a:endParaRPr>
          </a:p>
          <a:p>
            <a:endParaRPr lang="en-US" sz="2000" dirty="0">
              <a:latin typeface="Arial" panose="020B0604020202020204" pitchFamily="34" charset="0"/>
            </a:endParaRPr>
          </a:p>
          <a:p>
            <a:endParaRPr lang="ru-RU" sz="2000" dirty="0"/>
          </a:p>
        </p:txBody>
      </p:sp>
      <p:sp>
        <p:nvSpPr>
          <p:cNvPr id="7" name="Номер слайда 6"/>
          <p:cNvSpPr>
            <a:spLocks noGrp="1"/>
          </p:cNvSpPr>
          <p:nvPr>
            <p:ph type="sldNum" sz="quarter" idx="12"/>
          </p:nvPr>
        </p:nvSpPr>
        <p:spPr>
          <a:xfrm>
            <a:off x="8482425" y="6360297"/>
            <a:ext cx="443795" cy="365125"/>
          </a:xfrm>
        </p:spPr>
        <p:txBody>
          <a:bodyPr/>
          <a:lstStyle/>
          <a:p>
            <a:fld id="{DBF873B1-D5CF-4FFA-8475-2FE758245643}" type="slidenum">
              <a:rPr lang="ru-RU" smtClean="0"/>
              <a:t>3</a:t>
            </a:fld>
            <a:endParaRPr lang="ru-RU" dirty="0"/>
          </a:p>
        </p:txBody>
      </p:sp>
      <p:pic>
        <p:nvPicPr>
          <p:cNvPr id="4" name="Рисунок 3"/>
          <p:cNvPicPr/>
          <p:nvPr/>
        </p:nvPicPr>
        <p:blipFill rotWithShape="1">
          <a:blip r:embed="rId3"/>
          <a:srcRect l="27254" t="12039" r="28506" b="8997"/>
          <a:stretch/>
        </p:blipFill>
        <p:spPr bwMode="auto">
          <a:xfrm>
            <a:off x="4180505" y="1129007"/>
            <a:ext cx="4838700" cy="4857751"/>
          </a:xfrm>
          <a:prstGeom prst="ellipse">
            <a:avLst/>
          </a:prstGeom>
          <a:ln>
            <a:noFill/>
          </a:ln>
          <a:extLst>
            <a:ext uri="{53640926-AAD7-44d8-BBD7-CCE9431645EC}">
              <a14:shadowObscured xmlns:a14="http://schemas.microsoft.com/office/drawing/2010/main"/>
            </a:ext>
          </a:extLst>
        </p:spPr>
      </p:pic>
      <p:sp>
        <p:nvSpPr>
          <p:cNvPr id="6" name="TextBox 5"/>
          <p:cNvSpPr txBox="1"/>
          <p:nvPr/>
        </p:nvSpPr>
        <p:spPr>
          <a:xfrm>
            <a:off x="4689152" y="5986756"/>
            <a:ext cx="4144083" cy="738664"/>
          </a:xfrm>
          <a:prstGeom prst="rect">
            <a:avLst/>
          </a:prstGeom>
          <a:noFill/>
        </p:spPr>
        <p:txBody>
          <a:bodyPr wrap="none" rtlCol="0">
            <a:spAutoFit/>
          </a:bodyPr>
          <a:lstStyle/>
          <a:p>
            <a:pPr algn="ctr"/>
            <a:r>
              <a:rPr lang="en-US" sz="1400" i="1" dirty="0">
                <a:latin typeface="Arial" panose="020B0604020202020204" pitchFamily="34" charset="0"/>
                <a:cs typeface="Arial" panose="020B0604020202020204" pitchFamily="34" charset="0"/>
              </a:rPr>
              <a:t>Map of the Circumpolar Arctic region and </a:t>
            </a:r>
          </a:p>
          <a:p>
            <a:pPr algn="ctr"/>
            <a:r>
              <a:rPr lang="en-US" sz="1400" i="1" dirty="0">
                <a:latin typeface="Arial" panose="020B0604020202020204" pitchFamily="34" charset="0"/>
                <a:cs typeface="Arial" panose="020B0604020202020204" pitchFamily="34" charset="0"/>
              </a:rPr>
              <a:t>Arctic administrative areas (Compiled by Winfried </a:t>
            </a:r>
          </a:p>
          <a:p>
            <a:pPr algn="ctr"/>
            <a:r>
              <a:rPr lang="en-US" sz="1400" i="1" dirty="0">
                <a:latin typeface="Arial" panose="020B0604020202020204" pitchFamily="34" charset="0"/>
                <a:cs typeface="Arial" panose="020B0604020202020204" pitchFamily="34" charset="0"/>
              </a:rPr>
              <a:t>K. </a:t>
            </a:r>
            <a:r>
              <a:rPr lang="en-US" sz="1400" i="1" dirty="0" err="1">
                <a:latin typeface="Arial" panose="020B0604020202020204" pitchFamily="34" charset="0"/>
                <a:cs typeface="Arial" panose="020B0604020202020204" pitchFamily="34" charset="0"/>
              </a:rPr>
              <a:t>Dallmann</a:t>
            </a:r>
            <a:r>
              <a:rPr lang="en-US" sz="1400" i="1" dirty="0">
                <a:latin typeface="Arial" panose="020B0604020202020204" pitchFamily="34" charset="0"/>
                <a:cs typeface="Arial" panose="020B0604020202020204" pitchFamily="34" charset="0"/>
              </a:rPr>
              <a:t>, Norwegian Polar Institute)</a:t>
            </a:r>
            <a:endParaRPr lang="ru-RU"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8726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D:\В ГИС\Карты\АЗРФ___плотность населения.jpg">
            <a:extLst>
              <a:ext uri="{FF2B5EF4-FFF2-40B4-BE49-F238E27FC236}">
                <a16:creationId xmlns:a16="http://schemas.microsoft.com/office/drawing/2014/main" xmlns="" id="{5E5D60A1-722F-4ED9-81E3-6E382C20B5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8695" y="773912"/>
            <a:ext cx="9015305" cy="4701058"/>
          </a:xfrm>
          <a:prstGeom prst="rect">
            <a:avLst/>
          </a:prstGeom>
          <a:noFill/>
          <a:ln>
            <a:noFill/>
          </a:ln>
        </p:spPr>
      </p:pic>
      <p:sp>
        <p:nvSpPr>
          <p:cNvPr id="9" name="Заголовок 1"/>
          <p:cNvSpPr>
            <a:spLocks noGrp="1"/>
          </p:cNvSpPr>
          <p:nvPr>
            <p:ph type="title"/>
          </p:nvPr>
        </p:nvSpPr>
        <p:spPr>
          <a:xfrm>
            <a:off x="507912" y="137552"/>
            <a:ext cx="7886700" cy="636360"/>
          </a:xfrm>
        </p:spPr>
        <p:txBody>
          <a:bodyPr>
            <a:normAutofit fontScale="90000"/>
          </a:bodyPr>
          <a:lstStyle/>
          <a:p>
            <a:pPr algn="ctr"/>
            <a:r>
              <a:rPr lang="en-US" sz="4000" b="1" dirty="0" smtClean="0">
                <a:latin typeface="Arial" panose="020B0604020202020204" pitchFamily="34" charset="0"/>
                <a:cs typeface="Arial" panose="020B0604020202020204" pitchFamily="34" charset="0"/>
              </a:rPr>
              <a:t>Russian Arctic</a:t>
            </a:r>
            <a:endParaRPr lang="ru-RU" sz="4000" b="1" dirty="0">
              <a:latin typeface="Arial" panose="020B0604020202020204" pitchFamily="34" charset="0"/>
              <a:cs typeface="Arial" panose="020B0604020202020204" pitchFamily="34" charset="0"/>
            </a:endParaRPr>
          </a:p>
        </p:txBody>
      </p:sp>
      <p:sp>
        <p:nvSpPr>
          <p:cNvPr id="2" name="Прямоугольник 1"/>
          <p:cNvSpPr/>
          <p:nvPr/>
        </p:nvSpPr>
        <p:spPr>
          <a:xfrm>
            <a:off x="237279" y="5440192"/>
            <a:ext cx="8798135" cy="124587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Area </a:t>
            </a:r>
            <a:r>
              <a:rPr lang="en-US" sz="1600" dirty="0" smtClean="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the RA is </a:t>
            </a:r>
            <a:r>
              <a:rPr lang="ru-RU" sz="1600" dirty="0">
                <a:solidFill>
                  <a:prstClr val="black"/>
                </a:solidFill>
                <a:latin typeface="Arial" panose="020B0604020202020204" pitchFamily="34" charset="0"/>
                <a:cs typeface="Arial" panose="020B0604020202020204" pitchFamily="34" charset="0"/>
              </a:rPr>
              <a:t>3630296,82</a:t>
            </a:r>
            <a:r>
              <a:rPr lang="en-US" sz="1600" dirty="0">
                <a:solidFill>
                  <a:prstClr val="black"/>
                </a:solidFill>
                <a:latin typeface="Arial" panose="020B0604020202020204" pitchFamily="34" charset="0"/>
                <a:cs typeface="Arial" panose="020B0604020202020204" pitchFamily="34" charset="0"/>
              </a:rPr>
              <a:t> km</a:t>
            </a:r>
            <a:r>
              <a:rPr lang="en-US" sz="1600" baseline="30000" dirty="0">
                <a:solidFill>
                  <a:prstClr val="black"/>
                </a:solidFill>
                <a:latin typeface="Arial" panose="020B0604020202020204" pitchFamily="34" charset="0"/>
                <a:cs typeface="Arial" panose="020B0604020202020204" pitchFamily="34" charset="0"/>
              </a:rPr>
              <a:t>2</a:t>
            </a:r>
            <a:r>
              <a:rPr lang="en-US" sz="1600" dirty="0">
                <a:solidFill>
                  <a:prstClr val="black"/>
                </a:solidFill>
                <a:latin typeface="Arial" panose="020B0604020202020204" pitchFamily="34" charset="0"/>
                <a:cs typeface="Arial" panose="020B0604020202020204" pitchFamily="34" charset="0"/>
              </a:rPr>
              <a:t> (21% of area of the Russian Federation)</a:t>
            </a: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Population density is 0.65 people per km</a:t>
            </a:r>
            <a:r>
              <a:rPr lang="en-US" sz="1600" baseline="30000" dirty="0">
                <a:solidFill>
                  <a:prstClr val="black"/>
                </a:solidFill>
                <a:latin typeface="Arial" panose="020B0604020202020204" pitchFamily="34" charset="0"/>
                <a:cs typeface="Arial" panose="020B0604020202020204" pitchFamily="34" charset="0"/>
              </a:rPr>
              <a:t>2</a:t>
            </a:r>
            <a:r>
              <a:rPr lang="en-US" sz="1600" dirty="0">
                <a:solidFill>
                  <a:prstClr val="black"/>
                </a:solidFill>
                <a:latin typeface="Arial" panose="020B0604020202020204" pitchFamily="34" charset="0"/>
                <a:cs typeface="Arial" panose="020B0604020202020204" pitchFamily="34" charset="0"/>
              </a:rPr>
              <a:t> (in the Russian Federation is 8.57 people per km</a:t>
            </a:r>
            <a:r>
              <a:rPr lang="en-US" sz="1600" baseline="30000" dirty="0">
                <a:solidFill>
                  <a:prstClr val="black"/>
                </a:solidFill>
                <a:latin typeface="Arial" panose="020B0604020202020204" pitchFamily="34" charset="0"/>
                <a:cs typeface="Arial" panose="020B0604020202020204" pitchFamily="34" charset="0"/>
              </a:rPr>
              <a:t>2</a:t>
            </a:r>
            <a:r>
              <a:rPr lang="en-US" sz="1600" dirty="0">
                <a:solidFill>
                  <a:prstClr val="black"/>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653 </a:t>
            </a:r>
            <a:r>
              <a:rPr lang="en-US" sz="1600" dirty="0">
                <a:latin typeface="Arial" panose="020B0604020202020204" pitchFamily="34" charset="0"/>
                <a:cs typeface="Arial" panose="020B0604020202020204" pitchFamily="34" charset="0"/>
              </a:rPr>
              <a:t>settlements: population of 106 settlements is more than 1000, 35 of them have more </a:t>
            </a:r>
            <a:endParaRPr lang="ru-RU" sz="1600" dirty="0" smtClean="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10 </a:t>
            </a:r>
            <a:r>
              <a:rPr lang="en-US" sz="1600" dirty="0">
                <a:latin typeface="Arial" panose="020B0604020202020204" pitchFamily="34" charset="0"/>
                <a:cs typeface="Arial" panose="020B0604020202020204" pitchFamily="34" charset="0"/>
              </a:rPr>
              <a:t>000 </a:t>
            </a:r>
            <a:r>
              <a:rPr lang="en-US" sz="1600" dirty="0" smtClean="0">
                <a:latin typeface="Arial" panose="020B0604020202020204" pitchFamily="34" charset="0"/>
                <a:cs typeface="Arial" panose="020B0604020202020204" pitchFamily="34" charset="0"/>
              </a:rPr>
              <a:t>people</a:t>
            </a:r>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1485900" y="1737240"/>
            <a:ext cx="1131570" cy="430887"/>
          </a:xfrm>
          <a:prstGeom prst="rect">
            <a:avLst/>
          </a:prstGeom>
          <a:solidFill>
            <a:schemeClr val="bg1"/>
          </a:solidFill>
        </p:spPr>
        <p:txBody>
          <a:bodyPr wrap="square" rtlCol="0">
            <a:spAutoFit/>
          </a:bodyPr>
          <a:lstStyle/>
          <a:p>
            <a:r>
              <a:rPr lang="en-US" sz="1100" dirty="0" smtClean="0">
                <a:latin typeface="Arial" panose="020B0604020202020204" pitchFamily="34" charset="0"/>
                <a:cs typeface="Arial" panose="020B0604020202020204" pitchFamily="34" charset="0"/>
              </a:rPr>
              <a:t>Murmansk </a:t>
            </a:r>
          </a:p>
          <a:p>
            <a:r>
              <a:rPr lang="en-US" sz="1100" dirty="0">
                <a:latin typeface="Arial" panose="020B0604020202020204" pitchFamily="34" charset="0"/>
                <a:cs typeface="Arial" panose="020B0604020202020204" pitchFamily="34" charset="0"/>
              </a:rPr>
              <a:t>O</a:t>
            </a:r>
            <a:r>
              <a:rPr lang="en-US" sz="1100" dirty="0" smtClean="0">
                <a:latin typeface="Arial" panose="020B0604020202020204" pitchFamily="34" charset="0"/>
                <a:cs typeface="Arial" panose="020B0604020202020204" pitchFamily="34" charset="0"/>
              </a:rPr>
              <a:t>blast</a:t>
            </a:r>
            <a:endParaRPr lang="ru-RU" sz="1100" dirty="0">
              <a:latin typeface="Arial" panose="020B0604020202020204" pitchFamily="34" charset="0"/>
              <a:cs typeface="Arial" panose="020B0604020202020204" pitchFamily="34" charset="0"/>
            </a:endParaRPr>
          </a:p>
        </p:txBody>
      </p:sp>
      <p:sp>
        <p:nvSpPr>
          <p:cNvPr id="15" name="TextBox 14"/>
          <p:cNvSpPr txBox="1"/>
          <p:nvPr/>
        </p:nvSpPr>
        <p:spPr>
          <a:xfrm>
            <a:off x="1485900" y="2342785"/>
            <a:ext cx="1131570" cy="600164"/>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Nenets Autonomous </a:t>
            </a:r>
            <a:r>
              <a:rPr lang="en-US" sz="1100" dirty="0" err="1">
                <a:latin typeface="Arial" panose="020B0604020202020204" pitchFamily="34" charset="0"/>
                <a:cs typeface="Arial" panose="020B0604020202020204" pitchFamily="34" charset="0"/>
              </a:rPr>
              <a:t>Okrug</a:t>
            </a:r>
            <a:endParaRPr lang="ru-RU" sz="1100" dirty="0">
              <a:latin typeface="Arial" panose="020B0604020202020204" pitchFamily="34" charset="0"/>
              <a:cs typeface="Arial" panose="020B0604020202020204" pitchFamily="34" charset="0"/>
            </a:endParaRPr>
          </a:p>
        </p:txBody>
      </p:sp>
      <p:sp>
        <p:nvSpPr>
          <p:cNvPr id="16" name="TextBox 15"/>
          <p:cNvSpPr txBox="1"/>
          <p:nvPr/>
        </p:nvSpPr>
        <p:spPr>
          <a:xfrm>
            <a:off x="3477470" y="1952683"/>
            <a:ext cx="1277410"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Krasnoyarsk </a:t>
            </a:r>
            <a:endParaRPr lang="ru-RU" sz="1100" dirty="0" smtClean="0">
              <a:latin typeface="Arial" panose="020B0604020202020204" pitchFamily="34" charset="0"/>
              <a:cs typeface="Arial" panose="020B0604020202020204" pitchFamily="34" charset="0"/>
            </a:endParaRPr>
          </a:p>
          <a:p>
            <a:r>
              <a:rPr lang="en-US" sz="1100" dirty="0" err="1" smtClean="0">
                <a:latin typeface="Arial" panose="020B0604020202020204" pitchFamily="34" charset="0"/>
                <a:cs typeface="Arial" panose="020B0604020202020204" pitchFamily="34" charset="0"/>
              </a:rPr>
              <a:t>Krai</a:t>
            </a:r>
            <a:endParaRPr lang="ru-RU" sz="1100" dirty="0">
              <a:latin typeface="Arial" panose="020B0604020202020204" pitchFamily="34" charset="0"/>
              <a:cs typeface="Arial" panose="020B0604020202020204" pitchFamily="34" charset="0"/>
            </a:endParaRPr>
          </a:p>
        </p:txBody>
      </p:sp>
      <p:sp>
        <p:nvSpPr>
          <p:cNvPr id="17" name="TextBox 16"/>
          <p:cNvSpPr txBox="1"/>
          <p:nvPr/>
        </p:nvSpPr>
        <p:spPr>
          <a:xfrm>
            <a:off x="6926580" y="1410272"/>
            <a:ext cx="1468032"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Chukotka Autonomous </a:t>
            </a:r>
            <a:r>
              <a:rPr lang="en-US" sz="1100" dirty="0" err="1">
                <a:latin typeface="Arial" panose="020B0604020202020204" pitchFamily="34" charset="0"/>
                <a:cs typeface="Arial" panose="020B0604020202020204" pitchFamily="34" charset="0"/>
              </a:rPr>
              <a:t>Okrug</a:t>
            </a:r>
            <a:endParaRPr lang="ru-RU" sz="1100" dirty="0">
              <a:latin typeface="Arial" panose="020B0604020202020204" pitchFamily="34" charset="0"/>
              <a:cs typeface="Arial" panose="020B0604020202020204" pitchFamily="34" charset="0"/>
            </a:endParaRPr>
          </a:p>
        </p:txBody>
      </p:sp>
      <p:sp>
        <p:nvSpPr>
          <p:cNvPr id="18" name="TextBox 17"/>
          <p:cNvSpPr txBox="1"/>
          <p:nvPr/>
        </p:nvSpPr>
        <p:spPr>
          <a:xfrm>
            <a:off x="5092910" y="3575956"/>
            <a:ext cx="1627930"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Sakha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Republic</a:t>
            </a:r>
            <a:endParaRPr lang="ru-RU" sz="1100" dirty="0">
              <a:latin typeface="Arial" panose="020B0604020202020204" pitchFamily="34" charset="0"/>
              <a:cs typeface="Arial" panose="020B0604020202020204" pitchFamily="34" charset="0"/>
            </a:endParaRPr>
          </a:p>
        </p:txBody>
      </p:sp>
      <p:sp>
        <p:nvSpPr>
          <p:cNvPr id="19" name="TextBox 18"/>
          <p:cNvSpPr txBox="1"/>
          <p:nvPr/>
        </p:nvSpPr>
        <p:spPr>
          <a:xfrm>
            <a:off x="2663505" y="4372945"/>
            <a:ext cx="1627930" cy="430887"/>
          </a:xfrm>
          <a:prstGeom prst="rect">
            <a:avLst/>
          </a:prstGeom>
          <a:solidFill>
            <a:schemeClr val="bg1"/>
          </a:solidFill>
        </p:spPr>
        <p:txBody>
          <a:bodyPr wrap="square" rtlCol="0">
            <a:spAutoFit/>
          </a:bodyPr>
          <a:lstStyle/>
          <a:p>
            <a:r>
              <a:rPr lang="en-US" sz="1100" dirty="0" err="1">
                <a:latin typeface="Arial" panose="020B0604020202020204" pitchFamily="34" charset="0"/>
                <a:cs typeface="Arial" panose="020B0604020202020204" pitchFamily="34" charset="0"/>
              </a:rPr>
              <a:t>Yamalo</a:t>
            </a:r>
            <a:r>
              <a:rPr lang="en-US" sz="1100" dirty="0">
                <a:latin typeface="Arial" panose="020B0604020202020204" pitchFamily="34" charset="0"/>
                <a:cs typeface="Arial" panose="020B0604020202020204" pitchFamily="34" charset="0"/>
              </a:rPr>
              <a:t>-Nenets Autonomous </a:t>
            </a:r>
            <a:r>
              <a:rPr lang="en-US" sz="1100" dirty="0" err="1">
                <a:latin typeface="Arial" panose="020B0604020202020204" pitchFamily="34" charset="0"/>
                <a:cs typeface="Arial" panose="020B0604020202020204" pitchFamily="34" charset="0"/>
              </a:rPr>
              <a:t>Okrug</a:t>
            </a:r>
            <a:endParaRPr lang="ru-RU" sz="1100" dirty="0">
              <a:latin typeface="Arial" panose="020B0604020202020204" pitchFamily="34" charset="0"/>
              <a:cs typeface="Arial" panose="020B0604020202020204" pitchFamily="34" charset="0"/>
            </a:endParaRPr>
          </a:p>
        </p:txBody>
      </p:sp>
      <p:sp>
        <p:nvSpPr>
          <p:cNvPr id="20" name="TextBox 19"/>
          <p:cNvSpPr txBox="1"/>
          <p:nvPr/>
        </p:nvSpPr>
        <p:spPr>
          <a:xfrm>
            <a:off x="354330" y="3588716"/>
            <a:ext cx="1131570"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Arkhangelsk O</a:t>
            </a:r>
            <a:r>
              <a:rPr lang="en-US" sz="1100" dirty="0" smtClean="0">
                <a:latin typeface="Arial" panose="020B0604020202020204" pitchFamily="34" charset="0"/>
                <a:cs typeface="Arial" panose="020B0604020202020204" pitchFamily="34" charset="0"/>
              </a:rPr>
              <a:t>blast</a:t>
            </a:r>
            <a:endParaRPr lang="ru-RU" sz="1100" dirty="0">
              <a:latin typeface="Arial" panose="020B0604020202020204" pitchFamily="34" charset="0"/>
              <a:cs typeface="Arial" panose="020B0604020202020204" pitchFamily="34" charset="0"/>
            </a:endParaRPr>
          </a:p>
        </p:txBody>
      </p:sp>
      <p:sp>
        <p:nvSpPr>
          <p:cNvPr id="21" name="TextBox 20"/>
          <p:cNvSpPr txBox="1"/>
          <p:nvPr/>
        </p:nvSpPr>
        <p:spPr>
          <a:xfrm>
            <a:off x="830315" y="4299010"/>
            <a:ext cx="1131570" cy="430887"/>
          </a:xfrm>
          <a:prstGeom prst="rect">
            <a:avLst/>
          </a:prstGeom>
          <a:solidFill>
            <a:schemeClr val="bg1"/>
          </a:solidFill>
        </p:spPr>
        <p:txBody>
          <a:bodyPr wrap="square" rtlCol="0">
            <a:spAutoFit/>
          </a:bodyPr>
          <a:lstStyle/>
          <a:p>
            <a:r>
              <a:rPr lang="en-US" sz="1100" dirty="0">
                <a:latin typeface="Arial" panose="020B0604020202020204" pitchFamily="34" charset="0"/>
                <a:cs typeface="Arial" panose="020B0604020202020204" pitchFamily="34" charset="0"/>
              </a:rPr>
              <a:t>Komi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Republic</a:t>
            </a:r>
            <a:endParaRPr lang="ru-RU" sz="1100" dirty="0">
              <a:latin typeface="Arial" panose="020B0604020202020204" pitchFamily="34" charset="0"/>
              <a:cs typeface="Arial" panose="020B0604020202020204" pitchFamily="34" charset="0"/>
            </a:endParaRPr>
          </a:p>
        </p:txBody>
      </p:sp>
      <p:sp>
        <p:nvSpPr>
          <p:cNvPr id="7" name="TextBox 6"/>
          <p:cNvSpPr txBox="1"/>
          <p:nvPr/>
        </p:nvSpPr>
        <p:spPr>
          <a:xfrm>
            <a:off x="1851660" y="5074860"/>
            <a:ext cx="1131571" cy="400110"/>
          </a:xfrm>
          <a:prstGeom prst="rect">
            <a:avLst/>
          </a:prstGeom>
          <a:solidFill>
            <a:schemeClr val="bg1"/>
          </a:solidFill>
        </p:spPr>
        <p:txBody>
          <a:bodyPr wrap="square" rtlCol="0">
            <a:spAutoFit/>
          </a:bodyPr>
          <a:lstStyle/>
          <a:p>
            <a:r>
              <a:rPr lang="en-US" sz="1000" dirty="0" smtClean="0">
                <a:latin typeface="Arial" panose="020B0604020202020204" pitchFamily="34" charset="0"/>
                <a:cs typeface="Arial" panose="020B0604020202020204" pitchFamily="34" charset="0"/>
              </a:rPr>
              <a:t>&lt; 0.1 </a:t>
            </a:r>
            <a:r>
              <a:rPr lang="en-US" sz="1000" dirty="0" smtClean="0">
                <a:solidFill>
                  <a:prstClr val="black"/>
                </a:solidFill>
                <a:latin typeface="Arial" panose="020B0604020202020204" pitchFamily="34" charset="0"/>
                <a:cs typeface="Arial" panose="020B0604020202020204" pitchFamily="34" charset="0"/>
              </a:rPr>
              <a:t>people</a:t>
            </a:r>
          </a:p>
          <a:p>
            <a:r>
              <a:rPr lang="en-US" sz="1000" dirty="0" smtClean="0">
                <a:solidFill>
                  <a:prstClr val="black"/>
                </a:solidFill>
                <a:latin typeface="Arial" panose="020B0604020202020204" pitchFamily="34" charset="0"/>
                <a:cs typeface="Arial" panose="020B0604020202020204" pitchFamily="34" charset="0"/>
              </a:rPr>
              <a:t> </a:t>
            </a:r>
            <a:r>
              <a:rPr lang="en-US" sz="1000" dirty="0">
                <a:solidFill>
                  <a:prstClr val="black"/>
                </a:solidFill>
                <a:latin typeface="Arial" panose="020B0604020202020204" pitchFamily="34" charset="0"/>
                <a:cs typeface="Arial" panose="020B0604020202020204" pitchFamily="34" charset="0"/>
              </a:rPr>
              <a:t>per km</a:t>
            </a:r>
            <a:r>
              <a:rPr lang="en-US" sz="1000" baseline="30000" dirty="0">
                <a:solidFill>
                  <a:prstClr val="black"/>
                </a:solidFill>
                <a:latin typeface="Arial" panose="020B0604020202020204" pitchFamily="34" charset="0"/>
                <a:cs typeface="Arial" panose="020B0604020202020204" pitchFamily="34" charset="0"/>
              </a:rPr>
              <a:t>2</a:t>
            </a:r>
            <a:endParaRPr lang="ru-RU" sz="1000" dirty="0">
              <a:latin typeface="Arial" panose="020B0604020202020204" pitchFamily="34" charset="0"/>
              <a:cs typeface="Arial" panose="020B0604020202020204" pitchFamily="34" charset="0"/>
            </a:endParaRPr>
          </a:p>
        </p:txBody>
      </p:sp>
      <p:sp>
        <p:nvSpPr>
          <p:cNvPr id="23" name="TextBox 22"/>
          <p:cNvSpPr txBox="1"/>
          <p:nvPr/>
        </p:nvSpPr>
        <p:spPr>
          <a:xfrm>
            <a:off x="3437464" y="5089841"/>
            <a:ext cx="853972" cy="369332"/>
          </a:xfrm>
          <a:prstGeom prst="rect">
            <a:avLst/>
          </a:prstGeom>
          <a:solidFill>
            <a:schemeClr val="bg1"/>
          </a:solidFill>
        </p:spPr>
        <p:txBody>
          <a:bodyPr wrap="square" rtlCol="0">
            <a:spAutoFit/>
          </a:bodyPr>
          <a:lstStyle/>
          <a:p>
            <a:r>
              <a:rPr lang="en-US" sz="900" dirty="0" smtClean="0">
                <a:latin typeface="Arial" panose="020B0604020202020204" pitchFamily="34" charset="0"/>
                <a:cs typeface="Arial" panose="020B0604020202020204" pitchFamily="34" charset="0"/>
              </a:rPr>
              <a:t>0.1 -1 </a:t>
            </a:r>
            <a:r>
              <a:rPr lang="en-US" sz="900" dirty="0" smtClean="0">
                <a:solidFill>
                  <a:prstClr val="black"/>
                </a:solidFill>
                <a:latin typeface="Arial" panose="020B0604020202020204" pitchFamily="34" charset="0"/>
                <a:cs typeface="Arial" panose="020B0604020202020204" pitchFamily="34" charset="0"/>
              </a:rPr>
              <a:t>people</a:t>
            </a:r>
          </a:p>
          <a:p>
            <a:r>
              <a:rPr lang="en-US" sz="900" dirty="0" smtClean="0">
                <a:solidFill>
                  <a:prstClr val="black"/>
                </a:solidFill>
                <a:latin typeface="Arial" panose="020B0604020202020204" pitchFamily="34" charset="0"/>
                <a:cs typeface="Arial" panose="020B0604020202020204" pitchFamily="34" charset="0"/>
              </a:rPr>
              <a:t> </a:t>
            </a:r>
            <a:r>
              <a:rPr lang="en-US" sz="900" dirty="0">
                <a:solidFill>
                  <a:prstClr val="black"/>
                </a:solidFill>
                <a:latin typeface="Arial" panose="020B0604020202020204" pitchFamily="34" charset="0"/>
                <a:cs typeface="Arial" panose="020B0604020202020204" pitchFamily="34" charset="0"/>
              </a:rPr>
              <a:t>per km</a:t>
            </a:r>
            <a:r>
              <a:rPr lang="en-US" sz="900" baseline="30000" dirty="0">
                <a:solidFill>
                  <a:prstClr val="black"/>
                </a:solidFill>
                <a:latin typeface="Arial" panose="020B0604020202020204" pitchFamily="34" charset="0"/>
                <a:cs typeface="Arial" panose="020B0604020202020204" pitchFamily="34" charset="0"/>
              </a:rPr>
              <a:t>2</a:t>
            </a:r>
            <a:endParaRPr lang="ru-RU" sz="900" dirty="0">
              <a:latin typeface="Arial" panose="020B0604020202020204" pitchFamily="34" charset="0"/>
              <a:cs typeface="Arial" panose="020B0604020202020204" pitchFamily="34" charset="0"/>
            </a:endParaRPr>
          </a:p>
        </p:txBody>
      </p:sp>
      <p:sp>
        <p:nvSpPr>
          <p:cNvPr id="24" name="TextBox 23"/>
          <p:cNvSpPr txBox="1"/>
          <p:nvPr/>
        </p:nvSpPr>
        <p:spPr>
          <a:xfrm>
            <a:off x="4665924" y="5070860"/>
            <a:ext cx="853972" cy="369332"/>
          </a:xfrm>
          <a:prstGeom prst="rect">
            <a:avLst/>
          </a:prstGeom>
          <a:solidFill>
            <a:schemeClr val="bg1"/>
          </a:solidFill>
        </p:spPr>
        <p:txBody>
          <a:bodyPr wrap="square" rtlCol="0">
            <a:spAutoFit/>
          </a:bodyPr>
          <a:lstStyle/>
          <a:p>
            <a:r>
              <a:rPr lang="en-US" sz="900" dirty="0" smtClean="0">
                <a:latin typeface="Arial" panose="020B0604020202020204" pitchFamily="34" charset="0"/>
                <a:cs typeface="Arial" panose="020B0604020202020204" pitchFamily="34" charset="0"/>
              </a:rPr>
              <a:t>1 - 5 </a:t>
            </a:r>
            <a:r>
              <a:rPr lang="en-US" sz="900" dirty="0" smtClean="0">
                <a:solidFill>
                  <a:prstClr val="black"/>
                </a:solidFill>
                <a:latin typeface="Arial" panose="020B0604020202020204" pitchFamily="34" charset="0"/>
                <a:cs typeface="Arial" panose="020B0604020202020204" pitchFamily="34" charset="0"/>
              </a:rPr>
              <a:t>people</a:t>
            </a:r>
          </a:p>
          <a:p>
            <a:r>
              <a:rPr lang="en-US" sz="900" dirty="0" smtClean="0">
                <a:solidFill>
                  <a:prstClr val="black"/>
                </a:solidFill>
                <a:latin typeface="Arial" panose="020B0604020202020204" pitchFamily="34" charset="0"/>
                <a:cs typeface="Arial" panose="020B0604020202020204" pitchFamily="34" charset="0"/>
              </a:rPr>
              <a:t> </a:t>
            </a:r>
            <a:r>
              <a:rPr lang="en-US" sz="900" dirty="0">
                <a:solidFill>
                  <a:prstClr val="black"/>
                </a:solidFill>
                <a:latin typeface="Arial" panose="020B0604020202020204" pitchFamily="34" charset="0"/>
                <a:cs typeface="Arial" panose="020B0604020202020204" pitchFamily="34" charset="0"/>
              </a:rPr>
              <a:t>per km</a:t>
            </a:r>
            <a:r>
              <a:rPr lang="en-US" sz="900" baseline="30000" dirty="0">
                <a:solidFill>
                  <a:prstClr val="black"/>
                </a:solidFill>
                <a:latin typeface="Arial" panose="020B0604020202020204" pitchFamily="34" charset="0"/>
                <a:cs typeface="Arial" panose="020B0604020202020204" pitchFamily="34" charset="0"/>
              </a:rPr>
              <a:t>2</a:t>
            </a:r>
            <a:endParaRPr lang="ru-RU" sz="900" dirty="0">
              <a:latin typeface="Arial" panose="020B0604020202020204" pitchFamily="34" charset="0"/>
              <a:cs typeface="Arial" panose="020B0604020202020204" pitchFamily="34" charset="0"/>
            </a:endParaRPr>
          </a:p>
        </p:txBody>
      </p:sp>
      <p:sp>
        <p:nvSpPr>
          <p:cNvPr id="25" name="TextBox 24"/>
          <p:cNvSpPr txBox="1"/>
          <p:nvPr/>
        </p:nvSpPr>
        <p:spPr>
          <a:xfrm>
            <a:off x="5876946" y="5065163"/>
            <a:ext cx="1049633" cy="369332"/>
          </a:xfrm>
          <a:prstGeom prst="rect">
            <a:avLst/>
          </a:prstGeom>
          <a:solidFill>
            <a:schemeClr val="bg1"/>
          </a:solidFill>
        </p:spPr>
        <p:txBody>
          <a:bodyPr wrap="square" rtlCol="0">
            <a:spAutoFit/>
          </a:bodyPr>
          <a:lstStyle/>
          <a:p>
            <a:r>
              <a:rPr lang="en-US" sz="900" dirty="0" smtClean="0">
                <a:latin typeface="Arial" panose="020B0604020202020204" pitchFamily="34" charset="0"/>
                <a:cs typeface="Arial" panose="020B0604020202020204" pitchFamily="34" charset="0"/>
              </a:rPr>
              <a:t>5 – 10 </a:t>
            </a:r>
            <a:r>
              <a:rPr lang="en-US" sz="900" dirty="0" smtClean="0">
                <a:solidFill>
                  <a:prstClr val="black"/>
                </a:solidFill>
                <a:latin typeface="Arial" panose="020B0604020202020204" pitchFamily="34" charset="0"/>
                <a:cs typeface="Arial" panose="020B0604020202020204" pitchFamily="34" charset="0"/>
              </a:rPr>
              <a:t>people</a:t>
            </a:r>
          </a:p>
          <a:p>
            <a:r>
              <a:rPr lang="en-US" sz="900" dirty="0" smtClean="0">
                <a:solidFill>
                  <a:prstClr val="black"/>
                </a:solidFill>
                <a:latin typeface="Arial" panose="020B0604020202020204" pitchFamily="34" charset="0"/>
                <a:cs typeface="Arial" panose="020B0604020202020204" pitchFamily="34" charset="0"/>
              </a:rPr>
              <a:t> </a:t>
            </a:r>
            <a:r>
              <a:rPr lang="en-US" sz="900" dirty="0">
                <a:solidFill>
                  <a:prstClr val="black"/>
                </a:solidFill>
                <a:latin typeface="Arial" panose="020B0604020202020204" pitchFamily="34" charset="0"/>
                <a:cs typeface="Arial" panose="020B0604020202020204" pitchFamily="34" charset="0"/>
              </a:rPr>
              <a:t>per km</a:t>
            </a:r>
            <a:r>
              <a:rPr lang="en-US" sz="900" baseline="30000" dirty="0">
                <a:solidFill>
                  <a:prstClr val="black"/>
                </a:solidFill>
                <a:latin typeface="Arial" panose="020B0604020202020204" pitchFamily="34" charset="0"/>
                <a:cs typeface="Arial" panose="020B0604020202020204" pitchFamily="34" charset="0"/>
              </a:rPr>
              <a:t>2</a:t>
            </a:r>
            <a:endParaRPr lang="ru-RU" sz="9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a:xfrm>
            <a:off x="6926579" y="6350727"/>
            <a:ext cx="2057400" cy="365125"/>
          </a:xfrm>
        </p:spPr>
        <p:txBody>
          <a:bodyPr/>
          <a:lstStyle/>
          <a:p>
            <a:fld id="{FEB612FA-7A64-4CEE-A342-01720CD0C80F}" type="slidenum">
              <a:rPr lang="ru-RU" smtClean="0"/>
              <a:t>4</a:t>
            </a:fld>
            <a:endParaRPr lang="ru-RU" dirty="0"/>
          </a:p>
        </p:txBody>
      </p:sp>
    </p:spTree>
    <p:extLst>
      <p:ext uri="{BB962C8B-B14F-4D97-AF65-F5344CB8AC3E}">
        <p14:creationId xmlns:p14="http://schemas.microsoft.com/office/powerpoint/2010/main" val="86846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7840"/>
            <a:ext cx="8978746" cy="846729"/>
          </a:xfrm>
        </p:spPr>
        <p:txBody>
          <a:bodyPr>
            <a:noAutofit/>
          </a:bodyPr>
          <a:lstStyle/>
          <a:p>
            <a:pPr algn="ctr"/>
            <a:r>
              <a:rPr lang="en-US" sz="3200" b="1" dirty="0">
                <a:latin typeface="Arial" panose="020B0604020202020204" pitchFamily="34" charset="0"/>
                <a:cs typeface="Arial" panose="020B0604020202020204" pitchFamily="34" charset="0"/>
              </a:rPr>
              <a:t> The circumpolar region and nonindigenous and indigenous populations of the Arctic</a:t>
            </a:r>
            <a:endParaRPr lang="ru-RU" sz="3200" b="1"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rotWithShape="1">
          <a:blip r:embed="rId3"/>
          <a:srcRect l="34438" t="18445" r="32937" b="17259"/>
          <a:stretch/>
        </p:blipFill>
        <p:spPr>
          <a:xfrm>
            <a:off x="3931920" y="1200163"/>
            <a:ext cx="4924702" cy="5029187"/>
          </a:xfrm>
          <a:prstGeom prst="rect">
            <a:avLst/>
          </a:prstGeom>
        </p:spPr>
      </p:pic>
      <p:sp>
        <p:nvSpPr>
          <p:cNvPr id="3" name="Прямоугольник 2"/>
          <p:cNvSpPr/>
          <p:nvPr/>
        </p:nvSpPr>
        <p:spPr>
          <a:xfrm>
            <a:off x="4284622" y="6325969"/>
            <a:ext cx="4572000" cy="276999"/>
          </a:xfrm>
          <a:prstGeom prst="rect">
            <a:avLst/>
          </a:prstGeom>
        </p:spPr>
        <p:txBody>
          <a:bodyPr>
            <a:spAutoFit/>
          </a:bodyPr>
          <a:lstStyle/>
          <a:p>
            <a:pPr algn="r"/>
            <a:r>
              <a:rPr lang="en-US" sz="1200" i="1" dirty="0">
                <a:latin typeface="Arial" panose="020B0604020202020204" pitchFamily="34" charset="0"/>
                <a:cs typeface="Arial" panose="020B0604020202020204" pitchFamily="34" charset="0"/>
              </a:rPr>
              <a:t>Alan J. Parkinson</a:t>
            </a:r>
            <a:r>
              <a:rPr lang="en-US" sz="1200" i="1" dirty="0" smtClean="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Michael G. Bruce</a:t>
            </a:r>
            <a:r>
              <a:rPr lang="en-US" sz="1200" i="1" dirty="0" smtClean="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Tammy </a:t>
            </a:r>
            <a:r>
              <a:rPr lang="en-US" sz="1200" i="1" dirty="0" err="1">
                <a:latin typeface="Arial" panose="020B0604020202020204" pitchFamily="34" charset="0"/>
                <a:cs typeface="Arial" panose="020B0604020202020204" pitchFamily="34" charset="0"/>
              </a:rPr>
              <a:t>Zulz</a:t>
            </a:r>
            <a:r>
              <a:rPr lang="en-US" sz="1200" i="1" dirty="0">
                <a:latin typeface="Arial" panose="020B0604020202020204" pitchFamily="34" charset="0"/>
                <a:cs typeface="Arial" panose="020B0604020202020204" pitchFamily="34" charset="0"/>
              </a:rPr>
              <a:t>, 2008 </a:t>
            </a:r>
            <a:endParaRPr lang="ru-RU" sz="1200" i="1" dirty="0">
              <a:latin typeface="Arial" panose="020B0604020202020204" pitchFamily="34" charset="0"/>
              <a:cs typeface="Arial" panose="020B0604020202020204" pitchFamily="34" charset="0"/>
            </a:endParaRPr>
          </a:p>
        </p:txBody>
      </p:sp>
      <p:sp>
        <p:nvSpPr>
          <p:cNvPr id="4" name="Прямоугольник 3"/>
          <p:cNvSpPr/>
          <p:nvPr/>
        </p:nvSpPr>
        <p:spPr>
          <a:xfrm>
            <a:off x="342900" y="1200163"/>
            <a:ext cx="3509010" cy="54028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Inuit </a:t>
            </a:r>
            <a:r>
              <a:rPr lang="en-US" sz="1600" dirty="0" smtClean="0">
                <a:latin typeface="Arial" panose="020B0604020202020204" pitchFamily="34" charset="0"/>
                <a:cs typeface="Arial" panose="020B0604020202020204" pitchFamily="34" charset="0"/>
              </a:rPr>
              <a:t>(Greenland</a:t>
            </a:r>
            <a:r>
              <a:rPr lang="en-US" sz="1600" dirty="0">
                <a:latin typeface="Arial" panose="020B0604020202020204" pitchFamily="34" charset="0"/>
                <a:cs typeface="Arial" panose="020B0604020202020204" pitchFamily="34" charset="0"/>
              </a:rPr>
              <a:t>, northern Canada, and </a:t>
            </a:r>
            <a:r>
              <a:rPr lang="en-US" sz="1600" dirty="0" smtClean="0">
                <a:latin typeface="Arial" panose="020B0604020202020204" pitchFamily="34" charset="0"/>
                <a:cs typeface="Arial" panose="020B0604020202020204" pitchFamily="34" charset="0"/>
              </a:rPr>
              <a:t>Alaska)</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Yupik </a:t>
            </a:r>
            <a:r>
              <a:rPr lang="en-US" sz="1600" dirty="0" smtClean="0">
                <a:latin typeface="Arial" panose="020B0604020202020204" pitchFamily="34" charset="0"/>
                <a:cs typeface="Arial" panose="020B0604020202020204" pitchFamily="34" charset="0"/>
              </a:rPr>
              <a:t>(western Alaska) </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Athabaskan, </a:t>
            </a:r>
            <a:r>
              <a:rPr lang="en-US" sz="1600" dirty="0" err="1">
                <a:latin typeface="Arial" panose="020B0604020202020204" pitchFamily="34" charset="0"/>
                <a:cs typeface="Arial" panose="020B0604020202020204" pitchFamily="34" charset="0"/>
              </a:rPr>
              <a:t>Eyak</a:t>
            </a:r>
            <a:r>
              <a:rPr lang="en-US" sz="1600" dirty="0">
                <a:latin typeface="Arial" panose="020B0604020202020204" pitchFamily="34" charset="0"/>
                <a:cs typeface="Arial" panose="020B0604020202020204" pitchFamily="34" charset="0"/>
              </a:rPr>
              <a:t>, Tlingit, </a:t>
            </a:r>
            <a:r>
              <a:rPr lang="en-US" sz="1600" dirty="0" err="1">
                <a:latin typeface="Arial" panose="020B0604020202020204" pitchFamily="34" charset="0"/>
                <a:cs typeface="Arial" panose="020B0604020202020204" pitchFamily="34" charset="0"/>
              </a:rPr>
              <a:t>Gwich’in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Metis (northern </a:t>
            </a:r>
            <a:r>
              <a:rPr lang="en-US" sz="1600" dirty="0">
                <a:latin typeface="Arial" panose="020B0604020202020204" pitchFamily="34" charset="0"/>
                <a:cs typeface="Arial" panose="020B0604020202020204" pitchFamily="34" charset="0"/>
              </a:rPr>
              <a:t>Canada and </a:t>
            </a:r>
            <a:r>
              <a:rPr lang="en-US" sz="1600" dirty="0" smtClean="0">
                <a:latin typeface="Arial" panose="020B0604020202020204" pitchFamily="34" charset="0"/>
                <a:cs typeface="Arial" panose="020B0604020202020204" pitchFamily="34" charset="0"/>
              </a:rPr>
              <a:t>Alaska)</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Alaska Native (Alaska) </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Sami </a:t>
            </a:r>
            <a:r>
              <a:rPr lang="en-US" sz="1600" dirty="0">
                <a:latin typeface="Arial" panose="020B0604020202020204" pitchFamily="34" charset="0"/>
                <a:cs typeface="Arial" panose="020B0604020202020204" pitchFamily="34" charset="0"/>
              </a:rPr>
              <a:t>people </a:t>
            </a:r>
            <a:r>
              <a:rPr lang="en-US" sz="1600" dirty="0" smtClean="0">
                <a:latin typeface="Arial" panose="020B0604020202020204" pitchFamily="34" charset="0"/>
                <a:cs typeface="Arial" panose="020B0604020202020204" pitchFamily="34" charset="0"/>
              </a:rPr>
              <a:t>(Norway</a:t>
            </a:r>
            <a:r>
              <a:rPr lang="en-US" sz="1600" dirty="0">
                <a:latin typeface="Arial" panose="020B0604020202020204" pitchFamily="34" charset="0"/>
                <a:cs typeface="Arial" panose="020B0604020202020204" pitchFamily="34" charset="0"/>
              </a:rPr>
              <a:t>, Finland, and </a:t>
            </a:r>
            <a:r>
              <a:rPr lang="en-US" sz="1600" dirty="0" smtClean="0">
                <a:latin typeface="Arial" panose="020B0604020202020204" pitchFamily="34" charset="0"/>
                <a:cs typeface="Arial" panose="020B0604020202020204" pitchFamily="34" charset="0"/>
              </a:rPr>
              <a:t>Sweden)</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Sami</a:t>
            </a:r>
            <a:r>
              <a:rPr lang="en-US" sz="1600" dirty="0">
                <a:latin typeface="Arial" panose="020B0604020202020204" pitchFamily="34" charset="0"/>
                <a:cs typeface="Arial" panose="020B0604020202020204" pitchFamily="34" charset="0"/>
              </a:rPr>
              <a:t>, Nenets, Khanty, </a:t>
            </a:r>
            <a:r>
              <a:rPr lang="en-US" sz="1600" dirty="0" err="1">
                <a:latin typeface="Arial" panose="020B0604020202020204" pitchFamily="34" charset="0"/>
                <a:cs typeface="Arial" panose="020B0604020202020204" pitchFamily="34" charset="0"/>
              </a:rPr>
              <a:t>Sel’kup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Enets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Nganasan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Dolgan</a:t>
            </a:r>
            <a:r>
              <a:rPr lang="en-US" sz="1600" dirty="0">
                <a:latin typeface="Arial" panose="020B0604020202020204" pitchFamily="34" charset="0"/>
                <a:cs typeface="Arial" panose="020B0604020202020204" pitchFamily="34" charset="0"/>
              </a:rPr>
              <a:t>, Even, Chukchi, </a:t>
            </a:r>
            <a:r>
              <a:rPr lang="en-US" sz="1600" dirty="0" err="1">
                <a:latin typeface="Arial" panose="020B0604020202020204" pitchFamily="34" charset="0"/>
                <a:cs typeface="Arial" panose="020B0604020202020204" pitchFamily="34" charset="0"/>
              </a:rPr>
              <a:t>Chuvan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Mansi</a:t>
            </a:r>
            <a:r>
              <a:rPr lang="en-US" sz="1600" dirty="0" smtClean="0">
                <a:latin typeface="Arial" panose="020B0604020202020204" pitchFamily="34" charset="0"/>
                <a:cs typeface="Arial" panose="020B0604020202020204" pitchFamily="34" charset="0"/>
              </a:rPr>
              <a:t>, Inuit, Yupik (the Russian Federation)</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1600" dirty="0">
              <a:latin typeface="Arial" panose="020B0604020202020204" pitchFamily="34" charset="0"/>
              <a:cs typeface="Arial" panose="020B0604020202020204" pitchFamily="34" charset="0"/>
            </a:endParaRPr>
          </a:p>
        </p:txBody>
      </p:sp>
      <p:sp>
        <p:nvSpPr>
          <p:cNvPr id="6" name="Номер слайда 5"/>
          <p:cNvSpPr>
            <a:spLocks noGrp="1"/>
          </p:cNvSpPr>
          <p:nvPr>
            <p:ph type="sldNum" sz="quarter" idx="12"/>
          </p:nvPr>
        </p:nvSpPr>
        <p:spPr>
          <a:xfrm>
            <a:off x="7086600" y="6517024"/>
            <a:ext cx="2057400" cy="365125"/>
          </a:xfrm>
        </p:spPr>
        <p:txBody>
          <a:bodyPr/>
          <a:lstStyle/>
          <a:p>
            <a:fld id="{FEB612FA-7A64-4CEE-A342-01720CD0C80F}" type="slidenum">
              <a:rPr lang="ru-RU" smtClean="0"/>
              <a:t>5</a:t>
            </a:fld>
            <a:endParaRPr lang="ru-RU" dirty="0"/>
          </a:p>
        </p:txBody>
      </p:sp>
    </p:spTree>
    <p:extLst>
      <p:ext uri="{BB962C8B-B14F-4D97-AF65-F5344CB8AC3E}">
        <p14:creationId xmlns:p14="http://schemas.microsoft.com/office/powerpoint/2010/main" val="11905657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75422" y="155806"/>
            <a:ext cx="8604173" cy="670460"/>
          </a:xfrm>
        </p:spPr>
        <p:txBody>
          <a:bodyPr>
            <a:normAutofit/>
          </a:bodyPr>
          <a:lstStyle/>
          <a:p>
            <a:pPr algn="ctr"/>
            <a:r>
              <a:rPr lang="en-US" sz="3200" b="1" dirty="0" smtClean="0">
                <a:latin typeface="Arial" panose="020B0604020202020204" pitchFamily="34" charset="0"/>
                <a:cs typeface="Arial" panose="020B0604020202020204" pitchFamily="34" charset="0"/>
              </a:rPr>
              <a:t>Population density of the Arctic territories</a:t>
            </a:r>
            <a:endParaRPr lang="ru-RU" sz="3200" b="1" dirty="0">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96576794"/>
              </p:ext>
            </p:extLst>
          </p:nvPr>
        </p:nvGraphicFramePr>
        <p:xfrm>
          <a:off x="570810" y="826267"/>
          <a:ext cx="8013395" cy="5635737"/>
        </p:xfrm>
        <a:graphic>
          <a:graphicData uri="http://schemas.openxmlformats.org/drawingml/2006/table">
            <a:tbl>
              <a:tblPr firstRow="1" bandRow="1">
                <a:tableStyleId>{93296810-A885-4BE3-A3E7-6D5BEEA58F35}</a:tableStyleId>
              </a:tblPr>
              <a:tblGrid>
                <a:gridCol w="2657132">
                  <a:extLst>
                    <a:ext uri="{9D8B030D-6E8A-4147-A177-3AD203B41FA5}">
                      <a16:colId xmlns:a16="http://schemas.microsoft.com/office/drawing/2014/main" xmlns="" val="1067729762"/>
                    </a:ext>
                  </a:extLst>
                </a:gridCol>
                <a:gridCol w="1709680">
                  <a:extLst>
                    <a:ext uri="{9D8B030D-6E8A-4147-A177-3AD203B41FA5}">
                      <a16:colId xmlns:a16="http://schemas.microsoft.com/office/drawing/2014/main" xmlns="" val="782942664"/>
                    </a:ext>
                  </a:extLst>
                </a:gridCol>
                <a:gridCol w="1696598">
                  <a:extLst>
                    <a:ext uri="{9D8B030D-6E8A-4147-A177-3AD203B41FA5}">
                      <a16:colId xmlns:a16="http://schemas.microsoft.com/office/drawing/2014/main" xmlns="" val="2963856483"/>
                    </a:ext>
                  </a:extLst>
                </a:gridCol>
                <a:gridCol w="1949985">
                  <a:extLst>
                    <a:ext uri="{9D8B030D-6E8A-4147-A177-3AD203B41FA5}">
                      <a16:colId xmlns:a16="http://schemas.microsoft.com/office/drawing/2014/main" xmlns="" val="2758445222"/>
                    </a:ext>
                  </a:extLst>
                </a:gridCol>
              </a:tblGrid>
              <a:tr h="315693">
                <a:tc gridSpan="2">
                  <a:txBody>
                    <a:bodyPr/>
                    <a:lstStyle/>
                    <a:p>
                      <a:pPr algn="ctr"/>
                      <a:r>
                        <a:rPr lang="en-US" sz="1600" dirty="0" smtClean="0">
                          <a:solidFill>
                            <a:schemeClr val="tx1"/>
                          </a:solidFill>
                          <a:latin typeface="Arial" panose="020B0604020202020204" pitchFamily="34" charset="0"/>
                          <a:cs typeface="Arial" panose="020B0604020202020204" pitchFamily="34" charset="0"/>
                        </a:rPr>
                        <a:t>Regional level</a:t>
                      </a:r>
                      <a:endParaRPr lang="ru-RU"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hMerge="1">
                  <a:txBody>
                    <a:bodyPr/>
                    <a:lstStyle/>
                    <a:p>
                      <a:endParaRPr lang="ru-RU" sz="1600" baseline="300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gridSpan="2">
                  <a:txBody>
                    <a:bodyPr/>
                    <a:lstStyle/>
                    <a:p>
                      <a:pPr algn="ctr"/>
                      <a:r>
                        <a:rPr lang="en-US" sz="1600" dirty="0" smtClean="0">
                          <a:solidFill>
                            <a:schemeClr val="tx1"/>
                          </a:solidFill>
                          <a:latin typeface="Arial" panose="020B0604020202020204" pitchFamily="34" charset="0"/>
                          <a:cs typeface="Arial" panose="020B0604020202020204" pitchFamily="34" charset="0"/>
                        </a:rPr>
                        <a:t>National level</a:t>
                      </a:r>
                      <a:endParaRPr lang="ru-RU"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1387289526"/>
                  </a:ext>
                </a:extLst>
              </a:tr>
              <a:tr h="315693">
                <a:tc>
                  <a:txBody>
                    <a:bodyPr/>
                    <a:lstStyle/>
                    <a:p>
                      <a:r>
                        <a:rPr lang="en-US" sz="1600" dirty="0" smtClean="0">
                          <a:latin typeface="Arial" panose="020B0604020202020204" pitchFamily="34" charset="0"/>
                          <a:cs typeface="Arial" panose="020B0604020202020204" pitchFamily="34" charset="0"/>
                        </a:rPr>
                        <a:t>Regions</a:t>
                      </a:r>
                      <a:endParaRPr lang="ru-RU" sz="16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People per km</a:t>
                      </a:r>
                      <a:r>
                        <a:rPr lang="en-US" sz="1600" baseline="30000" dirty="0" smtClean="0">
                          <a:latin typeface="Arial" panose="020B0604020202020204" pitchFamily="34" charset="0"/>
                          <a:cs typeface="Arial" panose="020B0604020202020204" pitchFamily="34" charset="0"/>
                        </a:rPr>
                        <a:t>2</a:t>
                      </a:r>
                      <a:endParaRPr lang="ru-RU" sz="1600" baseline="300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Country</a:t>
                      </a:r>
                      <a:endParaRPr lang="ru-RU" sz="16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People per km</a:t>
                      </a:r>
                      <a:r>
                        <a:rPr lang="en-US" sz="1600" baseline="30000" dirty="0" smtClean="0">
                          <a:latin typeface="Arial" panose="020B0604020202020204" pitchFamily="34" charset="0"/>
                          <a:cs typeface="Arial" panose="020B0604020202020204" pitchFamily="34" charset="0"/>
                        </a:rPr>
                        <a:t>2</a:t>
                      </a:r>
                      <a:endParaRPr lang="ru-RU" sz="1600" dirty="0">
                        <a:latin typeface="Arial" panose="020B0604020202020204" pitchFamily="34" charset="0"/>
                        <a:cs typeface="Arial" panose="020B0604020202020204" pitchFamily="34" charset="0"/>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380544565"/>
                  </a:ext>
                </a:extLst>
              </a:tr>
              <a:tr h="236437">
                <a:tc>
                  <a:txBody>
                    <a:bodyPr/>
                    <a:lstStyle/>
                    <a:p>
                      <a:pPr algn="l" fontAlgn="b"/>
                      <a:r>
                        <a:rPr lang="en-US" sz="1400" u="none" strike="noStrike" dirty="0">
                          <a:effectLst/>
                          <a:latin typeface="Arial" panose="020B0604020202020204" pitchFamily="34" charset="0"/>
                          <a:cs typeface="Arial" panose="020B0604020202020204" pitchFamily="34" charset="0"/>
                        </a:rPr>
                        <a:t>Alaska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0</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47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United States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a:effectLst/>
                          <a:latin typeface="Arial" panose="020B0604020202020204" pitchFamily="34" charset="0"/>
                          <a:cs typeface="Arial" panose="020B0604020202020204" pitchFamily="34" charset="0"/>
                        </a:rPr>
                        <a:t>33,5</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1504480732"/>
                  </a:ext>
                </a:extLst>
              </a:tr>
              <a:tr h="236437">
                <a:tc>
                  <a:txBody>
                    <a:bodyPr/>
                    <a:lstStyle/>
                    <a:p>
                      <a:pPr algn="l" fontAlgn="b"/>
                      <a:r>
                        <a:rPr lang="en-US" sz="1400" u="none" strike="noStrike" dirty="0">
                          <a:effectLst/>
                          <a:latin typeface="Arial" panose="020B0604020202020204" pitchFamily="34" charset="0"/>
                          <a:cs typeface="Arial" panose="020B0604020202020204" pitchFamily="34" charset="0"/>
                        </a:rPr>
                        <a:t>Yukon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0</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07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3">
                  <a:txBody>
                    <a:bodyPr/>
                    <a:lstStyle/>
                    <a:p>
                      <a:pPr algn="ctr" fontAlgn="b"/>
                      <a:r>
                        <a:rPr lang="en-US" sz="1400" u="none" strike="noStrike" dirty="0" smtClean="0">
                          <a:effectLst/>
                          <a:latin typeface="Arial" panose="020B0604020202020204" pitchFamily="34" charset="0"/>
                          <a:cs typeface="Arial" panose="020B0604020202020204" pitchFamily="34" charset="0"/>
                        </a:rPr>
                        <a:t>Canada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3">
                  <a:txBody>
                    <a:bodyPr/>
                    <a:lstStyle/>
                    <a:p>
                      <a:pPr algn="ctr" fontAlgn="b"/>
                      <a:r>
                        <a:rPr lang="ru-RU" sz="1400" u="none" strike="noStrike" dirty="0">
                          <a:effectLst/>
                          <a:latin typeface="Arial" panose="020B0604020202020204" pitchFamily="34" charset="0"/>
                          <a:cs typeface="Arial" panose="020B0604020202020204" pitchFamily="34" charset="0"/>
                        </a:rPr>
                        <a:t>3,7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414420234"/>
                  </a:ext>
                </a:extLst>
              </a:tr>
              <a:tr h="236437">
                <a:tc>
                  <a:txBody>
                    <a:bodyPr/>
                    <a:lstStyle/>
                    <a:p>
                      <a:pPr algn="l" fontAlgn="b"/>
                      <a:r>
                        <a:rPr lang="en-US" sz="1400" u="none" strike="noStrike" dirty="0">
                          <a:effectLst/>
                          <a:latin typeface="Arial" panose="020B0604020202020204" pitchFamily="34" charset="0"/>
                          <a:cs typeface="Arial" panose="020B0604020202020204" pitchFamily="34" charset="0"/>
                        </a:rPr>
                        <a:t>Northwest territories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0</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04</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673937811"/>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Nunavut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b="1" u="none" strike="noStrike" dirty="0" smtClean="0">
                          <a:effectLst/>
                          <a:latin typeface="Arial" panose="020B0604020202020204" pitchFamily="34" charset="0"/>
                          <a:cs typeface="Arial" panose="020B0604020202020204" pitchFamily="34" charset="0"/>
                        </a:rPr>
                        <a:t>0</a:t>
                      </a:r>
                      <a:r>
                        <a:rPr lang="en-US" sz="1400" b="1" u="none" strike="noStrike" dirty="0" smtClean="0">
                          <a:effectLst/>
                          <a:latin typeface="Arial" panose="020B0604020202020204" pitchFamily="34" charset="0"/>
                          <a:cs typeface="Arial" panose="020B0604020202020204" pitchFamily="34" charset="0"/>
                        </a:rPr>
                        <a:t>.</a:t>
                      </a:r>
                      <a:r>
                        <a:rPr lang="ru-RU" sz="1400" b="1" u="none" strike="noStrike" dirty="0" smtClean="0">
                          <a:effectLst/>
                          <a:latin typeface="Arial" panose="020B0604020202020204" pitchFamily="34" charset="0"/>
                          <a:cs typeface="Arial" panose="020B0604020202020204" pitchFamily="34" charset="0"/>
                        </a:rPr>
                        <a:t>02</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723166052"/>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Greenland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0</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03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2">
                  <a:txBody>
                    <a:bodyPr/>
                    <a:lstStyle/>
                    <a:p>
                      <a:pPr algn="ctr" fontAlgn="b"/>
                      <a:r>
                        <a:rPr lang="en-US" sz="1400" u="none" strike="noStrike" dirty="0" smtClean="0">
                          <a:effectLst/>
                          <a:latin typeface="Arial" panose="020B0604020202020204" pitchFamily="34" charset="0"/>
                          <a:cs typeface="Arial" panose="020B0604020202020204" pitchFamily="34" charset="0"/>
                        </a:rPr>
                        <a:t>Denmark</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2">
                  <a:txBody>
                    <a:bodyPr/>
                    <a:lstStyle/>
                    <a:p>
                      <a:pPr algn="ctr" fontAlgn="b"/>
                      <a:r>
                        <a:rPr lang="ru-RU" sz="1400" u="none" strike="noStrike" dirty="0">
                          <a:effectLst/>
                          <a:latin typeface="Arial" panose="020B0604020202020204" pitchFamily="34" charset="0"/>
                          <a:cs typeface="Arial" panose="020B0604020202020204" pitchFamily="34" charset="0"/>
                        </a:rPr>
                        <a:t>128,1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3620482177"/>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Faroe Islands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b="1" u="none" strike="noStrike" dirty="0" smtClean="0">
                          <a:solidFill>
                            <a:srgbClr val="C00000"/>
                          </a:solidFill>
                          <a:effectLst/>
                          <a:latin typeface="Arial" panose="020B0604020202020204" pitchFamily="34" charset="0"/>
                          <a:cs typeface="Arial" panose="020B0604020202020204" pitchFamily="34" charset="0"/>
                        </a:rPr>
                        <a:t>34</a:t>
                      </a:r>
                      <a:r>
                        <a:rPr lang="en-US" sz="1400" b="1" u="none" strike="noStrike" dirty="0" smtClean="0">
                          <a:solidFill>
                            <a:srgbClr val="C00000"/>
                          </a:solidFill>
                          <a:effectLst/>
                          <a:latin typeface="Arial" panose="020B0604020202020204" pitchFamily="34" charset="0"/>
                          <a:cs typeface="Arial" panose="020B0604020202020204" pitchFamily="34" charset="0"/>
                        </a:rPr>
                        <a:t>.</a:t>
                      </a:r>
                      <a:r>
                        <a:rPr lang="ru-RU" sz="1400" b="1" u="none" strike="noStrike" dirty="0" smtClean="0">
                          <a:solidFill>
                            <a:srgbClr val="C00000"/>
                          </a:solidFill>
                          <a:effectLst/>
                          <a:latin typeface="Arial" panose="020B0604020202020204" pitchFamily="34" charset="0"/>
                          <a:cs typeface="Arial" panose="020B0604020202020204" pitchFamily="34" charset="0"/>
                        </a:rPr>
                        <a:t>7</a:t>
                      </a:r>
                      <a:endParaRPr lang="ru-RU" sz="14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361493161"/>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Iceland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3</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Iceland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a:effectLst/>
                          <a:latin typeface="Arial" panose="020B0604020202020204" pitchFamily="34" charset="0"/>
                          <a:cs typeface="Arial" panose="020B0604020202020204" pitchFamily="34" charset="0"/>
                        </a:rPr>
                        <a:t>3,1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3888626060"/>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Nordland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6</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5</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3">
                  <a:txBody>
                    <a:bodyPr/>
                    <a:lstStyle/>
                    <a:p>
                      <a:pPr algn="ctr" fontAlgn="b"/>
                      <a:r>
                        <a:rPr lang="en-US" sz="1400" u="none" strike="noStrike" dirty="0" smtClean="0">
                          <a:effectLst/>
                          <a:latin typeface="Arial" panose="020B0604020202020204" pitchFamily="34" charset="0"/>
                          <a:cs typeface="Arial" panose="020B0604020202020204" pitchFamily="34" charset="0"/>
                        </a:rPr>
                        <a:t>Norway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3">
                  <a:txBody>
                    <a:bodyPr/>
                    <a:lstStyle/>
                    <a:p>
                      <a:pPr algn="ctr" fontAlgn="b"/>
                      <a:r>
                        <a:rPr lang="ru-RU" sz="1400" u="none" strike="noStrike" dirty="0">
                          <a:effectLst/>
                          <a:latin typeface="Arial" panose="020B0604020202020204" pitchFamily="34" charset="0"/>
                          <a:cs typeface="Arial" panose="020B0604020202020204" pitchFamily="34" charset="0"/>
                        </a:rPr>
                        <a:t>15,9</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3875906714"/>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Troms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6</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019058897"/>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Finnmark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1</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6</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741041948"/>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Vasterbotten</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4</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2">
                  <a:txBody>
                    <a:bodyPr/>
                    <a:lstStyle/>
                    <a:p>
                      <a:pPr algn="ctr" fontAlgn="b"/>
                      <a:r>
                        <a:rPr lang="en-US" sz="1400" u="none" strike="noStrike" dirty="0" smtClean="0">
                          <a:effectLst/>
                          <a:latin typeface="Arial" panose="020B0604020202020204" pitchFamily="34" charset="0"/>
                          <a:cs typeface="Arial" panose="020B0604020202020204" pitchFamily="34" charset="0"/>
                        </a:rPr>
                        <a:t>Sweden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2">
                  <a:txBody>
                    <a:bodyPr/>
                    <a:lstStyle/>
                    <a:p>
                      <a:pPr algn="ctr" fontAlgn="b"/>
                      <a:r>
                        <a:rPr lang="ru-RU" sz="1400" u="none" strike="noStrike" dirty="0">
                          <a:effectLst/>
                          <a:latin typeface="Arial" panose="020B0604020202020204" pitchFamily="34" charset="0"/>
                          <a:cs typeface="Arial" panose="020B0604020202020204" pitchFamily="34" charset="0"/>
                        </a:rPr>
                        <a:t>21,1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3666390004"/>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Norrbotten</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2</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5</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944169332"/>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Oulu</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8</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2">
                  <a:txBody>
                    <a:bodyPr/>
                    <a:lstStyle/>
                    <a:p>
                      <a:pPr algn="ctr" fontAlgn="b"/>
                      <a:r>
                        <a:rPr lang="en-US" sz="1400" u="none" strike="noStrike" dirty="0" smtClean="0">
                          <a:effectLst/>
                          <a:latin typeface="Arial" panose="020B0604020202020204" pitchFamily="34" charset="0"/>
                          <a:cs typeface="Arial" panose="020B0604020202020204" pitchFamily="34" charset="0"/>
                        </a:rPr>
                        <a:t>Finland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2">
                  <a:txBody>
                    <a:bodyPr/>
                    <a:lstStyle/>
                    <a:p>
                      <a:pPr algn="ctr" fontAlgn="b"/>
                      <a:r>
                        <a:rPr lang="ru-RU" sz="1400" u="none" strike="noStrike" dirty="0">
                          <a:effectLst/>
                          <a:latin typeface="Arial" panose="020B0604020202020204" pitchFamily="34" charset="0"/>
                          <a:cs typeface="Arial" panose="020B0604020202020204" pitchFamily="34" charset="0"/>
                        </a:rPr>
                        <a:t>17,6</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595439492"/>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Lappi</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2</a:t>
                      </a:r>
                      <a:r>
                        <a:rPr lang="en-US" sz="1400" u="none" strike="noStrike" dirty="0" smtClean="0">
                          <a:effectLst/>
                          <a:latin typeface="Arial" panose="020B0604020202020204" pitchFamily="34" charset="0"/>
                          <a:cs typeface="Arial" panose="020B0604020202020204" pitchFamily="34" charset="0"/>
                        </a:rPr>
                        <a:t>.0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100968681"/>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Murmansk oblast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5</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8</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7">
                  <a:txBody>
                    <a:bodyPr/>
                    <a:lstStyle/>
                    <a:p>
                      <a:pPr algn="ctr" fontAlgn="b"/>
                      <a:r>
                        <a:rPr lang="en-US" sz="1400" u="none" strike="noStrike" dirty="0" smtClean="0">
                          <a:effectLst/>
                          <a:latin typeface="Arial" panose="020B0604020202020204" pitchFamily="34" charset="0"/>
                          <a:cs typeface="Arial" panose="020B0604020202020204" pitchFamily="34" charset="0"/>
                        </a:rPr>
                        <a:t>Russia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rowSpan="7">
                  <a:txBody>
                    <a:bodyPr/>
                    <a:lstStyle/>
                    <a:p>
                      <a:pPr algn="ctr" fontAlgn="b"/>
                      <a:r>
                        <a:rPr lang="ru-RU" sz="1400" u="none" strike="noStrike" dirty="0">
                          <a:effectLst/>
                          <a:latin typeface="Arial" panose="020B0604020202020204" pitchFamily="34" charset="0"/>
                          <a:cs typeface="Arial" panose="020B0604020202020204" pitchFamily="34" charset="0"/>
                        </a:rPr>
                        <a:t>8,3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1617524842"/>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Arkhangelsk oblast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2</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951346564"/>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Nenets autonomous okrug</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0</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2</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601747348"/>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Komi Republic</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2</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41885793"/>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Yamal-Nenets autonomus okrug</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0</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223241260"/>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Sakha Republic</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0</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831231998"/>
                  </a:ext>
                </a:extLst>
              </a:tr>
              <a:tr h="236437">
                <a:tc>
                  <a:txBody>
                    <a:bodyPr/>
                    <a:lstStyle/>
                    <a:p>
                      <a:pPr algn="l" fontAlgn="b"/>
                      <a:r>
                        <a:rPr lang="en-US" sz="1400" u="none" strike="noStrike">
                          <a:effectLst/>
                          <a:latin typeface="Arial" panose="020B0604020202020204" pitchFamily="34" charset="0"/>
                          <a:cs typeface="Arial" panose="020B0604020202020204" pitchFamily="34" charset="0"/>
                        </a:rPr>
                        <a:t>Chukotka autonomous okrug</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ru-RU" sz="1400" u="none" strike="noStrike" dirty="0" smtClean="0">
                          <a:effectLst/>
                          <a:latin typeface="Arial" panose="020B0604020202020204" pitchFamily="34" charset="0"/>
                          <a:cs typeface="Arial" panose="020B0604020202020204" pitchFamily="34" charset="0"/>
                        </a:rPr>
                        <a:t>0</a:t>
                      </a:r>
                      <a:r>
                        <a:rPr lang="en-US" sz="1400" u="none" strike="noStrike" dirty="0" smtClean="0">
                          <a:effectLst/>
                          <a:latin typeface="Arial" panose="020B0604020202020204" pitchFamily="34" charset="0"/>
                          <a:cs typeface="Arial" panose="020B0604020202020204" pitchFamily="34" charset="0"/>
                        </a:rPr>
                        <a:t>.</a:t>
                      </a:r>
                      <a:r>
                        <a:rPr lang="ru-RU" sz="1400" u="none" strike="noStrike" dirty="0" smtClean="0">
                          <a:effectLst/>
                          <a:latin typeface="Arial" panose="020B0604020202020204" pitchFamily="34" charset="0"/>
                          <a:cs typeface="Arial" panose="020B0604020202020204" pitchFamily="34" charset="0"/>
                        </a:rPr>
                        <a:t>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951570819"/>
                  </a:ext>
                </a:extLst>
              </a:tr>
            </a:tbl>
          </a:graphicData>
        </a:graphic>
      </p:graphicFrame>
      <p:sp>
        <p:nvSpPr>
          <p:cNvPr id="7" name="Прямоугольник 6"/>
          <p:cNvSpPr/>
          <p:nvPr/>
        </p:nvSpPr>
        <p:spPr>
          <a:xfrm>
            <a:off x="2027102" y="6550139"/>
            <a:ext cx="6687239" cy="430887"/>
          </a:xfrm>
          <a:prstGeom prst="rect">
            <a:avLst/>
          </a:prstGeom>
        </p:spPr>
        <p:txBody>
          <a:bodyPr wrap="square">
            <a:spAutoFit/>
          </a:bodyPr>
          <a:lstStyle/>
          <a:p>
            <a:r>
              <a:rPr lang="ru-RU" sz="1100" i="1" dirty="0">
                <a:latin typeface="Arial" panose="020B0604020202020204" pitchFamily="34" charset="0"/>
                <a:cs typeface="Arial" panose="020B0604020202020204" pitchFamily="34" charset="0"/>
              </a:rPr>
              <a:t>A </a:t>
            </a:r>
            <a:r>
              <a:rPr lang="ru-RU" sz="1100" i="1" dirty="0" err="1">
                <a:latin typeface="Arial" panose="020B0604020202020204" pitchFamily="34" charset="0"/>
                <a:cs typeface="Arial" panose="020B0604020202020204" pitchFamily="34" charset="0"/>
              </a:rPr>
              <a:t>Comparative</a:t>
            </a:r>
            <a:r>
              <a:rPr lang="ru-RU" sz="1100" i="1" dirty="0">
                <a:latin typeface="Arial" panose="020B0604020202020204" pitchFamily="34" charset="0"/>
                <a:cs typeface="Arial" panose="020B0604020202020204" pitchFamily="34" charset="0"/>
              </a:rPr>
              <a:t> </a:t>
            </a:r>
            <a:r>
              <a:rPr lang="ru-RU" sz="1100" i="1" dirty="0" err="1">
                <a:latin typeface="Arial" panose="020B0604020202020204" pitchFamily="34" charset="0"/>
                <a:cs typeface="Arial" panose="020B0604020202020204" pitchFamily="34" charset="0"/>
              </a:rPr>
              <a:t>Review</a:t>
            </a:r>
            <a:r>
              <a:rPr lang="ru-RU" sz="1100" i="1" dirty="0">
                <a:latin typeface="Arial" panose="020B0604020202020204" pitchFamily="34" charset="0"/>
                <a:cs typeface="Arial" panose="020B0604020202020204" pitchFamily="34" charset="0"/>
              </a:rPr>
              <a:t> </a:t>
            </a:r>
            <a:r>
              <a:rPr lang="ru-RU" sz="1100" i="1" dirty="0" err="1">
                <a:latin typeface="Arial" panose="020B0604020202020204" pitchFamily="34" charset="0"/>
                <a:cs typeface="Arial" panose="020B0604020202020204" pitchFamily="34" charset="0"/>
              </a:rPr>
              <a:t>of</a:t>
            </a:r>
            <a:r>
              <a:rPr lang="ru-RU" sz="1100" i="1" dirty="0">
                <a:latin typeface="Arial" panose="020B0604020202020204" pitchFamily="34" charset="0"/>
                <a:cs typeface="Arial" panose="020B0604020202020204" pitchFamily="34" charset="0"/>
              </a:rPr>
              <a:t> </a:t>
            </a:r>
            <a:r>
              <a:rPr lang="ru-RU" sz="1100" i="1" dirty="0" err="1">
                <a:latin typeface="Arial" panose="020B0604020202020204" pitchFamily="34" charset="0"/>
                <a:cs typeface="Arial" panose="020B0604020202020204" pitchFamily="34" charset="0"/>
              </a:rPr>
              <a:t>Circumpolar</a:t>
            </a:r>
            <a:r>
              <a:rPr lang="ru-RU" sz="1100" i="1" dirty="0">
                <a:latin typeface="Arial" panose="020B0604020202020204" pitchFamily="34" charset="0"/>
                <a:cs typeface="Arial" panose="020B0604020202020204" pitchFamily="34" charset="0"/>
              </a:rPr>
              <a:t> </a:t>
            </a:r>
            <a:r>
              <a:rPr lang="ru-RU" sz="1100" i="1" dirty="0" err="1">
                <a:latin typeface="Arial" panose="020B0604020202020204" pitchFamily="34" charset="0"/>
                <a:cs typeface="Arial" panose="020B0604020202020204" pitchFamily="34" charset="0"/>
              </a:rPr>
              <a:t>Health</a:t>
            </a:r>
            <a:r>
              <a:rPr lang="ru-RU" sz="1100" i="1" dirty="0">
                <a:latin typeface="Arial" panose="020B0604020202020204" pitchFamily="34" charset="0"/>
                <a:cs typeface="Arial" panose="020B0604020202020204" pitchFamily="34" charset="0"/>
              </a:rPr>
              <a:t> </a:t>
            </a:r>
            <a:r>
              <a:rPr lang="ru-RU" sz="1100" i="1" dirty="0" err="1" smtClean="0">
                <a:latin typeface="Arial" panose="020B0604020202020204" pitchFamily="34" charset="0"/>
                <a:cs typeface="Arial" panose="020B0604020202020204" pitchFamily="34" charset="0"/>
              </a:rPr>
              <a:t>Systems</a:t>
            </a:r>
            <a:r>
              <a:rPr lang="en-US" sz="1100" i="1" dirty="0">
                <a:latin typeface="Arial" panose="020B0604020202020204" pitchFamily="34" charset="0"/>
                <a:cs typeface="Arial" panose="020B0604020202020204" pitchFamily="34" charset="0"/>
              </a:rPr>
              <a:t> </a:t>
            </a:r>
            <a:r>
              <a:rPr lang="en-US" sz="1100" i="1" dirty="0" smtClean="0">
                <a:latin typeface="Arial" panose="020B0604020202020204" pitchFamily="34" charset="0"/>
                <a:cs typeface="Arial" panose="020B0604020202020204" pitchFamily="34" charset="0"/>
              </a:rPr>
              <a:t>edited </a:t>
            </a:r>
            <a:r>
              <a:rPr lang="en-US" sz="1100" i="1" dirty="0">
                <a:latin typeface="Arial" panose="020B0604020202020204" pitchFamily="34" charset="0"/>
                <a:cs typeface="Arial" panose="020B0604020202020204" pitchFamily="34" charset="0"/>
              </a:rPr>
              <a:t>by </a:t>
            </a:r>
            <a:r>
              <a:rPr lang="en-US" sz="1100" i="1" dirty="0" err="1">
                <a:latin typeface="Arial" panose="020B0604020202020204" pitchFamily="34" charset="0"/>
                <a:cs typeface="Arial" panose="020B0604020202020204" pitchFamily="34" charset="0"/>
              </a:rPr>
              <a:t>Kue</a:t>
            </a:r>
            <a:r>
              <a:rPr lang="en-US" sz="1100" i="1" dirty="0">
                <a:latin typeface="Arial" panose="020B0604020202020204" pitchFamily="34" charset="0"/>
                <a:cs typeface="Arial" panose="020B0604020202020204" pitchFamily="34" charset="0"/>
              </a:rPr>
              <a:t> Young Gregory </a:t>
            </a:r>
            <a:r>
              <a:rPr lang="en-US" sz="1100" i="1" dirty="0" err="1" smtClean="0">
                <a:latin typeface="Arial" panose="020B0604020202020204" pitchFamily="34" charset="0"/>
                <a:cs typeface="Arial" panose="020B0604020202020204" pitchFamily="34" charset="0"/>
              </a:rPr>
              <a:t>Marchildon</a:t>
            </a:r>
            <a:r>
              <a:rPr lang="en-US" sz="1100" i="1" dirty="0" smtClean="0">
                <a:latin typeface="Arial" panose="020B0604020202020204" pitchFamily="34" charset="0"/>
                <a:cs typeface="Arial" panose="020B0604020202020204" pitchFamily="34" charset="0"/>
              </a:rPr>
              <a:t>, 2012</a:t>
            </a:r>
            <a:endParaRPr lang="en-US" sz="1100" i="1" dirty="0">
              <a:latin typeface="Arial" panose="020B0604020202020204" pitchFamily="34" charset="0"/>
              <a:cs typeface="Arial" panose="020B0604020202020204" pitchFamily="34" charset="0"/>
            </a:endParaRPr>
          </a:p>
          <a:p>
            <a:endParaRPr lang="ru-RU" sz="1100" i="1" dirty="0">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a:xfrm>
            <a:off x="6991350" y="6492875"/>
            <a:ext cx="2057400" cy="365125"/>
          </a:xfrm>
        </p:spPr>
        <p:txBody>
          <a:bodyPr/>
          <a:lstStyle/>
          <a:p>
            <a:fld id="{FEB612FA-7A64-4CEE-A342-01720CD0C80F}" type="slidenum">
              <a:rPr lang="ru-RU" smtClean="0"/>
              <a:t>6</a:t>
            </a:fld>
            <a:endParaRPr lang="ru-RU" dirty="0"/>
          </a:p>
        </p:txBody>
      </p:sp>
    </p:spTree>
    <p:extLst>
      <p:ext uri="{BB962C8B-B14F-4D97-AF65-F5344CB8AC3E}">
        <p14:creationId xmlns:p14="http://schemas.microsoft.com/office/powerpoint/2010/main" val="32462540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092706854"/>
              </p:ext>
            </p:extLst>
          </p:nvPr>
        </p:nvGraphicFramePr>
        <p:xfrm>
          <a:off x="649995" y="1087513"/>
          <a:ext cx="1927951" cy="4594032"/>
        </p:xfrm>
        <a:graphic>
          <a:graphicData uri="http://schemas.openxmlformats.org/drawingml/2006/table">
            <a:tbl>
              <a:tblPr>
                <a:tableStyleId>{5C22544A-7EE6-4342-B048-85BDC9FD1C3A}</a:tableStyleId>
              </a:tblPr>
              <a:tblGrid>
                <a:gridCol w="1927951">
                  <a:extLst>
                    <a:ext uri="{9D8B030D-6E8A-4147-A177-3AD203B41FA5}">
                      <a16:colId xmlns:a16="http://schemas.microsoft.com/office/drawing/2014/main" xmlns="" val="1755407848"/>
                    </a:ext>
                  </a:extLst>
                </a:gridCol>
              </a:tblGrid>
              <a:tr h="704082">
                <a:tc>
                  <a:txBody>
                    <a:bodyPr/>
                    <a:lstStyle/>
                    <a:p>
                      <a:pPr algn="l" fontAlgn="b"/>
                      <a:r>
                        <a:rPr lang="en-US" sz="1400" b="1" u="none" strike="noStrike" dirty="0">
                          <a:solidFill>
                            <a:schemeClr val="tx1"/>
                          </a:solidFill>
                          <a:effectLst/>
                          <a:latin typeface="Arial" panose="020B0604020202020204" pitchFamily="34" charset="0"/>
                          <a:cs typeface="Arial" panose="020B0604020202020204" pitchFamily="34" charset="0"/>
                        </a:rPr>
                        <a:t>Alaska (United States)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4072393034"/>
                  </a:ext>
                </a:extLst>
              </a:tr>
              <a:tr h="388995">
                <a:tc>
                  <a:txBody>
                    <a:bodyPr/>
                    <a:lstStyle/>
                    <a:p>
                      <a:pPr algn="l" fontAlgn="b"/>
                      <a:r>
                        <a:rPr lang="en-US" sz="1400" b="1" u="none" strike="noStrike" dirty="0">
                          <a:solidFill>
                            <a:schemeClr val="tx1"/>
                          </a:solidFill>
                          <a:effectLst/>
                          <a:latin typeface="Arial" panose="020B0604020202020204" pitchFamily="34" charset="0"/>
                          <a:cs typeface="Arial" panose="020B0604020202020204" pitchFamily="34" charset="0"/>
                        </a:rPr>
                        <a:t>Iceland</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1859184299"/>
                  </a:ext>
                </a:extLst>
              </a:tr>
              <a:tr h="388995">
                <a:tc>
                  <a:txBody>
                    <a:bodyPr/>
                    <a:lstStyle/>
                    <a:p>
                      <a:pPr algn="l" fontAlgn="b"/>
                      <a:r>
                        <a:rPr lang="en-US" sz="1400" b="1" u="none" strike="noStrike" dirty="0">
                          <a:solidFill>
                            <a:schemeClr val="tx1"/>
                          </a:solidFill>
                          <a:effectLst/>
                          <a:latin typeface="Arial" panose="020B0604020202020204" pitchFamily="34" charset="0"/>
                          <a:cs typeface="Arial" panose="020B0604020202020204" pitchFamily="34" charset="0"/>
                        </a:rPr>
                        <a:t>Canadian Arctic</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788801607"/>
                  </a:ext>
                </a:extLst>
              </a:tr>
              <a:tr h="388995">
                <a:tc>
                  <a:txBody>
                    <a:bodyPr/>
                    <a:lstStyle/>
                    <a:p>
                      <a:pPr algn="l" fontAlgn="b"/>
                      <a:r>
                        <a:rPr lang="en-US" sz="1400" b="1" u="none" strike="noStrike">
                          <a:solidFill>
                            <a:schemeClr val="tx1"/>
                          </a:solidFill>
                          <a:effectLst/>
                          <a:latin typeface="Arial" panose="020B0604020202020204" pitchFamily="34" charset="0"/>
                          <a:cs typeface="Arial" panose="020B0604020202020204" pitchFamily="34" charset="0"/>
                        </a:rPr>
                        <a:t>World</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476139898"/>
                  </a:ext>
                </a:extLst>
              </a:tr>
              <a:tr h="388995">
                <a:tc>
                  <a:txBody>
                    <a:bodyPr/>
                    <a:lstStyle/>
                    <a:p>
                      <a:pPr algn="l" fontAlgn="b"/>
                      <a:r>
                        <a:rPr lang="en-US" sz="1400" b="1" u="none" strike="noStrike" dirty="0">
                          <a:solidFill>
                            <a:schemeClr val="tx1"/>
                          </a:solidFill>
                          <a:effectLst/>
                          <a:latin typeface="Arial" panose="020B0604020202020204" pitchFamily="34" charset="0"/>
                          <a:cs typeface="Arial" panose="020B0604020202020204" pitchFamily="34" charset="0"/>
                        </a:rPr>
                        <a:t>Faroe Islands</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2484653694"/>
                  </a:ext>
                </a:extLst>
              </a:tr>
              <a:tr h="388995">
                <a:tc>
                  <a:txBody>
                    <a:bodyPr/>
                    <a:lstStyle/>
                    <a:p>
                      <a:pPr algn="l" fontAlgn="b"/>
                      <a:r>
                        <a:rPr lang="en-US" sz="1400" b="1" u="none" strike="noStrike">
                          <a:solidFill>
                            <a:schemeClr val="tx1"/>
                          </a:solidFill>
                          <a:effectLst/>
                          <a:latin typeface="Arial" panose="020B0604020202020204" pitchFamily="34" charset="0"/>
                          <a:cs typeface="Arial" panose="020B0604020202020204" pitchFamily="34" charset="0"/>
                        </a:rPr>
                        <a:t>Greenland</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469621450"/>
                  </a:ext>
                </a:extLst>
              </a:tr>
              <a:tr h="388995">
                <a:tc>
                  <a:txBody>
                    <a:bodyPr/>
                    <a:lstStyle/>
                    <a:p>
                      <a:pPr algn="l" fontAlgn="b"/>
                      <a:r>
                        <a:rPr lang="en-US" sz="1400" b="1" u="none" strike="noStrike">
                          <a:solidFill>
                            <a:schemeClr val="tx1"/>
                          </a:solidFill>
                          <a:effectLst/>
                          <a:latin typeface="Arial" panose="020B0604020202020204" pitchFamily="34" charset="0"/>
                          <a:cs typeface="Arial" panose="020B0604020202020204" pitchFamily="34" charset="0"/>
                        </a:rPr>
                        <a:t>Norwegian Arctic</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934218714"/>
                  </a:ext>
                </a:extLst>
              </a:tr>
              <a:tr h="388995">
                <a:tc>
                  <a:txBody>
                    <a:bodyPr/>
                    <a:lstStyle/>
                    <a:p>
                      <a:pPr algn="l" fontAlgn="b"/>
                      <a:r>
                        <a:rPr lang="en-US" sz="1400" b="1" u="none" strike="noStrike">
                          <a:solidFill>
                            <a:schemeClr val="tx1"/>
                          </a:solidFill>
                          <a:effectLst/>
                          <a:latin typeface="Arial" panose="020B0604020202020204" pitchFamily="34" charset="0"/>
                          <a:cs typeface="Arial" panose="020B0604020202020204" pitchFamily="34" charset="0"/>
                        </a:rPr>
                        <a:t>Arctic, total</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1977681789"/>
                  </a:ext>
                </a:extLst>
              </a:tr>
              <a:tr h="388995">
                <a:tc>
                  <a:txBody>
                    <a:bodyPr/>
                    <a:lstStyle/>
                    <a:p>
                      <a:pPr algn="l" fontAlgn="b"/>
                      <a:r>
                        <a:rPr lang="en-US" sz="1400" b="1" u="none" strike="noStrike">
                          <a:solidFill>
                            <a:schemeClr val="tx1"/>
                          </a:solidFill>
                          <a:effectLst/>
                          <a:latin typeface="Arial" panose="020B0604020202020204" pitchFamily="34" charset="0"/>
                          <a:cs typeface="Arial" panose="020B0604020202020204" pitchFamily="34" charset="0"/>
                        </a:rPr>
                        <a:t>Norrbotten (Sweden)</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3153437402"/>
                  </a:ext>
                </a:extLst>
              </a:tr>
              <a:tr h="388995">
                <a:tc>
                  <a:txBody>
                    <a:bodyPr/>
                    <a:lstStyle/>
                    <a:p>
                      <a:pPr algn="l" fontAlgn="b"/>
                      <a:r>
                        <a:rPr lang="en-US" sz="1400" b="1" u="none" strike="noStrike">
                          <a:solidFill>
                            <a:schemeClr val="tx1"/>
                          </a:solidFill>
                          <a:effectLst/>
                          <a:latin typeface="Arial" panose="020B0604020202020204" pitchFamily="34" charset="0"/>
                          <a:cs typeface="Arial" panose="020B0604020202020204" pitchFamily="34" charset="0"/>
                        </a:rPr>
                        <a:t>Lappi (Finland)</a:t>
                      </a:r>
                      <a:endParaRPr lang="en-US" sz="14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608747750"/>
                  </a:ext>
                </a:extLst>
              </a:tr>
              <a:tr h="388995">
                <a:tc>
                  <a:txBody>
                    <a:bodyPr/>
                    <a:lstStyle/>
                    <a:p>
                      <a:pPr algn="l" fontAlgn="b"/>
                      <a:r>
                        <a:rPr lang="en-US" sz="1400" b="1" u="none" strike="noStrike" dirty="0">
                          <a:solidFill>
                            <a:schemeClr val="tx1"/>
                          </a:solidFill>
                          <a:effectLst/>
                          <a:latin typeface="Arial" panose="020B0604020202020204" pitchFamily="34" charset="0"/>
                          <a:cs typeface="Arial" panose="020B0604020202020204" pitchFamily="34" charset="0"/>
                        </a:rPr>
                        <a:t>Russian Arctic</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solidFill>
                  </a:tcPr>
                </a:tc>
                <a:extLst>
                  <a:ext uri="{0D108BD9-81ED-4DB2-BD59-A6C34878D82A}">
                    <a16:rowId xmlns:a16="http://schemas.microsoft.com/office/drawing/2014/main" xmlns="" val="2013759720"/>
                  </a:ext>
                </a:extLst>
              </a:tr>
            </a:tbl>
          </a:graphicData>
        </a:graphic>
      </p:graphicFrame>
      <p:sp>
        <p:nvSpPr>
          <p:cNvPr id="5" name="Заголовок 4"/>
          <p:cNvSpPr>
            <a:spLocks noGrp="1"/>
          </p:cNvSpPr>
          <p:nvPr>
            <p:ph type="title"/>
          </p:nvPr>
        </p:nvSpPr>
        <p:spPr>
          <a:xfrm>
            <a:off x="649995" y="155806"/>
            <a:ext cx="7865355" cy="867184"/>
          </a:xfrm>
        </p:spPr>
        <p:txBody>
          <a:bodyPr>
            <a:noAutofit/>
          </a:bodyPr>
          <a:lstStyle/>
          <a:p>
            <a:pPr algn="ctr"/>
            <a:r>
              <a:rPr lang="en-US" sz="3600" b="1" dirty="0" smtClean="0">
                <a:latin typeface="Arial" panose="020B0604020202020204" pitchFamily="34" charset="0"/>
                <a:cs typeface="Arial" panose="020B0604020202020204" pitchFamily="34" charset="0"/>
              </a:rPr>
              <a:t>Population change in the Arctic, 2000 – 2010 (percent) </a:t>
            </a:r>
            <a:endParaRPr lang="ru-RU" sz="3600" b="1" dirty="0">
              <a:latin typeface="Arial" panose="020B0604020202020204" pitchFamily="34" charset="0"/>
              <a:cs typeface="Arial" panose="020B0604020202020204" pitchFamily="34"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3385008489"/>
              </p:ext>
            </p:extLst>
          </p:nvPr>
        </p:nvGraphicFramePr>
        <p:xfrm>
          <a:off x="1938969" y="1399141"/>
          <a:ext cx="6576381" cy="508629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374693" y="6520063"/>
            <a:ext cx="2981907" cy="276999"/>
          </a:xfrm>
          <a:prstGeom prst="rect">
            <a:avLst/>
          </a:prstGeom>
          <a:noFill/>
        </p:spPr>
        <p:txBody>
          <a:bodyPr wrap="none" rtlCol="0">
            <a:spAutoFit/>
          </a:bodyPr>
          <a:lstStyle/>
          <a:p>
            <a:r>
              <a:rPr lang="en-US" sz="1200" i="1" dirty="0" smtClean="0">
                <a:latin typeface="Arial" panose="020B0604020202020204" pitchFamily="34" charset="0"/>
                <a:cs typeface="Arial" panose="020B0604020202020204" pitchFamily="34" charset="0"/>
              </a:rPr>
              <a:t>Arctic Human Development Report, 2014</a:t>
            </a:r>
            <a:endParaRPr lang="ru-RU" sz="1200" i="1" dirty="0">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a:xfrm>
            <a:off x="6903746" y="6431937"/>
            <a:ext cx="2057400" cy="365125"/>
          </a:xfrm>
        </p:spPr>
        <p:txBody>
          <a:bodyPr/>
          <a:lstStyle/>
          <a:p>
            <a:fld id="{FEB612FA-7A64-4CEE-A342-01720CD0C80F}" type="slidenum">
              <a:rPr lang="ru-RU" smtClean="0"/>
              <a:t>7</a:t>
            </a:fld>
            <a:endParaRPr lang="ru-RU" dirty="0"/>
          </a:p>
        </p:txBody>
      </p:sp>
    </p:spTree>
    <p:extLst>
      <p:ext uri="{BB962C8B-B14F-4D97-AF65-F5344CB8AC3E}">
        <p14:creationId xmlns:p14="http://schemas.microsoft.com/office/powerpoint/2010/main" val="33487814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19" y="128990"/>
            <a:ext cx="8780443" cy="1325563"/>
          </a:xfrm>
        </p:spPr>
        <p:txBody>
          <a:bodyPr>
            <a:noAutofit/>
          </a:bodyPr>
          <a:lstStyle/>
          <a:p>
            <a:pPr algn="ctr"/>
            <a:r>
              <a:rPr lang="en-US" sz="3200" b="1" dirty="0" smtClean="0">
                <a:latin typeface="Arial" panose="020B0604020202020204" pitchFamily="34" charset="0"/>
                <a:cs typeface="Arial" panose="020B0604020202020204" pitchFamily="34" charset="0"/>
              </a:rPr>
              <a:t>Net migration in the Arctic regions and countries in 2000 – 2014, number of persons</a:t>
            </a:r>
            <a:endParaRPr lang="ru-RU" sz="3200" b="1" dirty="0">
              <a:latin typeface="Arial" panose="020B0604020202020204" pitchFamily="34" charset="0"/>
              <a:cs typeface="Arial" panose="020B0604020202020204" pitchFamily="34"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77825017"/>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63580067"/>
              </p:ext>
            </p:extLst>
          </p:nvPr>
        </p:nvGraphicFramePr>
        <p:xfrm>
          <a:off x="4572000" y="1960998"/>
          <a:ext cx="2577947" cy="3844893"/>
        </p:xfrm>
        <a:graphic>
          <a:graphicData uri="http://schemas.openxmlformats.org/drawingml/2006/table">
            <a:tbl>
              <a:tblPr>
                <a:tableStyleId>{5C22544A-7EE6-4342-B048-85BDC9FD1C3A}</a:tableStyleId>
              </a:tblPr>
              <a:tblGrid>
                <a:gridCol w="2577947">
                  <a:extLst>
                    <a:ext uri="{9D8B030D-6E8A-4147-A177-3AD203B41FA5}">
                      <a16:colId xmlns:a16="http://schemas.microsoft.com/office/drawing/2014/main" xmlns="" val="188279005"/>
                    </a:ext>
                  </a:extLst>
                </a:gridCol>
              </a:tblGrid>
              <a:tr h="276390">
                <a:tc>
                  <a:txBody>
                    <a:bodyPr/>
                    <a:lstStyle/>
                    <a:p>
                      <a:pPr algn="l" fontAlgn="b"/>
                      <a:r>
                        <a:rPr lang="en-US" sz="1400" b="1" u="none" strike="noStrike" dirty="0" err="1">
                          <a:effectLst/>
                          <a:latin typeface="Arial" panose="020B0604020202020204" pitchFamily="34" charset="0"/>
                          <a:cs typeface="Arial" panose="020B0604020202020204" pitchFamily="34" charset="0"/>
                        </a:rPr>
                        <a:t>Norrbotten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2141606483"/>
                  </a:ext>
                </a:extLst>
              </a:tr>
              <a:tr h="276390">
                <a:tc>
                  <a:txBody>
                    <a:bodyPr/>
                    <a:lstStyle/>
                    <a:p>
                      <a:pPr algn="l" fontAlgn="b"/>
                      <a:r>
                        <a:rPr lang="en-US" sz="1400" b="1" u="none" strike="noStrike" dirty="0">
                          <a:effectLst/>
                          <a:latin typeface="Arial" panose="020B0604020202020204" pitchFamily="34" charset="0"/>
                          <a:cs typeface="Arial" panose="020B0604020202020204" pitchFamily="34" charset="0"/>
                        </a:rPr>
                        <a:t>Iceland</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1546688926"/>
                  </a:ext>
                </a:extLst>
              </a:tr>
              <a:tr h="276390">
                <a:tc>
                  <a:txBody>
                    <a:bodyPr/>
                    <a:lstStyle/>
                    <a:p>
                      <a:pPr algn="l" fontAlgn="b"/>
                      <a:r>
                        <a:rPr lang="en-US" sz="1400" b="1" u="none" strike="noStrike" dirty="0">
                          <a:effectLst/>
                          <a:latin typeface="Arial" panose="020B0604020202020204" pitchFamily="34" charset="0"/>
                          <a:cs typeface="Arial" panose="020B0604020202020204" pitchFamily="34" charset="0"/>
                        </a:rPr>
                        <a:t>Lapland</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4225627461"/>
                  </a:ext>
                </a:extLst>
              </a:tr>
              <a:tr h="276390">
                <a:tc>
                  <a:txBody>
                    <a:bodyPr/>
                    <a:lstStyle/>
                    <a:p>
                      <a:pPr algn="l" fontAlgn="b"/>
                      <a:r>
                        <a:rPr lang="en-US" sz="1400" b="1" u="none" strike="noStrike">
                          <a:effectLst/>
                          <a:latin typeface="Arial" panose="020B0604020202020204" pitchFamily="34" charset="0"/>
                          <a:cs typeface="Arial" panose="020B0604020202020204" pitchFamily="34" charset="0"/>
                        </a:rPr>
                        <a:t>Alaska</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3166146399"/>
                  </a:ext>
                </a:extLst>
              </a:tr>
              <a:tr h="276390">
                <a:tc>
                  <a:txBody>
                    <a:bodyPr/>
                    <a:lstStyle/>
                    <a:p>
                      <a:pPr algn="l" fontAlgn="b"/>
                      <a:r>
                        <a:rPr lang="en-US" sz="1400" b="1" u="none" strike="noStrike" dirty="0">
                          <a:effectLst/>
                          <a:latin typeface="Arial" panose="020B0604020202020204" pitchFamily="34" charset="0"/>
                          <a:cs typeface="Arial" panose="020B0604020202020204" pitchFamily="34" charset="0"/>
                        </a:rPr>
                        <a:t>Yukon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2015007062"/>
                  </a:ext>
                </a:extLst>
              </a:tr>
              <a:tr h="272521">
                <a:tc>
                  <a:txBody>
                    <a:bodyPr/>
                    <a:lstStyle/>
                    <a:p>
                      <a:pPr algn="l" fontAlgn="b"/>
                      <a:r>
                        <a:rPr lang="en-US" sz="1400" b="1" u="none" strike="noStrike" dirty="0">
                          <a:effectLst/>
                          <a:latin typeface="Arial" panose="020B0604020202020204" pitchFamily="34" charset="0"/>
                          <a:cs typeface="Arial" panose="020B0604020202020204" pitchFamily="34" charset="0"/>
                        </a:rPr>
                        <a:t>Nenets </a:t>
                      </a:r>
                      <a:r>
                        <a:rPr lang="en-US" sz="1400" b="1" u="none" strike="noStrike" dirty="0" err="1" smtClean="0">
                          <a:effectLst/>
                          <a:latin typeface="Arial" panose="020B0604020202020204" pitchFamily="34" charset="0"/>
                          <a:cs typeface="Arial" panose="020B0604020202020204" pitchFamily="34" charset="0"/>
                        </a:rPr>
                        <a:t>okrug</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581226960"/>
                  </a:ext>
                </a:extLst>
              </a:tr>
              <a:tr h="276390">
                <a:tc>
                  <a:txBody>
                    <a:bodyPr/>
                    <a:lstStyle/>
                    <a:p>
                      <a:pPr algn="l" fontAlgn="b"/>
                      <a:r>
                        <a:rPr lang="en-US" sz="1400" b="1" u="none" strike="noStrike" dirty="0">
                          <a:effectLst/>
                          <a:latin typeface="Arial" panose="020B0604020202020204" pitchFamily="34" charset="0"/>
                          <a:cs typeface="Arial" panose="020B0604020202020204" pitchFamily="34" charset="0"/>
                        </a:rPr>
                        <a:t>Nunavut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368769722"/>
                  </a:ext>
                </a:extLst>
              </a:tr>
              <a:tr h="276390">
                <a:tc>
                  <a:txBody>
                    <a:bodyPr/>
                    <a:lstStyle/>
                    <a:p>
                      <a:pPr algn="l" fontAlgn="b"/>
                      <a:r>
                        <a:rPr lang="en-US" sz="1400" b="1" u="none" strike="noStrike" dirty="0">
                          <a:effectLst/>
                          <a:latin typeface="Arial" panose="020B0604020202020204" pitchFamily="34" charset="0"/>
                          <a:cs typeface="Arial" panose="020B0604020202020204" pitchFamily="34" charset="0"/>
                        </a:rPr>
                        <a:t>Northwest territories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3945958946"/>
                  </a:ext>
                </a:extLst>
              </a:tr>
              <a:tr h="276390">
                <a:tc>
                  <a:txBody>
                    <a:bodyPr/>
                    <a:lstStyle/>
                    <a:p>
                      <a:pPr algn="l" fontAlgn="b"/>
                      <a:r>
                        <a:rPr lang="en-US" sz="1400" b="1" u="none" strike="noStrike" dirty="0">
                          <a:effectLst/>
                          <a:latin typeface="Arial" panose="020B0604020202020204" pitchFamily="34" charset="0"/>
                          <a:cs typeface="Arial" panose="020B0604020202020204" pitchFamily="34" charset="0"/>
                        </a:rPr>
                        <a:t>Greenland</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1140774914"/>
                  </a:ext>
                </a:extLst>
              </a:tr>
              <a:tr h="262036">
                <a:tc>
                  <a:txBody>
                    <a:bodyPr/>
                    <a:lstStyle/>
                    <a:p>
                      <a:pPr algn="l" fontAlgn="b"/>
                      <a:r>
                        <a:rPr lang="en-US" sz="1400" b="1" u="none" strike="noStrike" dirty="0">
                          <a:effectLst/>
                          <a:latin typeface="Arial" panose="020B0604020202020204" pitchFamily="34" charset="0"/>
                          <a:cs typeface="Arial" panose="020B0604020202020204" pitchFamily="34" charset="0"/>
                        </a:rPr>
                        <a:t>Yamal-Nenets </a:t>
                      </a:r>
                      <a:r>
                        <a:rPr lang="en-US" sz="1400" b="1" u="none" strike="noStrike" dirty="0" err="1" smtClean="0">
                          <a:effectLst/>
                          <a:latin typeface="Arial" panose="020B0604020202020204" pitchFamily="34" charset="0"/>
                          <a:cs typeface="Arial" panose="020B0604020202020204" pitchFamily="34" charset="0"/>
                        </a:rPr>
                        <a:t>okrug</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1259009208"/>
                  </a:ext>
                </a:extLst>
              </a:tr>
              <a:tr h="276390">
                <a:tc>
                  <a:txBody>
                    <a:bodyPr/>
                    <a:lstStyle/>
                    <a:p>
                      <a:pPr algn="l" fontAlgn="b"/>
                      <a:r>
                        <a:rPr lang="en-US" sz="1400" b="1" u="none" strike="noStrike" dirty="0" err="1">
                          <a:effectLst/>
                          <a:latin typeface="Arial" panose="020B0604020202020204" pitchFamily="34" charset="0"/>
                          <a:cs typeface="Arial" panose="020B0604020202020204" pitchFamily="34" charset="0"/>
                        </a:rPr>
                        <a:t>Finnmark</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432515744"/>
                  </a:ext>
                </a:extLst>
              </a:tr>
              <a:tr h="276390">
                <a:tc>
                  <a:txBody>
                    <a:bodyPr/>
                    <a:lstStyle/>
                    <a:p>
                      <a:pPr algn="l" fontAlgn="b"/>
                      <a:r>
                        <a:rPr lang="en-US" sz="1400" b="1" u="none" strike="noStrike">
                          <a:effectLst/>
                          <a:latin typeface="Arial" panose="020B0604020202020204" pitchFamily="34" charset="0"/>
                          <a:cs typeface="Arial" panose="020B0604020202020204" pitchFamily="34" charset="0"/>
                        </a:rPr>
                        <a:t>Troms</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2485351603"/>
                  </a:ext>
                </a:extLst>
              </a:tr>
              <a:tr h="270046">
                <a:tc>
                  <a:txBody>
                    <a:bodyPr/>
                    <a:lstStyle/>
                    <a:p>
                      <a:pPr algn="l" fontAlgn="b"/>
                      <a:r>
                        <a:rPr lang="en-US" sz="1400" b="1" u="none" strike="noStrike" dirty="0">
                          <a:effectLst/>
                          <a:latin typeface="Arial" panose="020B0604020202020204" pitchFamily="34" charset="0"/>
                          <a:cs typeface="Arial" panose="020B0604020202020204" pitchFamily="34" charset="0"/>
                        </a:rPr>
                        <a:t>Chukotka </a:t>
                      </a:r>
                      <a:r>
                        <a:rPr lang="en-US" sz="1400" b="1" u="none" strike="noStrike" dirty="0" err="1" smtClean="0">
                          <a:effectLst/>
                          <a:latin typeface="Arial" panose="020B0604020202020204" pitchFamily="34" charset="0"/>
                          <a:cs typeface="Arial" panose="020B0604020202020204" pitchFamily="34" charset="0"/>
                        </a:rPr>
                        <a:t>okrug</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57694139"/>
                  </a:ext>
                </a:extLst>
              </a:tr>
              <a:tr h="276390">
                <a:tc>
                  <a:txBody>
                    <a:bodyPr/>
                    <a:lstStyle/>
                    <a:p>
                      <a:pPr algn="l" fontAlgn="b"/>
                      <a:r>
                        <a:rPr lang="en-US" sz="1400" b="1" u="none" strike="noStrike" dirty="0">
                          <a:effectLst/>
                          <a:latin typeface="Arial" panose="020B0604020202020204" pitchFamily="34" charset="0"/>
                          <a:cs typeface="Arial" panose="020B0604020202020204" pitchFamily="34" charset="0"/>
                        </a:rPr>
                        <a:t>Murmansk oblast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039" marR="9039" marT="9039" marB="0" anchor="b">
                    <a:noFill/>
                  </a:tcPr>
                </a:tc>
                <a:extLst>
                  <a:ext uri="{0D108BD9-81ED-4DB2-BD59-A6C34878D82A}">
                    <a16:rowId xmlns:a16="http://schemas.microsoft.com/office/drawing/2014/main" xmlns="" val="2696871962"/>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321692520"/>
              </p:ext>
            </p:extLst>
          </p:nvPr>
        </p:nvGraphicFramePr>
        <p:xfrm>
          <a:off x="407625" y="2071167"/>
          <a:ext cx="3822852" cy="3404216"/>
        </p:xfrm>
        <a:graphic>
          <a:graphicData uri="http://schemas.openxmlformats.org/drawingml/2006/table">
            <a:tbl>
              <a:tblPr firstRow="1" bandRow="1">
                <a:tableStyleId>{93296810-A885-4BE3-A3E7-6D5BEEA58F35}</a:tableStyleId>
              </a:tblPr>
              <a:tblGrid>
                <a:gridCol w="1454226">
                  <a:extLst>
                    <a:ext uri="{9D8B030D-6E8A-4147-A177-3AD203B41FA5}">
                      <a16:colId xmlns:a16="http://schemas.microsoft.com/office/drawing/2014/main" xmlns="" val="2668881629"/>
                    </a:ext>
                  </a:extLst>
                </a:gridCol>
                <a:gridCol w="2368626">
                  <a:extLst>
                    <a:ext uri="{9D8B030D-6E8A-4147-A177-3AD203B41FA5}">
                      <a16:colId xmlns:a16="http://schemas.microsoft.com/office/drawing/2014/main" xmlns="" val="740085189"/>
                    </a:ext>
                  </a:extLst>
                </a:gridCol>
              </a:tblGrid>
              <a:tr h="425527">
                <a:tc>
                  <a:txBody>
                    <a:bodyPr/>
                    <a:lstStyle/>
                    <a:p>
                      <a:r>
                        <a:rPr lang="en-US" dirty="0" smtClean="0">
                          <a:latin typeface="Arial" panose="020B0604020202020204" pitchFamily="34" charset="0"/>
                          <a:cs typeface="Arial" panose="020B0604020202020204" pitchFamily="34" charset="0"/>
                        </a:rPr>
                        <a:t>Country</a:t>
                      </a:r>
                      <a:endParaRPr lang="ru-RU" dirty="0">
                        <a:solidFill>
                          <a:schemeClr val="tx1"/>
                        </a:solidFill>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Number</a:t>
                      </a:r>
                      <a:r>
                        <a:rPr lang="en-US" baseline="0" dirty="0" smtClean="0">
                          <a:latin typeface="Arial" panose="020B0604020202020204" pitchFamily="34" charset="0"/>
                          <a:cs typeface="Arial" panose="020B0604020202020204" pitchFamily="34" charset="0"/>
                        </a:rPr>
                        <a:t> of persons</a:t>
                      </a:r>
                      <a:endParaRPr lang="ru-RU"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057106"/>
                  </a:ext>
                </a:extLst>
              </a:tr>
              <a:tr h="425527">
                <a:tc>
                  <a:txBody>
                    <a:bodyPr/>
                    <a:lstStyle/>
                    <a:p>
                      <a:pPr algn="l" fontAlgn="b"/>
                      <a:r>
                        <a:rPr lang="en-US" sz="1600" u="none" strike="noStrike">
                          <a:effectLst/>
                          <a:latin typeface="Arial" panose="020B0604020202020204" pitchFamily="34" charset="0"/>
                          <a:cs typeface="Arial" panose="020B0604020202020204" pitchFamily="34" charset="0"/>
                        </a:rPr>
                        <a:t>United States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ru-RU" sz="1600" u="none" strike="noStrike" dirty="0">
                          <a:effectLst/>
                          <a:latin typeface="Arial" panose="020B0604020202020204" pitchFamily="34" charset="0"/>
                          <a:cs typeface="Arial" panose="020B0604020202020204" pitchFamily="34" charset="0"/>
                        </a:rPr>
                        <a:t>14552509</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004247192"/>
                  </a:ext>
                </a:extLst>
              </a:tr>
              <a:tr h="425527">
                <a:tc>
                  <a:txBody>
                    <a:bodyPr/>
                    <a:lstStyle/>
                    <a:p>
                      <a:pPr algn="l" fontAlgn="b"/>
                      <a:r>
                        <a:rPr lang="en-US" sz="1600" u="none" strike="noStrike">
                          <a:effectLst/>
                          <a:latin typeface="Arial" panose="020B0604020202020204" pitchFamily="34" charset="0"/>
                          <a:cs typeface="Arial" panose="020B0604020202020204" pitchFamily="34" charset="0"/>
                        </a:rPr>
                        <a:t>Russia</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ru-RU" sz="1600" u="none" strike="noStrike" dirty="0">
                          <a:effectLst/>
                          <a:latin typeface="Arial" panose="020B0604020202020204" pitchFamily="34" charset="0"/>
                          <a:cs typeface="Arial" panose="020B0604020202020204" pitchFamily="34" charset="0"/>
                        </a:rPr>
                        <a:t>3424812</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274197504"/>
                  </a:ext>
                </a:extLst>
              </a:tr>
              <a:tr h="425527">
                <a:tc>
                  <a:txBody>
                    <a:bodyPr/>
                    <a:lstStyle/>
                    <a:p>
                      <a:pPr algn="l" fontAlgn="b"/>
                      <a:r>
                        <a:rPr lang="en-US" sz="1600" u="none" strike="noStrike">
                          <a:effectLst/>
                          <a:latin typeface="Arial" panose="020B0604020202020204" pitchFamily="34" charset="0"/>
                          <a:cs typeface="Arial" panose="020B0604020202020204" pitchFamily="34" charset="0"/>
                        </a:rPr>
                        <a:t>Canada</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ru-RU" sz="1600" u="none" strike="noStrike" dirty="0">
                          <a:effectLst/>
                          <a:latin typeface="Arial" panose="020B0604020202020204" pitchFamily="34" charset="0"/>
                          <a:cs typeface="Arial" panose="020B0604020202020204" pitchFamily="34" charset="0"/>
                        </a:rPr>
                        <a:t>3021246</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312974391"/>
                  </a:ext>
                </a:extLst>
              </a:tr>
              <a:tr h="425527">
                <a:tc>
                  <a:txBody>
                    <a:bodyPr/>
                    <a:lstStyle/>
                    <a:p>
                      <a:pPr algn="l" fontAlgn="b"/>
                      <a:r>
                        <a:rPr lang="en-US" sz="1600" u="none" strike="noStrike">
                          <a:effectLst/>
                          <a:latin typeface="Arial" panose="020B0604020202020204" pitchFamily="34" charset="0"/>
                          <a:cs typeface="Arial" panose="020B0604020202020204" pitchFamily="34" charset="0"/>
                        </a:rPr>
                        <a:t>Sweden</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ru-RU" sz="1600" u="none" strike="noStrike" dirty="0">
                          <a:effectLst/>
                          <a:latin typeface="Arial" panose="020B0604020202020204" pitchFamily="34" charset="0"/>
                          <a:cs typeface="Arial" panose="020B0604020202020204" pitchFamily="34" charset="0"/>
                        </a:rPr>
                        <a:t>676858</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790722401"/>
                  </a:ext>
                </a:extLst>
              </a:tr>
              <a:tr h="425527">
                <a:tc>
                  <a:txBody>
                    <a:bodyPr/>
                    <a:lstStyle/>
                    <a:p>
                      <a:pPr algn="l" fontAlgn="b"/>
                      <a:r>
                        <a:rPr lang="en-US" sz="1600" u="none" strike="noStrike">
                          <a:effectLst/>
                          <a:latin typeface="Arial" panose="020B0604020202020204" pitchFamily="34" charset="0"/>
                          <a:cs typeface="Arial" panose="020B0604020202020204" pitchFamily="34" charset="0"/>
                        </a:rPr>
                        <a:t>Norway</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ru-RU" sz="1600" u="none" strike="noStrike" dirty="0">
                          <a:effectLst/>
                          <a:latin typeface="Arial" panose="020B0604020202020204" pitchFamily="34" charset="0"/>
                          <a:cs typeface="Arial" panose="020B0604020202020204" pitchFamily="34" charset="0"/>
                        </a:rPr>
                        <a:t>438059</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787215052"/>
                  </a:ext>
                </a:extLst>
              </a:tr>
              <a:tr h="425527">
                <a:tc>
                  <a:txBody>
                    <a:bodyPr/>
                    <a:lstStyle/>
                    <a:p>
                      <a:pPr algn="l" fontAlgn="b"/>
                      <a:r>
                        <a:rPr lang="en-US" sz="1600" u="none" strike="noStrike">
                          <a:effectLst/>
                          <a:latin typeface="Arial" panose="020B0604020202020204" pitchFamily="34" charset="0"/>
                          <a:cs typeface="Arial" panose="020B0604020202020204" pitchFamily="34" charset="0"/>
                        </a:rPr>
                        <a:t>Denmark</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ru-RU" sz="1600" u="none" strike="noStrike" dirty="0">
                          <a:effectLst/>
                          <a:latin typeface="Arial" panose="020B0604020202020204" pitchFamily="34" charset="0"/>
                          <a:cs typeface="Arial" panose="020B0604020202020204" pitchFamily="34" charset="0"/>
                        </a:rPr>
                        <a:t>290418</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979930539"/>
                  </a:ext>
                </a:extLst>
              </a:tr>
              <a:tr h="425527">
                <a:tc>
                  <a:txBody>
                    <a:bodyPr/>
                    <a:lstStyle/>
                    <a:p>
                      <a:pPr algn="l" fontAlgn="b"/>
                      <a:r>
                        <a:rPr lang="en-US" sz="1600" u="none" strike="noStrike">
                          <a:effectLst/>
                          <a:latin typeface="Arial" panose="020B0604020202020204" pitchFamily="34" charset="0"/>
                          <a:cs typeface="Arial" panose="020B0604020202020204" pitchFamily="34" charset="0"/>
                        </a:rPr>
                        <a:t>Finland</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ru-RU" sz="1600" u="none" strike="noStrike" dirty="0">
                          <a:effectLst/>
                          <a:latin typeface="Arial" panose="020B0604020202020204" pitchFamily="34" charset="0"/>
                          <a:cs typeface="Arial" panose="020B0604020202020204" pitchFamily="34" charset="0"/>
                        </a:rPr>
                        <a:t>171015</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933577981"/>
                  </a:ext>
                </a:extLst>
              </a:tr>
            </a:tbl>
          </a:graphicData>
        </a:graphic>
      </p:graphicFrame>
      <p:sp>
        <p:nvSpPr>
          <p:cNvPr id="11" name="TextBox 10"/>
          <p:cNvSpPr txBox="1"/>
          <p:nvPr/>
        </p:nvSpPr>
        <p:spPr>
          <a:xfrm>
            <a:off x="6561233" y="6444477"/>
            <a:ext cx="1850834" cy="276999"/>
          </a:xfrm>
          <a:prstGeom prst="rect">
            <a:avLst/>
          </a:prstGeom>
          <a:noFill/>
        </p:spPr>
        <p:txBody>
          <a:bodyPr wrap="square" rtlCol="0">
            <a:spAutoFit/>
          </a:bodyPr>
          <a:lstStyle/>
          <a:p>
            <a:r>
              <a:rPr lang="en-US" sz="1200" i="1" dirty="0" err="1" smtClean="0">
                <a:latin typeface="Arial" panose="020B0604020202020204" pitchFamily="34" charset="0"/>
                <a:cs typeface="Arial" panose="020B0604020202020204" pitchFamily="34" charset="0"/>
              </a:rPr>
              <a:t>Vylegzhanina</a:t>
            </a:r>
            <a:r>
              <a:rPr lang="en-US" sz="1200" i="1" dirty="0" smtClean="0">
                <a:latin typeface="Arial" panose="020B0604020202020204" pitchFamily="34" charset="0"/>
                <a:cs typeface="Arial" panose="020B0604020202020204" pitchFamily="34" charset="0"/>
              </a:rPr>
              <a:t> AO, 2017</a:t>
            </a:r>
            <a:endParaRPr lang="ru-RU" sz="1200" i="1" dirty="0">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a:xfrm>
            <a:off x="6915150" y="6368713"/>
            <a:ext cx="2057400" cy="365125"/>
          </a:xfrm>
        </p:spPr>
        <p:txBody>
          <a:bodyPr/>
          <a:lstStyle/>
          <a:p>
            <a:fld id="{FEB612FA-7A64-4CEE-A342-01720CD0C80F}" type="slidenum">
              <a:rPr lang="ru-RU" smtClean="0"/>
              <a:t>8</a:t>
            </a:fld>
            <a:endParaRPr lang="ru-RU"/>
          </a:p>
        </p:txBody>
      </p:sp>
    </p:spTree>
    <p:extLst>
      <p:ext uri="{BB962C8B-B14F-4D97-AF65-F5344CB8AC3E}">
        <p14:creationId xmlns:p14="http://schemas.microsoft.com/office/powerpoint/2010/main" val="4749561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0722"/>
            <a:ext cx="7886700" cy="1325563"/>
          </a:xfrm>
        </p:spPr>
        <p:txBody>
          <a:bodyPr>
            <a:normAutofit fontScale="90000"/>
          </a:bodyPr>
          <a:lstStyle/>
          <a:p>
            <a:pPr algn="ctr"/>
            <a:r>
              <a:rPr lang="en-US" dirty="0"/>
              <a:t> </a:t>
            </a:r>
            <a:r>
              <a:rPr lang="en-US" sz="3600" b="1" dirty="0">
                <a:latin typeface="Arial" panose="020B0604020202020204" pitchFamily="34" charset="0"/>
                <a:cs typeface="Arial" panose="020B0604020202020204" pitchFamily="34" charset="0"/>
              </a:rPr>
              <a:t>Population change from natural increase and net migration in selected Arctic regions, 2000 to </a:t>
            </a:r>
            <a:r>
              <a:rPr lang="en-US" sz="3600" b="1" dirty="0" smtClean="0">
                <a:latin typeface="Arial" panose="020B0604020202020204" pitchFamily="34" charset="0"/>
                <a:cs typeface="Arial" panose="020B0604020202020204" pitchFamily="34" charset="0"/>
              </a:rPr>
              <a:t>2014 </a:t>
            </a:r>
            <a:endParaRPr lang="ru-RU" sz="3600" b="1"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rotWithShape="1">
          <a:blip r:embed="rId3"/>
          <a:srcRect l="20563" t="30444" r="46878" b="30444"/>
          <a:stretch/>
        </p:blipFill>
        <p:spPr>
          <a:xfrm>
            <a:off x="265093" y="1422529"/>
            <a:ext cx="7465719" cy="5044628"/>
          </a:xfrm>
          <a:prstGeom prst="rect">
            <a:avLst/>
          </a:prstGeom>
        </p:spPr>
      </p:pic>
      <p:sp>
        <p:nvSpPr>
          <p:cNvPr id="6" name="TextBox 5"/>
          <p:cNvSpPr txBox="1"/>
          <p:nvPr/>
        </p:nvSpPr>
        <p:spPr>
          <a:xfrm>
            <a:off x="5327871" y="6508303"/>
            <a:ext cx="2981907" cy="276999"/>
          </a:xfrm>
          <a:prstGeom prst="rect">
            <a:avLst/>
          </a:prstGeom>
          <a:noFill/>
        </p:spPr>
        <p:txBody>
          <a:bodyPr wrap="none" rtlCol="0">
            <a:spAutoFit/>
          </a:bodyPr>
          <a:lstStyle/>
          <a:p>
            <a:r>
              <a:rPr lang="en-US" sz="1200" i="1" dirty="0" smtClean="0">
                <a:latin typeface="Arial" panose="020B0604020202020204" pitchFamily="34" charset="0"/>
                <a:cs typeface="Arial" panose="020B0604020202020204" pitchFamily="34" charset="0"/>
              </a:rPr>
              <a:t>Arctic Human Development Report, 2014</a:t>
            </a:r>
            <a:endParaRPr lang="ru-RU" sz="1200" i="1" dirty="0">
              <a:latin typeface="Arial" panose="020B0604020202020204" pitchFamily="34" charset="0"/>
              <a:cs typeface="Arial" panose="020B0604020202020204" pitchFamily="34" charset="0"/>
            </a:endParaRPr>
          </a:p>
        </p:txBody>
      </p:sp>
      <p:sp>
        <p:nvSpPr>
          <p:cNvPr id="7" name="TextBox 6"/>
          <p:cNvSpPr txBox="1"/>
          <p:nvPr/>
        </p:nvSpPr>
        <p:spPr>
          <a:xfrm>
            <a:off x="6718619" y="3344678"/>
            <a:ext cx="1864613" cy="1169551"/>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Percent change </a:t>
            </a:r>
          </a:p>
          <a:p>
            <a:r>
              <a:rPr lang="en-US" sz="1400" dirty="0" smtClean="0">
                <a:latin typeface="Arial" panose="020B0604020202020204" pitchFamily="34" charset="0"/>
                <a:cs typeface="Arial" panose="020B0604020202020204" pitchFamily="34" charset="0"/>
              </a:rPr>
              <a:t>from natural increase</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Percent change </a:t>
            </a:r>
          </a:p>
          <a:p>
            <a:r>
              <a:rPr lang="en-US" sz="1400" dirty="0" smtClean="0">
                <a:latin typeface="Arial" panose="020B0604020202020204" pitchFamily="34" charset="0"/>
                <a:cs typeface="Arial" panose="020B0604020202020204" pitchFamily="34" charset="0"/>
              </a:rPr>
              <a:t>from net migration</a:t>
            </a:r>
            <a:endParaRPr lang="ru-RU" sz="1400" dirty="0">
              <a:latin typeface="Arial" panose="020B0604020202020204" pitchFamily="34" charset="0"/>
              <a:cs typeface="Arial" panose="020B0604020202020204" pitchFamily="34" charset="0"/>
            </a:endParaRPr>
          </a:p>
        </p:txBody>
      </p:sp>
      <p:sp>
        <p:nvSpPr>
          <p:cNvPr id="8" name="Прямоугольник 7"/>
          <p:cNvSpPr/>
          <p:nvPr/>
        </p:nvSpPr>
        <p:spPr>
          <a:xfrm>
            <a:off x="6566053" y="3481331"/>
            <a:ext cx="152566" cy="198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566053" y="3997780"/>
            <a:ext cx="152566" cy="212270"/>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a:xfrm>
            <a:off x="7039778" y="6420177"/>
            <a:ext cx="2057400" cy="365125"/>
          </a:xfrm>
        </p:spPr>
        <p:txBody>
          <a:bodyPr/>
          <a:lstStyle/>
          <a:p>
            <a:fld id="{FEB612FA-7A64-4CEE-A342-01720CD0C80F}" type="slidenum">
              <a:rPr lang="ru-RU" smtClean="0"/>
              <a:t>9</a:t>
            </a:fld>
            <a:endParaRPr lang="ru-RU" dirty="0"/>
          </a:p>
        </p:txBody>
      </p:sp>
    </p:spTree>
    <p:extLst>
      <p:ext uri="{BB962C8B-B14F-4D97-AF65-F5344CB8AC3E}">
        <p14:creationId xmlns:p14="http://schemas.microsoft.com/office/powerpoint/2010/main" val="11265745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3718</Words>
  <Application>Microsoft Macintosh PowerPoint</Application>
  <PresentationFormat>Экран (4:3)</PresentationFormat>
  <Paragraphs>604</Paragraphs>
  <Slides>23</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Demographics and health status of Arctic populations</vt:lpstr>
      <vt:lpstr>Content </vt:lpstr>
      <vt:lpstr>The Arctic region</vt:lpstr>
      <vt:lpstr>Russian Arctic</vt:lpstr>
      <vt:lpstr> The circumpolar region and nonindigenous and indigenous populations of the Arctic</vt:lpstr>
      <vt:lpstr>Population density of the Arctic territories</vt:lpstr>
      <vt:lpstr>Population change in the Arctic, 2000 – 2010 (percent) </vt:lpstr>
      <vt:lpstr>Net migration in the Arctic regions and countries in 2000 – 2014, number of persons</vt:lpstr>
      <vt:lpstr> Population change from natural increase and net migration in selected Arctic regions, 2000 to 2014 </vt:lpstr>
      <vt:lpstr>Key indicators of health (Last, 2001)</vt:lpstr>
      <vt:lpstr>Crude birth rates in 2000–2004,  per 1000 population </vt:lpstr>
      <vt:lpstr>Circumpolar life expectancy at birth  2000 – 2004</vt:lpstr>
      <vt:lpstr> Life expectancy at birth  in the Russian Arctic (Rosstat)  </vt:lpstr>
      <vt:lpstr>Circumpolar age-standardized mortality rates (all causes) per 100 000</vt:lpstr>
      <vt:lpstr>Common causes of death in some Arctic populations, 2000 – 2004</vt:lpstr>
      <vt:lpstr>Mortality rates (selected causes) per 100 000 in 2016 (Rosstat)</vt:lpstr>
      <vt:lpstr>Age-standardized cancer mortality rates  per 100,000 in Chukotka AO, 1961 - 1990</vt:lpstr>
      <vt:lpstr>Age-standardized mortality rates for select causes: Alaska Native and Alaska  </vt:lpstr>
      <vt:lpstr>Infant mortality rate in 2000 – 2014  per 1000 live births</vt:lpstr>
      <vt:lpstr>Morbidity in the Russian Arctic in 2016, per 1000 (all ages, both sex)</vt:lpstr>
      <vt:lpstr>Morbidity in the Russian Arctic in 2016,  per 1000 (children 0 - 17, both sex)</vt:lpstr>
      <vt:lpstr>Crude incidence rate of tuberculosis in 2006 – 2012, per 100 000 </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Determinants of population’s health in the Arctic and risk assessment</dc:title>
  <dc:creator>Унгуряну Татьяна Николаевна</dc:creator>
  <cp:lastModifiedBy>Tatiana Unguryanu </cp:lastModifiedBy>
  <cp:revision>138</cp:revision>
  <cp:lastPrinted>2018-05-31T09:26:48Z</cp:lastPrinted>
  <dcterms:created xsi:type="dcterms:W3CDTF">2018-05-29T06:21:31Z</dcterms:created>
  <dcterms:modified xsi:type="dcterms:W3CDTF">2018-06-18T23:06:40Z</dcterms:modified>
</cp:coreProperties>
</file>