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86" r:id="rId2"/>
    <p:sldId id="340" r:id="rId3"/>
    <p:sldId id="338" r:id="rId4"/>
    <p:sldId id="317" r:id="rId5"/>
    <p:sldId id="321" r:id="rId6"/>
    <p:sldId id="319" r:id="rId7"/>
    <p:sldId id="329" r:id="rId8"/>
    <p:sldId id="406" r:id="rId9"/>
    <p:sldId id="320" r:id="rId10"/>
    <p:sldId id="323" r:id="rId11"/>
    <p:sldId id="328" r:id="rId12"/>
    <p:sldId id="326" r:id="rId13"/>
    <p:sldId id="327" r:id="rId14"/>
    <p:sldId id="330" r:id="rId15"/>
    <p:sldId id="397" r:id="rId16"/>
    <p:sldId id="398" r:id="rId17"/>
    <p:sldId id="341" r:id="rId18"/>
    <p:sldId id="400" r:id="rId19"/>
    <p:sldId id="399" r:id="rId20"/>
    <p:sldId id="401" r:id="rId21"/>
    <p:sldId id="402" r:id="rId22"/>
    <p:sldId id="403" r:id="rId23"/>
    <p:sldId id="404" r:id="rId24"/>
    <p:sldId id="405" r:id="rId25"/>
    <p:sldId id="387" r:id="rId26"/>
    <p:sldId id="344" r:id="rId27"/>
    <p:sldId id="389" r:id="rId28"/>
    <p:sldId id="351" r:id="rId29"/>
    <p:sldId id="332" r:id="rId30"/>
    <p:sldId id="394" r:id="rId31"/>
    <p:sldId id="395" r:id="rId32"/>
    <p:sldId id="318" r:id="rId3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66" autoAdjust="0"/>
    <p:restoredTop sz="94607"/>
  </p:normalViewPr>
  <p:slideViewPr>
    <p:cSldViewPr>
      <p:cViewPr varScale="1">
        <p:scale>
          <a:sx n="106" d="100"/>
          <a:sy n="106" d="100"/>
        </p:scale>
        <p:origin x="137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oka/Documents/rok%20office%20docs/projects/AMAP/Assessment%202015/Versions/final/Supplementary-180820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oka/Dropbox/projects/NorCan-2018/ArcticWash2018/Troms&#248;-Comp2004-2016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Maximum levels</a:t>
            </a:r>
            <a:r>
              <a:rPr lang="en-US" baseline="0"/>
              <a:t> found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Graphs!$A$4:$A$13</c:f>
              <c:strCache>
                <c:ptCount val="10"/>
                <c:pt idx="0">
                  <c:v>Air &amp; Precipitation</c:v>
                </c:pt>
                <c:pt idx="1">
                  <c:v>soil</c:v>
                </c:pt>
                <c:pt idx="2">
                  <c:v>Sewage influent</c:v>
                </c:pt>
                <c:pt idx="3">
                  <c:v>Sewage sludge</c:v>
                </c:pt>
                <c:pt idx="4">
                  <c:v>Sewage effluent</c:v>
                </c:pt>
                <c:pt idx="5">
                  <c:v>Freshwater</c:v>
                </c:pt>
                <c:pt idx="6">
                  <c:v>Freshwater Sediment</c:v>
                </c:pt>
                <c:pt idx="7">
                  <c:v>Sea water</c:v>
                </c:pt>
                <c:pt idx="8">
                  <c:v>Marine sediment</c:v>
                </c:pt>
                <c:pt idx="9">
                  <c:v>Marine biota</c:v>
                </c:pt>
              </c:strCache>
            </c:strRef>
          </c:cat>
          <c:val>
            <c:numRef>
              <c:f>Graphs!$C$4:$C$13</c:f>
              <c:numCache>
                <c:formatCode>General</c:formatCode>
                <c:ptCount val="10"/>
                <c:pt idx="0">
                  <c:v>4</c:v>
                </c:pt>
                <c:pt idx="1">
                  <c:v>96</c:v>
                </c:pt>
                <c:pt idx="2">
                  <c:v>87400</c:v>
                </c:pt>
                <c:pt idx="3">
                  <c:v>680000</c:v>
                </c:pt>
                <c:pt idx="4">
                  <c:v>71000</c:v>
                </c:pt>
                <c:pt idx="5">
                  <c:v>1413</c:v>
                </c:pt>
                <c:pt idx="6">
                  <c:v>1300</c:v>
                </c:pt>
                <c:pt idx="7">
                  <c:v>612</c:v>
                </c:pt>
                <c:pt idx="8">
                  <c:v>11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73-3446-B5FE-E20DC8C2F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976673056"/>
        <c:axId val="-976714192"/>
      </c:barChart>
      <c:catAx>
        <c:axId val="-97667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976714192"/>
        <c:crosses val="autoZero"/>
        <c:auto val="1"/>
        <c:lblAlgn val="ctr"/>
        <c:lblOffset val="100"/>
        <c:noMultiLvlLbl val="0"/>
      </c:catAx>
      <c:valAx>
        <c:axId val="-976714192"/>
        <c:scaling>
          <c:orientation val="minMax"/>
          <c:max val="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976673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tint val="20000"/>
      </a:schemeClr>
    </a:solidFill>
    <a:ln>
      <a:noFill/>
    </a:ln>
    <a:effectLst/>
  </c:spPr>
  <c:txPr>
    <a:bodyPr/>
    <a:lstStyle/>
    <a:p>
      <a:pPr>
        <a:defRPr sz="1200" b="1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569266461089864E-2"/>
          <c:y val="2.5488498227751739E-2"/>
          <c:w val="0.87544302186326639"/>
          <c:h val="0.7692318671646406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2002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Sheet1!$A$5:$A$11</c:f>
              <c:strCache>
                <c:ptCount val="7"/>
                <c:pt idx="0">
                  <c:v>Caffeine</c:v>
                </c:pt>
                <c:pt idx="1">
                  <c:v>Ibuprofen</c:v>
                </c:pt>
                <c:pt idx="2">
                  <c:v>Paracetamol</c:v>
                </c:pt>
                <c:pt idx="3">
                  <c:v>Ranitidin</c:v>
                </c:pt>
                <c:pt idx="4">
                  <c:v>Carbamazepine</c:v>
                </c:pt>
                <c:pt idx="5">
                  <c:v>Atenolol</c:v>
                </c:pt>
                <c:pt idx="6">
                  <c:v>Metoprolol</c:v>
                </c:pt>
              </c:strCache>
            </c:strRef>
          </c:cat>
          <c:val>
            <c:numRef>
              <c:f>Sheet1!$B$5:$B$11</c:f>
              <c:numCache>
                <c:formatCode>General</c:formatCode>
                <c:ptCount val="7"/>
                <c:pt idx="0">
                  <c:v>64</c:v>
                </c:pt>
                <c:pt idx="1">
                  <c:v>1</c:v>
                </c:pt>
                <c:pt idx="4">
                  <c:v>0.2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06-4144-8FC6-02DD9DDF1303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Sheet1!$A$5:$A$11</c:f>
              <c:strCache>
                <c:ptCount val="7"/>
                <c:pt idx="0">
                  <c:v>Caffeine</c:v>
                </c:pt>
                <c:pt idx="1">
                  <c:v>Ibuprofen</c:v>
                </c:pt>
                <c:pt idx="2">
                  <c:v>Paracetamol</c:v>
                </c:pt>
                <c:pt idx="3">
                  <c:v>Ranitidin</c:v>
                </c:pt>
                <c:pt idx="4">
                  <c:v>Carbamazepine</c:v>
                </c:pt>
                <c:pt idx="5">
                  <c:v>Atenolol</c:v>
                </c:pt>
                <c:pt idx="6">
                  <c:v>Metoprolol</c:v>
                </c:pt>
              </c:strCache>
            </c:strRef>
          </c:cat>
          <c:val>
            <c:numRef>
              <c:f>Sheet1!$C$5:$C$11</c:f>
              <c:numCache>
                <c:formatCode>General</c:formatCode>
                <c:ptCount val="7"/>
                <c:pt idx="0">
                  <c:v>306</c:v>
                </c:pt>
                <c:pt idx="2">
                  <c:v>220</c:v>
                </c:pt>
                <c:pt idx="3">
                  <c:v>60</c:v>
                </c:pt>
                <c:pt idx="4">
                  <c:v>14</c:v>
                </c:pt>
                <c:pt idx="5">
                  <c:v>10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06-4144-8FC6-02DD9DDF1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9838015"/>
        <c:axId val="552968655"/>
        <c:axId val="553052863"/>
      </c:bar3DChart>
      <c:catAx>
        <c:axId val="549838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2968655"/>
        <c:crosses val="autoZero"/>
        <c:auto val="1"/>
        <c:lblAlgn val="ctr"/>
        <c:lblOffset val="100"/>
        <c:noMultiLvlLbl val="0"/>
      </c:catAx>
      <c:valAx>
        <c:axId val="552968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49838015"/>
        <c:crosses val="autoZero"/>
        <c:crossBetween val="between"/>
      </c:valAx>
      <c:serAx>
        <c:axId val="55305286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2968655"/>
        <c:crosses val="autoZero"/>
        <c:tickLblSkip val="1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0.0139</cdr:x>
      <cdr:y>0.18919</cdr:y>
    </cdr:from>
    <cdr:to>
      <cdr:x>0.07087</cdr:x>
      <cdr:y>0.29351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57DF967-70DD-E748-B2BF-5EE52FA30E00}"/>
            </a:ext>
          </a:extLst>
        </cdr:cNvPr>
        <cdr:cNvSpPr txBox="1"/>
      </cdr:nvSpPr>
      <cdr:spPr>
        <a:xfrm xmlns:a="http://schemas.openxmlformats.org/drawingml/2006/main">
          <a:off x="120159" y="1192939"/>
          <a:ext cx="492341" cy="657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/>
            <a:t>ng/L</a:t>
          </a:r>
        </a:p>
      </cdr:txBody>
    </cdr:sp>
  </cdr:relSizeAnchor>
  <cdr:relSizeAnchor xmlns:cdr="http://schemas.openxmlformats.org/drawingml/2006/chartDrawing">
    <cdr:from>
      <cdr:x>0.15261</cdr:x>
      <cdr:y>0.16607</cdr:y>
    </cdr:from>
    <cdr:to>
      <cdr:x>0.26022</cdr:x>
      <cdr:y>0.31763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701E59E-3ED4-FA4F-9F95-E04529EB5454}"/>
            </a:ext>
          </a:extLst>
        </cdr:cNvPr>
        <cdr:cNvSpPr txBox="1"/>
      </cdr:nvSpPr>
      <cdr:spPr>
        <a:xfrm xmlns:a="http://schemas.openxmlformats.org/drawingml/2006/main">
          <a:off x="1296839" y="10019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b-NO" sz="1100" dirty="0"/>
            <a:t>Maximum </a:t>
          </a:r>
          <a:r>
            <a:rPr lang="nb-NO" sz="1100" dirty="0" err="1"/>
            <a:t>levels</a:t>
          </a:r>
          <a:r>
            <a:rPr lang="nb-NO" sz="1100" dirty="0"/>
            <a:t> </a:t>
          </a:r>
          <a:r>
            <a:rPr lang="nb-NO" sz="1100" dirty="0" err="1"/>
            <a:t>compared</a:t>
          </a:r>
          <a:endParaRPr lang="nb-NO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6B474-7593-4148-B652-FEB0DA2607D1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67FBE-7A10-A24D-BB6E-B553EC4FF4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328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013BB-223A-4A7A-A9B6-504A14290792}" type="datetimeFigureOut">
              <a:rPr lang="nb-NO" smtClean="0"/>
              <a:t>01.06.2018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BF349-27A5-44C1-8C69-2C3879FAD297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638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578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9C6FF-D2AF-3246-8E92-D317091DBD2E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531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31" y="2571889"/>
            <a:ext cx="2147040" cy="17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3"/>
          <a:stretch/>
        </p:blipFill>
        <p:spPr>
          <a:xfrm>
            <a:off x="4476749" y="2570986"/>
            <a:ext cx="3240793" cy="17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3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15BB-DD19-BA48-A579-D254D1DDD798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76000" y="1920873"/>
            <a:ext cx="7992000" cy="4127501"/>
          </a:xfrm>
          <a:noFill/>
        </p:spPr>
        <p:txBody>
          <a:bodyPr tIns="2160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ikonet</a:t>
            </a:r>
            <a:r>
              <a:rPr lang="en-GB" noProof="0" dirty="0"/>
              <a:t> for å 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et </a:t>
            </a:r>
            <a:r>
              <a:rPr lang="en-GB" noProof="0" dirty="0" err="1"/>
              <a:t>bilde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846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s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NMBU\nmbu_ppt_sisteside_grafik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874"/>
            <a:ext cx="9144000" cy="49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588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9353" y="1844825"/>
            <a:ext cx="3794294" cy="3960440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for å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redigere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tekststiler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malen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70353" y="1844825"/>
            <a:ext cx="3794294" cy="3960440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for å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redigere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tekststiler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malen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5C5D-1493-714A-A8EC-2A715F4BAA20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75512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5862" y="1592719"/>
            <a:ext cx="3807674" cy="73866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63687" y="1592719"/>
            <a:ext cx="3807939" cy="73866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0E0D-9E1D-814F-9098-7149620FC04E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3"/>
          </p:nvPr>
        </p:nvSpPr>
        <p:spPr>
          <a:xfrm>
            <a:off x="579353" y="2348880"/>
            <a:ext cx="3794294" cy="3456384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for å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redigere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tekststiler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malen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innhold 3"/>
          <p:cNvSpPr>
            <a:spLocks noGrp="1"/>
          </p:cNvSpPr>
          <p:nvPr>
            <p:ph sz="half" idx="2"/>
          </p:nvPr>
        </p:nvSpPr>
        <p:spPr>
          <a:xfrm>
            <a:off x="4770353" y="2348880"/>
            <a:ext cx="3794294" cy="3456384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for å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redigere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tekststiler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malen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nivå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182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39DA-46B3-FE45-914D-890327C2174A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3220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C702-A4EF-734A-93F1-819691DE9272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7763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ti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43D10-9D18-4B09-91D0-302F7C26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97A0-9CD1-4D16-B7D2-5DBA62CA0452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45" name="Espace réservé du texte 6">
            <a:extLst>
              <a:ext uri="{FF2B5EF4-FFF2-40B4-BE49-F238E27FC236}">
                <a16:creationId xmlns:a16="http://schemas.microsoft.com/office/drawing/2014/main" id="{CB702BA8-F8E9-4D73-88E3-3D04FDDFC75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4999" y="720010"/>
            <a:ext cx="7794900" cy="776893"/>
          </a:xfrm>
        </p:spPr>
        <p:txBody>
          <a:bodyPr lIns="0" tIns="0" rIns="0" bIns="0">
            <a:noAutofit/>
          </a:bodyPr>
          <a:lstStyle>
            <a:lvl1pPr>
              <a:lnSpc>
                <a:spcPts val="2175"/>
              </a:lnSpc>
              <a:spcBef>
                <a:spcPts val="0"/>
              </a:spcBef>
              <a:defRPr lang="fr-FR" sz="2100" b="1" kern="1200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Main </a:t>
            </a:r>
          </a:p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6" name="Espace réservé du texte 8">
            <a:extLst>
              <a:ext uri="{FF2B5EF4-FFF2-40B4-BE49-F238E27FC236}">
                <a16:creationId xmlns:a16="http://schemas.microsoft.com/office/drawing/2014/main" id="{89682615-7280-45C6-8336-57144A9985E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85" y="1782000"/>
            <a:ext cx="7794900" cy="198000"/>
          </a:xfrm>
        </p:spPr>
        <p:txBody>
          <a:bodyPr lIns="0" tIns="0" rIns="0" bIns="0" anchor="ctr">
            <a:noAutofit/>
          </a:bodyPr>
          <a:lstStyle>
            <a:lvl1pPr>
              <a:defRPr lang="fr-FR" sz="1500" b="1" kern="1200" dirty="0">
                <a:solidFill>
                  <a:srgbClr val="2B2A2A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514312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Title</a:t>
            </a:r>
          </a:p>
        </p:txBody>
      </p:sp>
      <p:sp>
        <p:nvSpPr>
          <p:cNvPr id="47" name="Espace réservé du texte 8">
            <a:extLst>
              <a:ext uri="{FF2B5EF4-FFF2-40B4-BE49-F238E27FC236}">
                <a16:creationId xmlns:a16="http://schemas.microsoft.com/office/drawing/2014/main" id="{77CD220E-8C03-4BC1-B446-0A8B33E77F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5085" y="2106000"/>
            <a:ext cx="7794900" cy="198000"/>
          </a:xfrm>
        </p:spPr>
        <p:txBody>
          <a:bodyPr lIns="0" tIns="0" rIns="0" bIns="0" anchor="ctr" anchorCtr="0">
            <a:noAutofit/>
          </a:bodyPr>
          <a:lstStyle>
            <a:lvl1pPr>
              <a:defRPr lang="fr-FR" sz="1500" kern="1200" dirty="0">
                <a:solidFill>
                  <a:schemeClr val="accent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514312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Subtitle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AF61F4A-E0FD-4BFC-83EB-4F562F0F51FA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675005" y="2682000"/>
            <a:ext cx="7794899" cy="3456000"/>
          </a:xfrm>
        </p:spPr>
        <p:txBody>
          <a:bodyPr>
            <a:noAutofit/>
          </a:bodyPr>
          <a:lstStyle>
            <a:lvl5pPr>
              <a:lnSpc>
                <a:spcPts val="1725"/>
              </a:lnSpc>
              <a:defRPr lang="en-GB" sz="1350" b="0" kern="1200" noProof="0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5pPr>
          </a:lstStyle>
          <a:p>
            <a:pPr lvl="4"/>
            <a:endParaRPr lang="en-GB" noProof="0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4AE8B915-31C8-49D0-808C-5E7ED8F22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13900" y="6489262"/>
            <a:ext cx="3105000" cy="1038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ArtcWASH 2018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D94CD-BEB6-AD4B-9DFF-C77EC1EC4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528" y="337722"/>
            <a:ext cx="93610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071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animasjon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9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33E5B7-741A-AF46-B247-B1D40ADE4B33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503D8D-F27D-49CA-A299-3589FD585F6D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12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36933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6400"/>
            <a:ext cx="7992000" cy="3365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err="1"/>
              <a:t>Dato</a:t>
            </a:r>
            <a:endParaRPr lang="en-GB" noProof="0" dirty="0"/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4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36933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065144-88ED-5943-B878-899A2704EB1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503D8D-F27D-49CA-A299-3589FD585F6D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6400"/>
            <a:ext cx="7992000" cy="3365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err="1"/>
              <a:t>Dato</a:t>
            </a:r>
            <a:endParaRPr lang="en-GB" noProof="0" dirty="0"/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3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8607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16000" y="1825831"/>
            <a:ext cx="3852000" cy="3979433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7508-D4F7-2242-BD4C-3EC8B320A927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575999" y="1922400"/>
            <a:ext cx="3870000" cy="4129200"/>
          </a:xfrm>
          <a:noFill/>
        </p:spPr>
        <p:txBody>
          <a:bodyPr tIns="2160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ikonet</a:t>
            </a:r>
            <a:r>
              <a:rPr lang="en-GB" noProof="0" dirty="0"/>
              <a:t> for å 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et </a:t>
            </a:r>
            <a:r>
              <a:rPr lang="en-GB" noProof="0" dirty="0" err="1"/>
              <a:t>bilde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256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6000" y="1825831"/>
            <a:ext cx="3852000" cy="3979433"/>
          </a:xfrm>
        </p:spPr>
        <p:txBody>
          <a:bodyPr/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3634-D7B7-2C4A-815A-3BA108211FBE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4716016" y="1922400"/>
            <a:ext cx="3870000" cy="4129200"/>
          </a:xfrm>
          <a:noFill/>
        </p:spPr>
        <p:txBody>
          <a:bodyPr tIns="2160000" bIns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ikonet</a:t>
            </a:r>
            <a:r>
              <a:rPr lang="en-GB" noProof="0" dirty="0"/>
              <a:t> for å 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et </a:t>
            </a:r>
            <a:r>
              <a:rPr lang="en-GB" noProof="0" dirty="0" err="1"/>
              <a:t>bilde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135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lide med farge og bilde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6512"/>
            <a:ext cx="9144000" cy="2761488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24622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8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lide med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solidFill>
            <a:schemeClr val="bg1">
              <a:lumMod val="75000"/>
            </a:schemeClr>
          </a:solidFill>
        </p:spPr>
        <p:txBody>
          <a:bodyPr tIns="360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ikonet</a:t>
            </a:r>
            <a:r>
              <a:rPr lang="en-GB" noProof="0" dirty="0"/>
              <a:t> for å 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et </a:t>
            </a:r>
            <a:r>
              <a:rPr lang="en-GB" noProof="0" dirty="0" err="1"/>
              <a:t>bilde</a:t>
            </a:r>
            <a:endParaRPr lang="en-GB" noProof="0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7970400" y="392400"/>
            <a:ext cx="676800" cy="54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10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96800"/>
            <a:ext cx="9144000" cy="2761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.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24622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undertittelstil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8135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00" y="932071"/>
            <a:ext cx="6818518" cy="61555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tittelstil</a:t>
            </a:r>
            <a:endParaRPr lang="en-GB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00" y="1825831"/>
            <a:ext cx="7992000" cy="39794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å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tekststiler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malen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732240" y="6381328"/>
            <a:ext cx="1512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rgbClr val="009D7F"/>
                </a:solidFill>
              </a:defRPr>
            </a:lvl1pPr>
          </a:lstStyle>
          <a:p>
            <a:fld id="{0518B2B1-9502-2A44-BD6C-43CC09E2881E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611560" y="6381328"/>
            <a:ext cx="543616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rgbClr val="009D7F"/>
                </a:solidFill>
              </a:defRPr>
            </a:lvl1pPr>
          </a:lstStyle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69624" y="6372140"/>
            <a:ext cx="29837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b="0">
                <a:solidFill>
                  <a:srgbClr val="009D7F"/>
                </a:solidFill>
              </a:defRPr>
            </a:lvl1pPr>
          </a:lstStyle>
          <a:p>
            <a:fld id="{76503D8D-F27D-49CA-A299-3589FD585F6D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13" name="Rett linje 12"/>
          <p:cNvCxnSpPr/>
          <p:nvPr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rgbClr val="009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orten\Downloads\NMBU_symbol_1000prosent_av_18mm_RGB.wm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18" y="389642"/>
            <a:ext cx="67625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2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49" r:id="rId3"/>
    <p:sldLayoutId id="2147483660" r:id="rId4"/>
    <p:sldLayoutId id="214748365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2" r:id="rId12"/>
    <p:sldLayoutId id="2147483653" r:id="rId13"/>
    <p:sldLayoutId id="2147483654" r:id="rId14"/>
    <p:sldLayoutId id="2147483655" r:id="rId15"/>
    <p:sldLayoutId id="2147483674" r:id="rId1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009D7F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66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oland.kallenborn@nmbu.no" TargetMode="Externa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tiff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C952E-0BAD-9449-BAD5-4B48F660A07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24357" y="1268520"/>
            <a:ext cx="8167292" cy="196540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nb-NO" sz="4000" dirty="0" err="1"/>
              <a:t>Sewage</a:t>
            </a:r>
            <a:r>
              <a:rPr lang="nb-NO" sz="4000" dirty="0"/>
              <a:t> as </a:t>
            </a:r>
            <a:r>
              <a:rPr lang="nb-NO" sz="4000" dirty="0" err="1"/>
              <a:t>important</a:t>
            </a:r>
            <a:r>
              <a:rPr lang="nb-NO" sz="4000" dirty="0"/>
              <a:t> </a:t>
            </a:r>
            <a:r>
              <a:rPr lang="nb-NO" sz="4000" dirty="0" err="1"/>
              <a:t>local</a:t>
            </a:r>
            <a:r>
              <a:rPr lang="nb-NO" sz="4000" dirty="0"/>
              <a:t> </a:t>
            </a:r>
            <a:r>
              <a:rPr lang="nb-NO" sz="4000" dirty="0" err="1"/>
              <a:t>pollutant</a:t>
            </a:r>
            <a:r>
              <a:rPr lang="nb-NO" sz="4000" dirty="0"/>
              <a:t> </a:t>
            </a:r>
            <a:r>
              <a:rPr lang="nb-NO" sz="4000" dirty="0" err="1"/>
              <a:t>source</a:t>
            </a:r>
            <a:r>
              <a:rPr lang="nb-NO" sz="4000" dirty="0"/>
              <a:t> in </a:t>
            </a:r>
            <a:r>
              <a:rPr lang="nb-NO" sz="4000" dirty="0" err="1"/>
              <a:t>the</a:t>
            </a:r>
            <a:r>
              <a:rPr lang="nb-NO" sz="4000" dirty="0"/>
              <a:t> Arctic </a:t>
            </a:r>
            <a:r>
              <a:rPr lang="nb-NO" sz="4000" dirty="0" err="1"/>
              <a:t>aqueous</a:t>
            </a:r>
            <a:r>
              <a:rPr lang="nb-NO" sz="4000" dirty="0"/>
              <a:t> </a:t>
            </a:r>
            <a:r>
              <a:rPr lang="nb-NO" sz="4000" dirty="0" err="1"/>
              <a:t>environments</a:t>
            </a:r>
            <a:r>
              <a:rPr lang="nb-NO" sz="40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B8899-DFC0-CA46-AAFE-532F3CB7943C}"/>
              </a:ext>
            </a:extLst>
          </p:cNvPr>
          <p:cNvSpPr txBox="1"/>
          <p:nvPr/>
        </p:nvSpPr>
        <p:spPr>
          <a:xfrm>
            <a:off x="3002559" y="3373980"/>
            <a:ext cx="540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b="1" dirty="0">
                <a:solidFill>
                  <a:schemeClr val="accent1"/>
                </a:solidFill>
              </a:rPr>
              <a:t>Roland Kallenborn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A09ED-847E-E44B-9EB7-D394309B29B2}"/>
              </a:ext>
            </a:extLst>
          </p:cNvPr>
          <p:cNvSpPr txBox="1"/>
          <p:nvPr/>
        </p:nvSpPr>
        <p:spPr>
          <a:xfrm>
            <a:off x="1115615" y="4192178"/>
            <a:ext cx="698477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b="1" dirty="0">
                <a:solidFill>
                  <a:schemeClr val="accent1"/>
                </a:solidFill>
              </a:rPr>
              <a:t>Norwegian </a:t>
            </a:r>
            <a:r>
              <a:rPr lang="nb-NO" sz="2700" b="1" dirty="0" err="1">
                <a:solidFill>
                  <a:schemeClr val="accent1"/>
                </a:solidFill>
              </a:rPr>
              <a:t>University</a:t>
            </a:r>
            <a:r>
              <a:rPr lang="nb-NO" sz="2700" b="1" dirty="0">
                <a:solidFill>
                  <a:schemeClr val="accent1"/>
                </a:solidFill>
              </a:rPr>
              <a:t> </a:t>
            </a:r>
            <a:r>
              <a:rPr lang="nb-NO" sz="2700" b="1" dirty="0" err="1">
                <a:solidFill>
                  <a:schemeClr val="accent1"/>
                </a:solidFill>
              </a:rPr>
              <a:t>of</a:t>
            </a:r>
            <a:r>
              <a:rPr lang="nb-NO" sz="2700" b="1" dirty="0">
                <a:solidFill>
                  <a:schemeClr val="accent1"/>
                </a:solidFill>
              </a:rPr>
              <a:t> Life Sciences (NMBU) &amp; </a:t>
            </a:r>
            <a:r>
              <a:rPr lang="nb-NO" sz="2700" b="1" dirty="0" err="1">
                <a:solidFill>
                  <a:schemeClr val="accent1"/>
                </a:solidFill>
              </a:rPr>
              <a:t>University</a:t>
            </a:r>
            <a:r>
              <a:rPr lang="nb-NO" sz="2700" b="1" dirty="0">
                <a:solidFill>
                  <a:schemeClr val="accent1"/>
                </a:solidFill>
              </a:rPr>
              <a:t> Centre in Svalbard (UNIS)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34313-6A92-6143-8454-244089AD8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1CB46-43AA-D247-B203-14659BE5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97A0-9CD1-4D16-B7D2-5DBA62CA0452}" type="slidenum">
              <a:rPr lang="en-GB" noProof="0" smtClean="0"/>
              <a:t>1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F70D9-E827-884B-842B-71599025EC84}"/>
              </a:ext>
            </a:extLst>
          </p:cNvPr>
          <p:cNvSpPr txBox="1"/>
          <p:nvPr/>
        </p:nvSpPr>
        <p:spPr>
          <a:xfrm>
            <a:off x="1112420" y="5763396"/>
            <a:ext cx="649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Contact</a:t>
            </a:r>
            <a:r>
              <a:rPr lang="nb-NO" dirty="0"/>
              <a:t> info: </a:t>
            </a:r>
            <a:r>
              <a:rPr lang="nb-NO" dirty="0">
                <a:hlinkClick r:id="rId2"/>
              </a:rPr>
              <a:t>roland.kallenborn@nmbu.no</a:t>
            </a:r>
            <a:r>
              <a:rPr lang="nb-NO" dirty="0"/>
              <a:t>; tel.: +47 67232497</a:t>
            </a:r>
          </a:p>
        </p:txBody>
      </p:sp>
    </p:spTree>
    <p:extLst>
      <p:ext uri="{BB962C8B-B14F-4D97-AF65-F5344CB8AC3E}">
        <p14:creationId xmlns:p14="http://schemas.microsoft.com/office/powerpoint/2010/main" val="409667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110" y="116348"/>
            <a:ext cx="7105650" cy="498541"/>
          </a:xfrm>
        </p:spPr>
        <p:txBody>
          <a:bodyPr/>
          <a:lstStyle/>
          <a:p>
            <a:r>
              <a:rPr lang="en-US" sz="2800" dirty="0"/>
              <a:t>Release pattern and distribution pathways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770503"/>
            <a:ext cx="7089775" cy="4800600"/>
          </a:xfrm>
        </p:spPr>
        <p:txBody>
          <a:bodyPr/>
          <a:lstStyle/>
          <a:p>
            <a:r>
              <a:rPr lang="en-US" sz="2000" dirty="0"/>
              <a:t>Sewage sludge  and sewage effluents identified as main emission source in the Arctic</a:t>
            </a:r>
          </a:p>
          <a:p>
            <a:r>
              <a:rPr lang="en-US" sz="2000" dirty="0"/>
              <a:t>First studies from summer 2001/2002, </a:t>
            </a:r>
            <a:r>
              <a:rPr lang="en-US" sz="2000" dirty="0" err="1"/>
              <a:t>Tromsø</a:t>
            </a:r>
            <a:r>
              <a:rPr lang="en-US" sz="2000" dirty="0"/>
              <a:t>, Norway (Weigel et al. 2004):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10</a:t>
            </a:fld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35" y="2129268"/>
            <a:ext cx="4796405" cy="31817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10110" y="5300899"/>
            <a:ext cx="7462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Caffeine (upper) and Ibuprofen (lower) in </a:t>
            </a:r>
            <a:r>
              <a:rPr lang="en-US" sz="2000" dirty="0" err="1"/>
              <a:t>Tromsøsund</a:t>
            </a:r>
            <a:r>
              <a:rPr lang="en-US" sz="2000" dirty="0"/>
              <a:t> surface </a:t>
            </a:r>
            <a:r>
              <a:rPr lang="en-US" sz="2000" dirty="0">
                <a:solidFill>
                  <a:schemeClr val="bg1"/>
                </a:solidFill>
              </a:rPr>
              <a:t>water samples [ng/L] in 2001</a:t>
            </a:r>
          </a:p>
        </p:txBody>
      </p:sp>
    </p:spTree>
    <p:extLst>
      <p:ext uri="{BB962C8B-B14F-4D97-AF65-F5344CB8AC3E}">
        <p14:creationId xmlns:p14="http://schemas.microsoft.com/office/powerpoint/2010/main" val="352191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046" y="135822"/>
            <a:ext cx="7281614" cy="984885"/>
          </a:xfrm>
        </p:spPr>
        <p:txBody>
          <a:bodyPr/>
          <a:lstStyle/>
          <a:p>
            <a:r>
              <a:rPr lang="en-US" sz="3200" dirty="0"/>
              <a:t>PPCPs in Norwegian Sewage effluents and recipients (2006): A first comparison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11</a:t>
            </a:fld>
            <a:endParaRPr lang="nb-NO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253390"/>
              </p:ext>
            </p:extLst>
          </p:nvPr>
        </p:nvGraphicFramePr>
        <p:xfrm>
          <a:off x="1141292" y="1248557"/>
          <a:ext cx="6818298" cy="5004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9" name="Document" r:id="rId3" imgW="5969000" imgH="4381500" progId="Word.Document.12">
                  <p:embed/>
                </p:oleObj>
              </mc:Choice>
              <mc:Fallback>
                <p:oleObj name="Document" r:id="rId3" imgW="5969000" imgH="4381500" progId="Word.Documen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1292" y="1248557"/>
                        <a:ext cx="6818298" cy="5004921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2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3005" y="5980792"/>
            <a:ext cx="564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LOQ = Limit of quantification, </a:t>
            </a:r>
            <a:r>
              <a:rPr lang="en-US" sz="1400" dirty="0" err="1">
                <a:solidFill>
                  <a:schemeClr val="bg1"/>
                </a:solidFill>
              </a:rPr>
              <a:t>n.a</a:t>
            </a:r>
            <a:r>
              <a:rPr lang="en-US" sz="1400" dirty="0">
                <a:solidFill>
                  <a:schemeClr val="bg1"/>
                </a:solidFill>
              </a:rPr>
              <a:t>. = not </a:t>
            </a:r>
            <a:r>
              <a:rPr lang="en-US" sz="1400" dirty="0" err="1">
                <a:solidFill>
                  <a:schemeClr val="bg1"/>
                </a:solidFill>
              </a:rPr>
              <a:t>analysed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n.d.</a:t>
            </a:r>
            <a:r>
              <a:rPr lang="en-US" sz="1400" dirty="0">
                <a:solidFill>
                  <a:schemeClr val="bg1"/>
                </a:solidFill>
              </a:rPr>
              <a:t> = not detected</a:t>
            </a:r>
          </a:p>
        </p:txBody>
      </p:sp>
    </p:spTree>
    <p:extLst>
      <p:ext uri="{BB962C8B-B14F-4D97-AF65-F5344CB8AC3E}">
        <p14:creationId xmlns:p14="http://schemas.microsoft.com/office/powerpoint/2010/main" val="54143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7758"/>
            <a:ext cx="5454606" cy="738664"/>
          </a:xfrm>
        </p:spPr>
        <p:txBody>
          <a:bodyPr/>
          <a:lstStyle/>
          <a:p>
            <a:r>
              <a:rPr lang="nb-NO" sz="2400" b="1" dirty="0" err="1"/>
              <a:t>PPCPs</a:t>
            </a:r>
            <a:r>
              <a:rPr lang="nb-NO" sz="2400" b="1" dirty="0"/>
              <a:t> in </a:t>
            </a:r>
            <a:r>
              <a:rPr lang="nb-NO" sz="2400" b="1" dirty="0" err="1"/>
              <a:t>the</a:t>
            </a:r>
            <a:r>
              <a:rPr lang="nb-NO" sz="2400" b="1" dirty="0"/>
              <a:t> Arctic: </a:t>
            </a:r>
            <a:br>
              <a:rPr lang="nb-NO" sz="2400" b="1" dirty="0"/>
            </a:br>
            <a:r>
              <a:rPr lang="nb-NO" sz="2400" b="1" dirty="0"/>
              <a:t>CEAC </a:t>
            </a:r>
            <a:r>
              <a:rPr lang="nb-NO" sz="2400" b="1" dirty="0" err="1"/>
              <a:t>summary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44" y="1268760"/>
            <a:ext cx="6032469" cy="44824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6210182" y="4509120"/>
            <a:ext cx="23152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350" dirty="0"/>
              <a:t>110 PPCPs (including transformation products) identified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350" dirty="0"/>
              <a:t>Conc. range: ppb – ppm </a:t>
            </a:r>
          </a:p>
          <a:p>
            <a:pPr marL="257175" indent="-257175">
              <a:buFont typeface="Arial" charset="0"/>
              <a:buChar char="•"/>
            </a:pPr>
            <a:r>
              <a:rPr lang="nb-NO" sz="1350" dirty="0" err="1"/>
              <a:t>Environmental</a:t>
            </a:r>
            <a:r>
              <a:rPr lang="nb-NO" sz="1350" dirty="0"/>
              <a:t> fate </a:t>
            </a:r>
            <a:r>
              <a:rPr lang="en-US" sz="1350" dirty="0"/>
              <a:t>largely unknown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75851C-56FD-B24B-A65C-F48E7B485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7EF8E3-3052-5740-8C5E-FDC96C895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0743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Chart 32"/>
          <p:cNvGraphicFramePr>
            <a:graphicFrameLocks/>
          </p:cNvGraphicFramePr>
          <p:nvPr>
            <p:extLst/>
          </p:nvPr>
        </p:nvGraphicFramePr>
        <p:xfrm>
          <a:off x="1900317" y="3806033"/>
          <a:ext cx="5694574" cy="215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753" y="1473807"/>
            <a:ext cx="2928139" cy="2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804" y="888474"/>
            <a:ext cx="5329238" cy="484659"/>
          </a:xfrm>
        </p:spPr>
        <p:txBody>
          <a:bodyPr>
            <a:normAutofit fontScale="90000"/>
          </a:bodyPr>
          <a:lstStyle/>
          <a:p>
            <a:r>
              <a:rPr lang="en-US" dirty="0"/>
              <a:t>PPCPs in the </a:t>
            </a:r>
            <a:r>
              <a:rPr lang="en-US"/>
              <a:t>Arctic environment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0582" y="1767905"/>
            <a:ext cx="1403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Metoprolol</a:t>
            </a:r>
            <a:r>
              <a:rPr lang="en-US" sz="1050" dirty="0"/>
              <a:t>, Manitoba (ng/g </a:t>
            </a:r>
            <a:r>
              <a:rPr lang="en-US" sz="1050" dirty="0" err="1"/>
              <a:t>dw</a:t>
            </a:r>
            <a:r>
              <a:rPr lang="en-US" sz="105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4165" y="2603233"/>
            <a:ext cx="1403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Salicylic acid, Ontario (ng/L)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1073" y="2645798"/>
            <a:ext cx="14030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Paracetamol</a:t>
            </a:r>
            <a:r>
              <a:rPr lang="en-US" sz="1050" dirty="0"/>
              <a:t>, Faroe islands (ng/L)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545886" y="4425490"/>
            <a:ext cx="1226324" cy="127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768604" y="4091594"/>
            <a:ext cx="8820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Lincomycin</a:t>
            </a:r>
            <a:r>
              <a:rPr lang="en-US" sz="900" dirty="0"/>
              <a:t>, Ontario (ng/L)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5881" y="4161672"/>
            <a:ext cx="124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BAC, Faroe Islands (ng/g </a:t>
            </a:r>
            <a:r>
              <a:rPr lang="en-US" sz="900" dirty="0" err="1"/>
              <a:t>dw</a:t>
            </a:r>
            <a:r>
              <a:rPr lang="en-US" sz="900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16654" y="4425491"/>
            <a:ext cx="100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Citalopram, </a:t>
            </a:r>
            <a:r>
              <a:rPr lang="en-US" sz="900" dirty="0" err="1"/>
              <a:t>Tromsø</a:t>
            </a:r>
            <a:r>
              <a:rPr lang="en-US" sz="900" dirty="0"/>
              <a:t> (ng/L)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79411" y="4346278"/>
            <a:ext cx="634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N-cresol, Faroe Islands (ng/g </a:t>
            </a:r>
            <a:r>
              <a:rPr lang="en-US" sz="900" dirty="0" err="1"/>
              <a:t>dw</a:t>
            </a:r>
            <a:r>
              <a:rPr lang="en-US" sz="900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11836" y="4498966"/>
            <a:ext cx="61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D4, D5 Svalbard (ng/m3)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87" y="1473807"/>
            <a:ext cx="2685852" cy="2248433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 bwMode="auto">
          <a:xfrm>
            <a:off x="6347206" y="3591019"/>
            <a:ext cx="173707" cy="50057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E4C7C-AA05-2C49-89FE-624B7A8D60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B9C2C-A343-A342-A7E7-8D252709F3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074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920" y="423805"/>
            <a:ext cx="6823404" cy="6660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Comparison with other regions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" y="1412027"/>
          <a:ext cx="9144000" cy="46471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8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5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88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83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Conc. Unit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Compounds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Sample matrix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Levels Arctic [max]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Other</a:t>
                      </a:r>
                      <a:r>
                        <a:rPr lang="en-US" sz="1200" b="1" u="none" strike="noStrike" baseline="0" dirty="0"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</a:rPr>
                        <a:t>regions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Non Arctic sampling location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Reference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 dirty="0" err="1">
                          <a:effectLst/>
                        </a:rPr>
                        <a:t>ng</a:t>
                      </a:r>
                      <a:r>
                        <a:rPr lang="bg-BG" sz="1200" u="none" strike="noStrike" dirty="0">
                          <a:effectLst/>
                        </a:rPr>
                        <a:t>/m</a:t>
                      </a:r>
                      <a:r>
                        <a:rPr lang="bg-BG" sz="1200" u="none" strike="noStrike" baseline="30000" dirty="0">
                          <a:effectLst/>
                        </a:rPr>
                        <a:t>3</a:t>
                      </a:r>
                      <a:endParaRPr lang="bg-BG" sz="12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Siloxanes</a:t>
                      </a:r>
                      <a:r>
                        <a:rPr lang="en-US" sz="1200" u="none" strike="noStrike" dirty="0">
                          <a:effectLst/>
                        </a:rPr>
                        <a:t> (D4, D5)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Air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4</a:t>
                      </a:r>
                      <a:endParaRPr lang="en-US" sz="1200" b="1" i="0" u="none" strike="noStrike" dirty="0">
                        <a:solidFill>
                          <a:srgbClr val="00B0F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1100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Chicago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Yucuis et al. (2013) Chemosphere 92: 905-910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cresol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soil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96</a:t>
                      </a:r>
                      <a:endParaRPr lang="en-US" sz="1200" b="1" i="0" u="none" strike="noStrike" dirty="0">
                        <a:solidFill>
                          <a:srgbClr val="00B0F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2000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Russian soil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 err="1">
                          <a:effectLst/>
                        </a:rPr>
                        <a:t>Korenman</a:t>
                      </a:r>
                      <a:r>
                        <a:rPr lang="nb-NO" sz="1200" u="none" strike="noStrike" dirty="0">
                          <a:effectLst/>
                        </a:rPr>
                        <a:t> et al. (2001) J. Anal. </a:t>
                      </a:r>
                      <a:r>
                        <a:rPr lang="nb-NO" sz="1200" u="none" strike="noStrike" dirty="0" err="1">
                          <a:effectLst/>
                        </a:rPr>
                        <a:t>Chem</a:t>
                      </a:r>
                      <a:r>
                        <a:rPr lang="nb-NO" sz="1200" u="none" strike="noStrike" dirty="0">
                          <a:effectLst/>
                        </a:rPr>
                        <a:t>. 56/2: 166-169 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Ibuprofen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Sewage influent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87400</a:t>
                      </a:r>
                      <a:endParaRPr lang="fi-FI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3600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Källby (SWE)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Bendz et al. (2005) J. Haz. Materials 122/3: 195-204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Metoprolol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Sewage sludge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680000</a:t>
                      </a:r>
                      <a:endParaRPr lang="is-I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 dirty="0">
                          <a:effectLst/>
                        </a:rPr>
                        <a:t>500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WWTP Terrassa, Spain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Radjenovic et al. (2009) Water Res. 43: 831-841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Paracetamol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Sewage effluent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71000</a:t>
                      </a:r>
                      <a:endParaRPr lang="is-I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Källby</a:t>
                      </a:r>
                      <a:r>
                        <a:rPr lang="en-US" sz="1200" u="none" strike="noStrike" dirty="0">
                          <a:effectLst/>
                        </a:rPr>
                        <a:t> (SWE)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Bendz et al. (2005) J. Haz. Materials 122/3: 195-204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Lincomycin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Freshwater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1413</a:t>
                      </a:r>
                      <a:endParaRPr lang="is-I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Biscayne Bay (Florida US)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 err="1">
                          <a:effectLst/>
                        </a:rPr>
                        <a:t>Wang</a:t>
                      </a:r>
                      <a:r>
                        <a:rPr lang="it-IT" sz="1200" u="none" strike="noStrike" dirty="0">
                          <a:effectLst/>
                        </a:rPr>
                        <a:t> &amp; </a:t>
                      </a:r>
                      <a:r>
                        <a:rPr lang="it-IT" sz="1200" u="none" strike="noStrike" dirty="0" err="1">
                          <a:effectLst/>
                        </a:rPr>
                        <a:t>Garinaldi</a:t>
                      </a:r>
                      <a:r>
                        <a:rPr lang="it-IT" sz="1200" u="none" strike="noStrike" dirty="0">
                          <a:effectLst/>
                        </a:rPr>
                        <a:t>(2012) </a:t>
                      </a:r>
                      <a:r>
                        <a:rPr lang="it-IT" sz="1200" u="none" strike="noStrike" dirty="0" err="1">
                          <a:effectLst/>
                        </a:rPr>
                        <a:t>Anal</a:t>
                      </a:r>
                      <a:r>
                        <a:rPr lang="it-IT" sz="1200" u="none" strike="noStrike" dirty="0">
                          <a:effectLst/>
                        </a:rPr>
                        <a:t>. </a:t>
                      </a:r>
                      <a:r>
                        <a:rPr lang="it-IT" sz="1200" u="none" strike="noStrike" dirty="0" err="1">
                          <a:effectLst/>
                        </a:rPr>
                        <a:t>Bioanal</a:t>
                      </a:r>
                      <a:r>
                        <a:rPr lang="it-IT" sz="1200" u="none" strike="noStrike" dirty="0">
                          <a:effectLst/>
                        </a:rPr>
                        <a:t>. </a:t>
                      </a:r>
                      <a:r>
                        <a:rPr lang="it-IT" sz="1200" u="none" strike="noStrike" dirty="0" err="1">
                          <a:effectLst/>
                        </a:rPr>
                        <a:t>Chem</a:t>
                      </a:r>
                      <a:r>
                        <a:rPr lang="it-IT" sz="1200" u="none" strike="noStrike" dirty="0">
                          <a:effectLst/>
                        </a:rPr>
                        <a:t>. 404: 2711-2720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BAC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Freshwater Sediment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u="none" strike="noStrike" dirty="0">
                          <a:effectLst/>
                        </a:rPr>
                        <a:t>1300</a:t>
                      </a:r>
                      <a:endParaRPr lang="is-I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 dirty="0">
                          <a:effectLst/>
                        </a:rPr>
                        <a:t>1500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Long Island (NY)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Li &amp; </a:t>
                      </a:r>
                      <a:r>
                        <a:rPr lang="pl-PL" sz="1200" u="none" strike="noStrike" dirty="0" err="1">
                          <a:effectLst/>
                        </a:rPr>
                        <a:t>Brownawell</a:t>
                      </a:r>
                      <a:r>
                        <a:rPr lang="pl-PL" sz="1200" u="none" strike="noStrike" dirty="0">
                          <a:effectLst/>
                        </a:rPr>
                        <a:t> (2010) </a:t>
                      </a:r>
                      <a:r>
                        <a:rPr lang="pl-PL" sz="1200" u="none" strike="noStrike" dirty="0" err="1">
                          <a:effectLst/>
                        </a:rPr>
                        <a:t>Env</a:t>
                      </a:r>
                      <a:r>
                        <a:rPr lang="pl-PL" sz="1200" u="none" strike="noStrike" dirty="0">
                          <a:effectLst/>
                        </a:rPr>
                        <a:t>. </a:t>
                      </a:r>
                      <a:r>
                        <a:rPr lang="pl-PL" sz="1200" u="none" strike="noStrike" dirty="0" err="1">
                          <a:effectLst/>
                        </a:rPr>
                        <a:t>Sci</a:t>
                      </a:r>
                      <a:r>
                        <a:rPr lang="pl-PL" sz="1200" u="none" strike="noStrike" dirty="0">
                          <a:effectLst/>
                        </a:rPr>
                        <a:t>. </a:t>
                      </a:r>
                      <a:r>
                        <a:rPr lang="pl-PL" sz="1200" u="none" strike="noStrike" dirty="0" err="1">
                          <a:effectLst/>
                        </a:rPr>
                        <a:t>Technol</a:t>
                      </a:r>
                      <a:r>
                        <a:rPr lang="pl-PL" sz="1200" u="none" strike="noStrike" dirty="0">
                          <a:effectLst/>
                        </a:rPr>
                        <a:t> 44: 7561-7568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Citalopram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Sea water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612</a:t>
                      </a:r>
                      <a:endParaRPr lang="is-I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27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San Francisco Bay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 err="1">
                          <a:effectLst/>
                        </a:rPr>
                        <a:t>Nödler</a:t>
                      </a:r>
                      <a:r>
                        <a:rPr lang="nb-NO" sz="1200" u="none" strike="noStrike" dirty="0">
                          <a:effectLst/>
                        </a:rPr>
                        <a:t> et al (2014) Marine Pol. Bull. 85: 50-59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3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Bisphenol 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Marine sediment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11</a:t>
                      </a:r>
                      <a:endParaRPr lang="cs-CZ" sz="1200" b="1" i="0" u="none" strike="noStrike" dirty="0">
                        <a:solidFill>
                          <a:srgbClr val="00B0F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10500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Taiwan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Huang et al (2012) Environ. International 42: 91-99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ng/g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Siloxanes</a:t>
                      </a:r>
                      <a:r>
                        <a:rPr lang="en-US" sz="1200" u="none" strike="noStrike" dirty="0">
                          <a:effectLst/>
                        </a:rPr>
                        <a:t> (D5)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Marine biota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B0F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36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Walleye (Canada)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 err="1">
                          <a:effectLst/>
                        </a:rPr>
                        <a:t>Goldrick</a:t>
                      </a:r>
                      <a:r>
                        <a:rPr lang="nb-NO" sz="1200" u="none" strike="noStrike" dirty="0">
                          <a:effectLst/>
                        </a:rPr>
                        <a:t> et al. (2014) 186: 141-148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008" marR="6008" marT="600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BD6CE-D926-4044-9915-A53127CE31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EA1FB-E52E-B24E-8E1F-F4DC873EB0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227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FE3CAF-C02F-DA48-889B-ACFCD18E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930443"/>
            <a:ext cx="5308600" cy="3479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55385-7B9D-C04C-8C3C-07B230F0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35" y="259670"/>
            <a:ext cx="6818518" cy="615553"/>
          </a:xfrm>
        </p:spPr>
        <p:txBody>
          <a:bodyPr/>
          <a:lstStyle/>
          <a:p>
            <a:r>
              <a:rPr lang="nb-NO" dirty="0" err="1"/>
              <a:t>PPCPs</a:t>
            </a:r>
            <a:r>
              <a:rPr lang="nb-NO" dirty="0"/>
              <a:t> in Tromsø (2016)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C7262-AB73-1348-8A79-9F26E12F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7B52-BBCD-AB47-A135-CF8886DD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A418-8E48-5543-9E53-616A1456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B0080-BF28-B742-881D-412CB0209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9" y="18087132"/>
            <a:ext cx="13569080" cy="1009217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D59E49-3433-224A-B40B-5D5837E4C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170" y="3895881"/>
            <a:ext cx="5364088" cy="22975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1D7A99-E5E3-BB47-9899-289ECE1D7880}"/>
              </a:ext>
            </a:extLst>
          </p:cNvPr>
          <p:cNvSpPr/>
          <p:nvPr/>
        </p:nvSpPr>
        <p:spPr>
          <a:xfrm>
            <a:off x="5076055" y="1268760"/>
            <a:ext cx="3718337" cy="312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700"/>
              </a:spcAft>
              <a:buFont typeface="Arial" charset="0"/>
              <a:buChar char="•"/>
              <a:tabLst>
                <a:tab pos="215900" algn="l"/>
              </a:tabLst>
              <a:defRPr lang="en-US"/>
            </a:pPr>
            <a:r>
              <a:rPr lang="en-US" dirty="0">
                <a:solidFill>
                  <a:prstClr val="black"/>
                </a:solidFill>
                <a:ea typeface="Cambria" charset="77"/>
                <a:cs typeface="Cambria" charset="77"/>
              </a:rPr>
              <a:t>PPCPs in similar and in some cases even higher  concentration ranges as reported in earlier studies were from the same area (Weigel et al. 2004).</a:t>
            </a:r>
          </a:p>
          <a:p>
            <a:pPr marL="342900" lvl="0" indent="-342900" algn="just">
              <a:spcAft>
                <a:spcPts val="700"/>
              </a:spcAft>
              <a:buFont typeface="Arial" charset="0"/>
              <a:buChar char="•"/>
              <a:tabLst>
                <a:tab pos="215900" algn="l"/>
              </a:tabLst>
              <a:defRPr lang="en-US"/>
            </a:pPr>
            <a:r>
              <a:rPr lang="en-US" dirty="0">
                <a:solidFill>
                  <a:prstClr val="black"/>
                </a:solidFill>
                <a:ea typeface="Cambria" charset="77"/>
                <a:cs typeface="Cambria" charset="77"/>
              </a:rPr>
              <a:t>Considerable variations reveal  differences in consumption  behavior and release patterns</a:t>
            </a:r>
          </a:p>
          <a:p>
            <a:pPr lvl="0" algn="just">
              <a:lnSpc>
                <a:spcPts val="3200"/>
              </a:lnSpc>
              <a:spcAft>
                <a:spcPts val="700"/>
              </a:spcAft>
              <a:tabLst>
                <a:tab pos="215900" algn="l"/>
              </a:tabLst>
              <a:defRPr lang="en-US"/>
            </a:pPr>
            <a:endParaRPr lang="en-US" dirty="0">
              <a:solidFill>
                <a:prstClr val="black"/>
              </a:solidFill>
              <a:latin typeface="Cambria" charset="77"/>
              <a:ea typeface="Cambria" charset="77"/>
              <a:cs typeface="Cambria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483EEC-B467-0E46-A573-BD54A9606F8B}"/>
              </a:ext>
            </a:extLst>
          </p:cNvPr>
          <p:cNvSpPr txBox="1"/>
          <p:nvPr/>
        </p:nvSpPr>
        <p:spPr>
          <a:xfrm>
            <a:off x="71393" y="5008261"/>
            <a:ext cx="3231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Julie Strømberg, Masters thesis,NMBU,2016 (in </a:t>
            </a:r>
            <a:r>
              <a:rPr lang="nb-NO" sz="1400" dirty="0" err="1"/>
              <a:t>collaboration</a:t>
            </a:r>
            <a:r>
              <a:rPr lang="nb-NO" sz="1400" dirty="0"/>
              <a:t> </a:t>
            </a:r>
            <a:r>
              <a:rPr lang="nb-NO" sz="1400" dirty="0" err="1"/>
              <a:t>with</a:t>
            </a:r>
            <a:r>
              <a:rPr lang="nb-NO" sz="1400" dirty="0"/>
              <a:t> Terje </a:t>
            </a:r>
            <a:r>
              <a:rPr lang="nb-NO" sz="1400" dirty="0" err="1"/>
              <a:t>Vasskog,UiT</a:t>
            </a:r>
            <a:r>
              <a:rPr lang="nb-NO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0608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2A053-0F86-F545-9344-56C8884E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316518"/>
            <a:ext cx="6818518" cy="1231106"/>
          </a:xfrm>
        </p:spPr>
        <p:txBody>
          <a:bodyPr/>
          <a:lstStyle/>
          <a:p>
            <a:r>
              <a:rPr lang="nb-NO" dirty="0"/>
              <a:t>Tromsø studies (2002 versus 2016)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E7F83-52C1-1B49-8628-CB163D21E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FB403-24A5-4D4C-90B5-934BCB03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392B0-DE9F-A642-B4DF-B44A6F87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16</a:t>
            </a:fld>
            <a:endParaRPr lang="en-GB" noProof="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7E331B-9DAE-D24F-B4FF-CBA15852A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683904"/>
              </p:ext>
            </p:extLst>
          </p:nvPr>
        </p:nvGraphicFramePr>
        <p:xfrm>
          <a:off x="250825" y="548680"/>
          <a:ext cx="8497639" cy="6033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D5DD642-D64A-1F40-9062-8FF94F1BEE61}"/>
              </a:ext>
            </a:extLst>
          </p:cNvPr>
          <p:cNvSpPr txBox="1"/>
          <p:nvPr/>
        </p:nvSpPr>
        <p:spPr>
          <a:xfrm>
            <a:off x="4903138" y="1109238"/>
            <a:ext cx="3989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Increased</a:t>
            </a:r>
            <a:r>
              <a:rPr lang="nb-NO" dirty="0"/>
              <a:t> overall </a:t>
            </a:r>
            <a:r>
              <a:rPr lang="nb-NO" dirty="0" err="1"/>
              <a:t>emission</a:t>
            </a:r>
            <a:r>
              <a:rPr lang="nb-NO" dirty="0"/>
              <a:t> rate  </a:t>
            </a:r>
            <a:r>
              <a:rPr lang="nb-NO" dirty="0" err="1"/>
              <a:t>reported</a:t>
            </a:r>
            <a:r>
              <a:rPr lang="nb-NO" dirty="0"/>
              <a:t> for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compounds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Additional</a:t>
            </a:r>
            <a:r>
              <a:rPr lang="nb-NO" dirty="0"/>
              <a:t> </a:t>
            </a:r>
            <a:r>
              <a:rPr lang="nb-NO" dirty="0" err="1"/>
              <a:t>PPCPs</a:t>
            </a:r>
            <a:r>
              <a:rPr lang="nb-NO" dirty="0"/>
              <a:t> </a:t>
            </a:r>
            <a:r>
              <a:rPr lang="nb-NO" dirty="0" err="1"/>
              <a:t>identified</a:t>
            </a:r>
            <a:r>
              <a:rPr lang="nb-NO" dirty="0"/>
              <a:t> in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251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4BBFE-BBCA-7A4A-8B4E-8138136A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47784"/>
            <a:ext cx="7188472" cy="982504"/>
          </a:xfrm>
        </p:spPr>
        <p:txBody>
          <a:bodyPr>
            <a:normAutofit/>
          </a:bodyPr>
          <a:lstStyle/>
          <a:p>
            <a:r>
              <a:rPr lang="nb-NO" sz="3200" b="1" dirty="0"/>
              <a:t>2.) Poly- and </a:t>
            </a:r>
            <a:r>
              <a:rPr lang="nb-NO" sz="3200" b="1" dirty="0" err="1"/>
              <a:t>perfluoroalkyl</a:t>
            </a:r>
            <a:r>
              <a:rPr lang="nb-NO" sz="3200" b="1" dirty="0"/>
              <a:t> </a:t>
            </a:r>
            <a:r>
              <a:rPr lang="nb-NO" sz="3200" b="1" dirty="0" err="1"/>
              <a:t>substances</a:t>
            </a:r>
            <a:r>
              <a:rPr lang="nb-NO" sz="3200" b="1" dirty="0"/>
              <a:t> (PFAS)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41B5-0540-D142-A61B-94F2E5CB3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12776"/>
            <a:ext cx="7992000" cy="3979433"/>
          </a:xfrm>
          <a:noFill/>
        </p:spPr>
        <p:txBody>
          <a:bodyPr/>
          <a:lstStyle/>
          <a:p>
            <a:r>
              <a:rPr lang="nb-NO" dirty="0" err="1"/>
              <a:t>Known</a:t>
            </a:r>
            <a:r>
              <a:rPr lang="nb-NO" dirty="0"/>
              <a:t> as Arctic </a:t>
            </a:r>
            <a:r>
              <a:rPr lang="nb-NO" dirty="0" err="1"/>
              <a:t>pollutants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early</a:t>
            </a:r>
            <a:r>
              <a:rPr lang="nb-NO" dirty="0"/>
              <a:t> 2000s</a:t>
            </a:r>
          </a:p>
          <a:p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compounds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introduced</a:t>
            </a:r>
            <a:r>
              <a:rPr lang="nb-NO" dirty="0"/>
              <a:t> via </a:t>
            </a:r>
            <a:r>
              <a:rPr lang="nb-NO" dirty="0" err="1"/>
              <a:t>precursors</a:t>
            </a:r>
            <a:r>
              <a:rPr lang="nb-NO" dirty="0"/>
              <a:t> and </a:t>
            </a:r>
            <a:r>
              <a:rPr lang="nb-NO" dirty="0" err="1"/>
              <a:t>subsequent</a:t>
            </a:r>
            <a:r>
              <a:rPr lang="nb-NO" dirty="0"/>
              <a:t> </a:t>
            </a:r>
            <a:r>
              <a:rPr lang="nb-NO" dirty="0" err="1"/>
              <a:t>transformation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persistent </a:t>
            </a:r>
            <a:r>
              <a:rPr lang="nb-NO" dirty="0" err="1"/>
              <a:t>compounds</a:t>
            </a:r>
            <a:r>
              <a:rPr lang="nb-NO" dirty="0"/>
              <a:t> (PFOS, PFOA)</a:t>
            </a:r>
          </a:p>
          <a:p>
            <a:r>
              <a:rPr lang="nb-NO" dirty="0" err="1"/>
              <a:t>Identified</a:t>
            </a:r>
            <a:r>
              <a:rPr lang="nb-NO" dirty="0"/>
              <a:t> as relevant </a:t>
            </a:r>
            <a:r>
              <a:rPr lang="nb-NO" dirty="0" err="1"/>
              <a:t>pollutants</a:t>
            </a:r>
            <a:r>
              <a:rPr lang="nb-NO" dirty="0"/>
              <a:t> in all </a:t>
            </a:r>
            <a:r>
              <a:rPr lang="nb-NO" dirty="0" err="1"/>
              <a:t>environmental</a:t>
            </a:r>
            <a:r>
              <a:rPr lang="nb-NO" dirty="0"/>
              <a:t> </a:t>
            </a:r>
            <a:r>
              <a:rPr lang="nb-NO" dirty="0" err="1"/>
              <a:t>compartments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Arctic </a:t>
            </a:r>
          </a:p>
          <a:p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sources</a:t>
            </a:r>
            <a:r>
              <a:rPr lang="nb-NO" dirty="0"/>
              <a:t> </a:t>
            </a:r>
            <a:r>
              <a:rPr lang="nb-NO" dirty="0" err="1"/>
              <a:t>identified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Arctic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4AC75-EB97-9D45-82A3-59F4709A6E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E6CD1-A89C-594E-B035-ECCB88BDA3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17</a:t>
            </a:fld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17728-733C-B442-8E7D-05CD773C2D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13938" y="4293096"/>
            <a:ext cx="4230470" cy="18048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8560B-9814-2248-8A2C-B29840EB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696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2819-DDDD-9847-98F5-72FCEF9D9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PFASsource</a:t>
            </a:r>
            <a:r>
              <a:rPr lang="nb-NO" dirty="0"/>
              <a:t> </a:t>
            </a:r>
            <a:r>
              <a:rPr lang="nb-NO" dirty="0" err="1"/>
              <a:t>characterisation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3DD1-EC0C-C240-BDF5-3CF66A892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 err="1"/>
              <a:t>Local</a:t>
            </a:r>
            <a:r>
              <a:rPr lang="nb-NO" b="1" dirty="0"/>
              <a:t> </a:t>
            </a:r>
            <a:r>
              <a:rPr lang="nb-NO" b="1" dirty="0" err="1"/>
              <a:t>sources</a:t>
            </a:r>
            <a:r>
              <a:rPr lang="nb-NO" b="1" dirty="0"/>
              <a:t> in </a:t>
            </a:r>
            <a:r>
              <a:rPr lang="nb-NO" b="1" dirty="0" err="1"/>
              <a:t>the</a:t>
            </a:r>
            <a:r>
              <a:rPr lang="nb-NO" b="1" dirty="0"/>
              <a:t> Arctic</a:t>
            </a:r>
          </a:p>
          <a:p>
            <a:r>
              <a:rPr lang="nb-NO" dirty="0"/>
              <a:t>Firefighting training </a:t>
            </a:r>
            <a:r>
              <a:rPr lang="nb-NO" dirty="0" err="1"/>
              <a:t>facilities</a:t>
            </a:r>
            <a:r>
              <a:rPr lang="nb-NO" dirty="0"/>
              <a:t> (</a:t>
            </a:r>
            <a:r>
              <a:rPr lang="nb-NO" dirty="0" err="1"/>
              <a:t>airfields</a:t>
            </a:r>
            <a:r>
              <a:rPr lang="nb-NO" dirty="0"/>
              <a:t>, </a:t>
            </a:r>
            <a:r>
              <a:rPr lang="nb-NO" dirty="0" err="1"/>
              <a:t>municipal</a:t>
            </a:r>
            <a:r>
              <a:rPr lang="nb-NO" dirty="0"/>
              <a:t>, </a:t>
            </a:r>
            <a:r>
              <a:rPr lang="nb-NO" dirty="0" err="1"/>
              <a:t>industrial</a:t>
            </a:r>
            <a:r>
              <a:rPr lang="nb-NO" dirty="0"/>
              <a:t> </a:t>
            </a:r>
            <a:r>
              <a:rPr lang="nb-NO" dirty="0" err="1"/>
              <a:t>facilities</a:t>
            </a:r>
            <a:r>
              <a:rPr lang="nb-NO" dirty="0"/>
              <a:t>)</a:t>
            </a:r>
          </a:p>
          <a:p>
            <a:r>
              <a:rPr lang="nb-NO" dirty="0" err="1"/>
              <a:t>Sewage</a:t>
            </a:r>
            <a:r>
              <a:rPr lang="nb-NO" dirty="0"/>
              <a:t> effluents and </a:t>
            </a:r>
            <a:r>
              <a:rPr lang="nb-NO" dirty="0" err="1"/>
              <a:t>sewage</a:t>
            </a:r>
            <a:r>
              <a:rPr lang="nb-NO" dirty="0"/>
              <a:t> </a:t>
            </a:r>
            <a:r>
              <a:rPr lang="nb-NO" dirty="0" err="1"/>
              <a:t>storage</a:t>
            </a:r>
            <a:r>
              <a:rPr lang="nb-NO" dirty="0"/>
              <a:t> ponds</a:t>
            </a:r>
          </a:p>
          <a:p>
            <a:r>
              <a:rPr lang="nb-NO" dirty="0" err="1"/>
              <a:t>Landfills</a:t>
            </a:r>
            <a:endParaRPr lang="nb-NO" dirty="0"/>
          </a:p>
          <a:p>
            <a:r>
              <a:rPr lang="nb-NO" dirty="0" err="1"/>
              <a:t>Outdoor</a:t>
            </a:r>
            <a:r>
              <a:rPr lang="nb-NO" dirty="0"/>
              <a:t> </a:t>
            </a:r>
            <a:r>
              <a:rPr lang="nb-NO" dirty="0" err="1"/>
              <a:t>equipment</a:t>
            </a:r>
            <a:r>
              <a:rPr lang="nb-NO" dirty="0"/>
              <a:t> and </a:t>
            </a:r>
            <a:r>
              <a:rPr lang="nb-NO" dirty="0" err="1"/>
              <a:t>clothing</a:t>
            </a:r>
            <a:r>
              <a:rPr lang="nb-NO" dirty="0"/>
              <a:t> (</a:t>
            </a:r>
            <a:r>
              <a:rPr lang="nb-NO" dirty="0" err="1"/>
              <a:t>Impregnation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surfaces</a:t>
            </a:r>
            <a:r>
              <a:rPr lang="nb-NO" dirty="0"/>
              <a:t>)</a:t>
            </a:r>
          </a:p>
          <a:p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recreational</a:t>
            </a:r>
            <a:r>
              <a:rPr lang="nb-NO" dirty="0"/>
              <a:t> </a:t>
            </a:r>
            <a:r>
              <a:rPr lang="nb-NO" dirty="0" err="1"/>
              <a:t>activities</a:t>
            </a:r>
            <a:r>
              <a:rPr lang="nb-NO" dirty="0"/>
              <a:t> (</a:t>
            </a:r>
            <a:r>
              <a:rPr lang="nb-NO" dirty="0" err="1"/>
              <a:t>skiing,skidoos</a:t>
            </a:r>
            <a:r>
              <a:rPr lang="nb-NO" dirty="0"/>
              <a:t> etc.)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A3654-70BB-F345-BDCB-AE8A054A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17205-224E-ED4C-98DF-08915BE2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6C94F-74E1-784B-A4BD-024136CB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269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059A-EFF9-AE48-B336-D1084362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PFAS:Fluoros</a:t>
            </a:r>
            <a:r>
              <a:rPr lang="nb-NO" dirty="0"/>
              <a:t> </a:t>
            </a:r>
            <a:r>
              <a:rPr lang="nb-NO" dirty="0" err="1"/>
              <a:t>impact</a:t>
            </a:r>
            <a:r>
              <a:rPr lang="nb-NO" dirty="0"/>
              <a:t> 2026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DCC9C-819E-8C40-BECB-813BF562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EC6BD-67BB-AD4B-9E7A-24EBD6D44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8B27E-7DFA-D640-A3F9-96906361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19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6CE452-76CA-D141-AC8D-2AE68EB8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16832"/>
            <a:ext cx="4082851" cy="3879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A0EBC0-2490-6A48-83F0-3E7BA69EBA05}"/>
              </a:ext>
            </a:extLst>
          </p:cNvPr>
          <p:cNvSpPr txBox="1"/>
          <p:nvPr/>
        </p:nvSpPr>
        <p:spPr>
          <a:xfrm>
            <a:off x="5004048" y="180971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Local</a:t>
            </a:r>
            <a:r>
              <a:rPr lang="nb-NO" dirty="0"/>
              <a:t> survey </a:t>
            </a:r>
            <a:r>
              <a:rPr lang="nb-NO" dirty="0" err="1"/>
              <a:t>on</a:t>
            </a:r>
            <a:r>
              <a:rPr lang="nb-NO" dirty="0"/>
              <a:t> PFAS </a:t>
            </a:r>
            <a:r>
              <a:rPr lang="nb-NO" dirty="0" err="1"/>
              <a:t>sourcesand</a:t>
            </a:r>
            <a:r>
              <a:rPr lang="nb-NO" dirty="0"/>
              <a:t> </a:t>
            </a:r>
            <a:r>
              <a:rPr lang="nb-NO" dirty="0" err="1"/>
              <a:t>distribution</a:t>
            </a:r>
            <a:r>
              <a:rPr lang="nb-NO" dirty="0"/>
              <a:t> </a:t>
            </a:r>
            <a:r>
              <a:rPr lang="nb-NO" dirty="0" err="1"/>
              <a:t>pathways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Spitsbergen (</a:t>
            </a:r>
            <a:r>
              <a:rPr lang="nb-NO" i="1" dirty="0" err="1"/>
              <a:t>collaboration</a:t>
            </a:r>
            <a:r>
              <a:rPr lang="nb-NO" i="1" dirty="0"/>
              <a:t>, SLU; UNIS, NMBU</a:t>
            </a:r>
            <a:r>
              <a:rPr lang="nb-NO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5A350-CDF6-1D48-A3AF-F4BC856FB345}"/>
              </a:ext>
            </a:extLst>
          </p:cNvPr>
          <p:cNvSpPr txBox="1"/>
          <p:nvPr/>
        </p:nvSpPr>
        <p:spPr>
          <a:xfrm>
            <a:off x="5004049" y="3210123"/>
            <a:ext cx="3563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Report </a:t>
            </a:r>
            <a:r>
              <a:rPr lang="nb-NO" dirty="0" err="1"/>
              <a:t>available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web-</a:t>
            </a:r>
            <a:r>
              <a:rPr lang="nb-NO" dirty="0" err="1"/>
              <a:t>page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Svalbard Miljøvernfond (SMF)</a:t>
            </a:r>
          </a:p>
        </p:txBody>
      </p:sp>
    </p:spTree>
    <p:extLst>
      <p:ext uri="{BB962C8B-B14F-4D97-AF65-F5344CB8AC3E}">
        <p14:creationId xmlns:p14="http://schemas.microsoft.com/office/powerpoint/2010/main" val="2391926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2</a:t>
            </a:fld>
            <a:endParaRPr lang="en-GB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2999249" y="910352"/>
            <a:ext cx="310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Todays Chemical Universe</a:t>
            </a:r>
          </a:p>
        </p:txBody>
      </p:sp>
      <p:pic>
        <p:nvPicPr>
          <p:cNvPr id="1026" name="Picture 2" descr="AS REGISTRY 100 Millionth Fun Fa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80" y="1369609"/>
            <a:ext cx="2026985" cy="351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7284" y="4991595"/>
            <a:ext cx="5886654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CAS celebrates more than 100 Million registered chemicals in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5880" y="1385286"/>
            <a:ext cx="3838058" cy="1338828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r>
              <a:rPr lang="en-US" sz="1350" b="1" i="1" dirty="0">
                <a:solidFill>
                  <a:srgbClr val="E6EEE2"/>
                </a:solidFill>
              </a:rPr>
              <a:t>According CAS (up-dated September  2017):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solidFill>
                  <a:srgbClr val="E6EEE2"/>
                </a:solidFill>
              </a:rPr>
              <a:t>132 Million substances registered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solidFill>
                  <a:srgbClr val="E6EEE2"/>
                </a:solidFill>
              </a:rPr>
              <a:t>387 225 substances regulated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solidFill>
                  <a:srgbClr val="E6EEE2"/>
                </a:solidFill>
              </a:rPr>
              <a:t>200 000 substances identified as toxic</a:t>
            </a:r>
          </a:p>
          <a:p>
            <a:pPr marL="214313" indent="-214313">
              <a:buFont typeface="Arial" charset="0"/>
              <a:buChar char="•"/>
            </a:pP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4301971" y="3233720"/>
            <a:ext cx="3721967" cy="71558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Estimated  ca. 10 000 substances covered by current available analytical methods for quantitative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BE973-E4A0-D84A-9176-6923E6E5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D74CC07-FA66-844E-8A4C-97FCBEE9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283A-266A-9A48-929D-745EA4ECABA1}" type="datetime1">
              <a:rPr lang="nb-NO" noProof="0" smtClean="0"/>
              <a:t>01.06.2018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45065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EA1E-0103-1146-B859-59109134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74" y="379530"/>
            <a:ext cx="6818518" cy="615553"/>
          </a:xfrm>
        </p:spPr>
        <p:txBody>
          <a:bodyPr/>
          <a:lstStyle/>
          <a:p>
            <a:r>
              <a:rPr lang="nb-NO" dirty="0"/>
              <a:t>PFAS </a:t>
            </a:r>
            <a:r>
              <a:rPr lang="nb-NO" dirty="0" err="1"/>
              <a:t>on</a:t>
            </a:r>
            <a:r>
              <a:rPr lang="nb-NO" dirty="0"/>
              <a:t> Svalbard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EAF74-58DF-3B49-BEB2-50196D333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32" y="995083"/>
            <a:ext cx="7992000" cy="3979433"/>
          </a:xfrm>
        </p:spPr>
        <p:txBody>
          <a:bodyPr/>
          <a:lstStyle/>
          <a:p>
            <a:r>
              <a:rPr lang="nb-NO" dirty="0"/>
              <a:t>Overall </a:t>
            </a:r>
            <a:r>
              <a:rPr lang="nb-NO" dirty="0" err="1"/>
              <a:t>distribution</a:t>
            </a:r>
            <a:r>
              <a:rPr lang="nb-NO" dirty="0"/>
              <a:t> (</a:t>
            </a:r>
            <a:r>
              <a:rPr lang="nb-NO" dirty="0" err="1"/>
              <a:t>background</a:t>
            </a:r>
            <a:r>
              <a:rPr lang="nb-NO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BE4B6-22D2-4146-BF80-BBA7A6F6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253C2-38FF-504A-901E-B098C0399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C57C8-672E-574E-88DD-6D347138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20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72673-E5FD-5D43-92C6-E081F8F02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10636"/>
            <a:ext cx="4432300" cy="431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5F150-FCD2-274C-8E2C-A204D01BB755}"/>
              </a:ext>
            </a:extLst>
          </p:cNvPr>
          <p:cNvSpPr txBox="1"/>
          <p:nvPr/>
        </p:nvSpPr>
        <p:spPr>
          <a:xfrm>
            <a:off x="5403900" y="2326943"/>
            <a:ext cx="3559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Elevated</a:t>
            </a:r>
            <a:r>
              <a:rPr lang="nb-NO" dirty="0"/>
              <a:t> </a:t>
            </a:r>
            <a:r>
              <a:rPr lang="nb-NO" dirty="0" err="1"/>
              <a:t>levels</a:t>
            </a:r>
            <a:r>
              <a:rPr lang="nb-NO" dirty="0"/>
              <a:t> </a:t>
            </a:r>
            <a:r>
              <a:rPr lang="nb-NO" dirty="0" err="1"/>
              <a:t>found</a:t>
            </a:r>
            <a:r>
              <a:rPr lang="nb-NO" dirty="0"/>
              <a:t> in </a:t>
            </a:r>
            <a:r>
              <a:rPr lang="nb-NO" dirty="0" err="1"/>
              <a:t>snow</a:t>
            </a:r>
            <a:r>
              <a:rPr lang="nb-NO" dirty="0"/>
              <a:t> melt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Snow</a:t>
            </a:r>
            <a:r>
              <a:rPr lang="nb-NO" dirty="0"/>
              <a:t> melt and run-</a:t>
            </a:r>
            <a:r>
              <a:rPr lang="nb-NO" dirty="0" err="1"/>
              <a:t>off</a:t>
            </a:r>
            <a:r>
              <a:rPr lang="nb-NO" dirty="0"/>
              <a:t> from </a:t>
            </a:r>
            <a:r>
              <a:rPr lang="nb-NO" dirty="0" err="1"/>
              <a:t>glaciers</a:t>
            </a:r>
            <a:r>
              <a:rPr lang="nb-NO" dirty="0"/>
              <a:t> =major water </a:t>
            </a:r>
            <a:r>
              <a:rPr lang="nb-NO" dirty="0" err="1"/>
              <a:t>resource</a:t>
            </a:r>
            <a:r>
              <a:rPr lang="nb-NO" dirty="0"/>
              <a:t> for </a:t>
            </a:r>
            <a:r>
              <a:rPr lang="nb-NO" dirty="0" err="1"/>
              <a:t>drinking</a:t>
            </a:r>
            <a:r>
              <a:rPr lang="nb-NO" dirty="0"/>
              <a:t> water in </a:t>
            </a:r>
            <a:r>
              <a:rPr lang="nb-NO" dirty="0" err="1"/>
              <a:t>the</a:t>
            </a:r>
            <a:r>
              <a:rPr lang="nb-NO" dirty="0"/>
              <a:t> Arctic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680AA-108E-FA4A-BBC4-695E655553A5}"/>
              </a:ext>
            </a:extLst>
          </p:cNvPr>
          <p:cNvSpPr txBox="1"/>
          <p:nvPr/>
        </p:nvSpPr>
        <p:spPr>
          <a:xfrm>
            <a:off x="1115616" y="5928636"/>
            <a:ext cx="36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FluorosImpact</a:t>
            </a:r>
            <a:r>
              <a:rPr lang="nb-NO" dirty="0"/>
              <a:t> report 2016, SMF.</a:t>
            </a:r>
          </a:p>
        </p:txBody>
      </p:sp>
    </p:spTree>
    <p:extLst>
      <p:ext uri="{BB962C8B-B14F-4D97-AF65-F5344CB8AC3E}">
        <p14:creationId xmlns:p14="http://schemas.microsoft.com/office/powerpoint/2010/main" val="809831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8427-503C-9C47-A10C-9A41685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83177"/>
            <a:ext cx="6818518" cy="615553"/>
          </a:xfrm>
        </p:spPr>
        <p:txBody>
          <a:bodyPr/>
          <a:lstStyle/>
          <a:p>
            <a:r>
              <a:rPr lang="nb-NO" dirty="0" err="1"/>
              <a:t>PFASs</a:t>
            </a:r>
            <a:r>
              <a:rPr lang="nb-NO" dirty="0"/>
              <a:t> in Svalbard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053B7-BAC3-6448-807D-342ABB180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446C1-2DBB-4340-8322-556BCFB95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381A-9394-9E4D-B929-4BF8D687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21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593B3-67B8-0442-A4BA-CB62C2AB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2" y="1417924"/>
            <a:ext cx="5398902" cy="4125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23A56-8513-6C49-B3DD-4FCCD19E421D}"/>
              </a:ext>
            </a:extLst>
          </p:cNvPr>
          <p:cNvSpPr txBox="1"/>
          <p:nvPr/>
        </p:nvSpPr>
        <p:spPr>
          <a:xfrm>
            <a:off x="6065944" y="1854087"/>
            <a:ext cx="2844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Different </a:t>
            </a:r>
            <a:r>
              <a:rPr lang="nb-NO" dirty="0" err="1"/>
              <a:t>PFASs</a:t>
            </a:r>
            <a:r>
              <a:rPr lang="nb-NO" dirty="0"/>
              <a:t>  </a:t>
            </a:r>
            <a:r>
              <a:rPr lang="nb-NO" dirty="0" err="1"/>
              <a:t>patterns</a:t>
            </a:r>
            <a:r>
              <a:rPr lang="nb-NO" dirty="0"/>
              <a:t> in </a:t>
            </a:r>
            <a:r>
              <a:rPr lang="nb-NO" dirty="0" err="1"/>
              <a:t>coastal</a:t>
            </a:r>
            <a:r>
              <a:rPr lang="nb-NO" dirty="0"/>
              <a:t> </a:t>
            </a:r>
            <a:r>
              <a:rPr lang="nb-NO" dirty="0" err="1"/>
              <a:t>surface</a:t>
            </a:r>
            <a:r>
              <a:rPr lang="nb-NO" dirty="0"/>
              <a:t> </a:t>
            </a:r>
            <a:r>
              <a:rPr lang="nb-NO" dirty="0" err="1"/>
              <a:t>sea</a:t>
            </a:r>
            <a:r>
              <a:rPr lang="nb-NO" dirty="0"/>
              <a:t> water, </a:t>
            </a:r>
            <a:r>
              <a:rPr lang="nb-NO" dirty="0" err="1"/>
              <a:t>close</a:t>
            </a:r>
            <a:r>
              <a:rPr lang="nb-NO" dirty="0"/>
              <a:t> to Barentsburg and Longyearbyen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Indication</a:t>
            </a:r>
            <a:r>
              <a:rPr lang="nb-NO" dirty="0"/>
              <a:t> for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differences</a:t>
            </a:r>
            <a:r>
              <a:rPr lang="nb-NO" dirty="0"/>
              <a:t> in </a:t>
            </a:r>
            <a:r>
              <a:rPr lang="nb-NO" dirty="0" err="1"/>
              <a:t>PFASs</a:t>
            </a:r>
            <a:r>
              <a:rPr lang="nb-NO" dirty="0"/>
              <a:t> </a:t>
            </a:r>
            <a:r>
              <a:rPr lang="nb-NO" dirty="0" err="1"/>
              <a:t>emissions</a:t>
            </a:r>
            <a:r>
              <a:rPr lang="nb-NO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8F479-5E8B-814C-9D0C-397BF27A4C86}"/>
              </a:ext>
            </a:extLst>
          </p:cNvPr>
          <p:cNvSpPr txBox="1"/>
          <p:nvPr/>
        </p:nvSpPr>
        <p:spPr>
          <a:xfrm>
            <a:off x="899592" y="5733256"/>
            <a:ext cx="36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FluorosImpact</a:t>
            </a:r>
            <a:r>
              <a:rPr lang="nb-NO" dirty="0"/>
              <a:t> report 2016, SMF.</a:t>
            </a:r>
          </a:p>
        </p:txBody>
      </p:sp>
    </p:spTree>
    <p:extLst>
      <p:ext uri="{BB962C8B-B14F-4D97-AF65-F5344CB8AC3E}">
        <p14:creationId xmlns:p14="http://schemas.microsoft.com/office/powerpoint/2010/main" val="3135801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5A323-1746-8747-8F6B-783C061C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08" y="332656"/>
            <a:ext cx="6818518" cy="615553"/>
          </a:xfrm>
        </p:spPr>
        <p:txBody>
          <a:bodyPr/>
          <a:lstStyle/>
          <a:p>
            <a:r>
              <a:rPr lang="nb-NO" dirty="0" err="1"/>
              <a:t>PFASs</a:t>
            </a:r>
            <a:r>
              <a:rPr lang="nb-NO" dirty="0"/>
              <a:t> in Svalbard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6C341-CC6A-BD47-A5B2-AEFCF180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CCB8E-094D-EA46-B697-BDB686FA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12CEC-E015-8D4F-8FCC-127A499D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22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27125-F9F3-C54E-B674-1382477A7E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7" y="1104876"/>
            <a:ext cx="6427103" cy="47723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5D5C37-06F6-374B-9236-EE756FABE80E}"/>
              </a:ext>
            </a:extLst>
          </p:cNvPr>
          <p:cNvSpPr txBox="1"/>
          <p:nvPr/>
        </p:nvSpPr>
        <p:spPr>
          <a:xfrm>
            <a:off x="1993344" y="857901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PFASs</a:t>
            </a:r>
            <a:r>
              <a:rPr lang="nb-NO" dirty="0"/>
              <a:t> </a:t>
            </a:r>
            <a:r>
              <a:rPr lang="nb-NO" dirty="0" err="1"/>
              <a:t>emission</a:t>
            </a:r>
            <a:r>
              <a:rPr lang="nb-NO" dirty="0"/>
              <a:t> </a:t>
            </a:r>
            <a:r>
              <a:rPr lang="nb-NO" dirty="0" err="1"/>
              <a:t>profiles</a:t>
            </a:r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C91A9-38FE-784A-AB8F-6F164EDD2ACC}"/>
              </a:ext>
            </a:extLst>
          </p:cNvPr>
          <p:cNvSpPr txBox="1"/>
          <p:nvPr/>
        </p:nvSpPr>
        <p:spPr>
          <a:xfrm>
            <a:off x="6789095" y="2214156"/>
            <a:ext cx="2083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Distinct</a:t>
            </a:r>
            <a:r>
              <a:rPr lang="nb-NO" dirty="0"/>
              <a:t> </a:t>
            </a:r>
            <a:r>
              <a:rPr lang="nb-NO" dirty="0" err="1"/>
              <a:t>emission</a:t>
            </a:r>
            <a:r>
              <a:rPr lang="nb-NO" dirty="0"/>
              <a:t> </a:t>
            </a:r>
            <a:r>
              <a:rPr lang="nb-NO" dirty="0" err="1"/>
              <a:t>profiles</a:t>
            </a:r>
            <a:r>
              <a:rPr lang="nb-NO" dirty="0"/>
              <a:t> </a:t>
            </a:r>
            <a:r>
              <a:rPr lang="nb-NO" dirty="0" err="1"/>
              <a:t>identified</a:t>
            </a:r>
            <a:r>
              <a:rPr lang="nb-NO" dirty="0"/>
              <a:t>.</a:t>
            </a:r>
          </a:p>
          <a:p>
            <a:r>
              <a:rPr lang="nb-NO" dirty="0"/>
              <a:t>FFTS, </a:t>
            </a:r>
            <a:r>
              <a:rPr lang="nb-NO" dirty="0" err="1"/>
              <a:t>landfills</a:t>
            </a:r>
            <a:r>
              <a:rPr lang="nb-NO" dirty="0"/>
              <a:t> and </a:t>
            </a:r>
            <a:r>
              <a:rPr lang="nb-NO" dirty="0" err="1"/>
              <a:t>Sewage</a:t>
            </a:r>
            <a:r>
              <a:rPr lang="nb-NO" dirty="0"/>
              <a:t> </a:t>
            </a:r>
            <a:r>
              <a:rPr lang="nb-NO" dirty="0" err="1"/>
              <a:t>emission</a:t>
            </a:r>
            <a:r>
              <a:rPr lang="nb-NO" dirty="0"/>
              <a:t> </a:t>
            </a:r>
            <a:r>
              <a:rPr lang="nb-NO" dirty="0" err="1"/>
              <a:t>identified</a:t>
            </a:r>
            <a:r>
              <a:rPr lang="nb-NO" dirty="0"/>
              <a:t> as major   </a:t>
            </a:r>
            <a:r>
              <a:rPr lang="nb-NO" dirty="0" err="1"/>
              <a:t>sourse</a:t>
            </a:r>
            <a:r>
              <a:rPr lang="nb-NO" dirty="0"/>
              <a:t> for PFAS </a:t>
            </a:r>
          </a:p>
        </p:txBody>
      </p:sp>
    </p:spTree>
    <p:extLst>
      <p:ext uri="{BB962C8B-B14F-4D97-AF65-F5344CB8AC3E}">
        <p14:creationId xmlns:p14="http://schemas.microsoft.com/office/powerpoint/2010/main" val="2531177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413BB-B583-E64D-89FC-41F500BF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78" y="332656"/>
            <a:ext cx="6818518" cy="615553"/>
          </a:xfrm>
        </p:spPr>
        <p:txBody>
          <a:bodyPr/>
          <a:lstStyle/>
          <a:p>
            <a:r>
              <a:rPr lang="nb-NO" dirty="0"/>
              <a:t>3. </a:t>
            </a:r>
            <a:r>
              <a:rPr lang="nb-NO" dirty="0" err="1"/>
              <a:t>Trifluoroacetic</a:t>
            </a:r>
            <a:r>
              <a:rPr lang="nb-NO" dirty="0"/>
              <a:t> acid (TFA)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5D18-2D05-9442-A563-6F0251B7D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D9DA9-3CC6-094A-98F9-881EF113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AC78F-EB99-7C4E-9092-123E100E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23</a:t>
            </a:fld>
            <a:endParaRPr lang="en-GB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EC9D9-EF28-8045-B0AA-A7ACFBC22809}"/>
              </a:ext>
            </a:extLst>
          </p:cNvPr>
          <p:cNvSpPr/>
          <p:nvPr/>
        </p:nvSpPr>
        <p:spPr>
          <a:xfrm>
            <a:off x="439552" y="1125075"/>
            <a:ext cx="72287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 err="1">
                <a:latin typeface="Helvetica" pitchFamily="2" charset="0"/>
              </a:rPr>
              <a:t>Significant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amounts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of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trifluoroacetate</a:t>
            </a:r>
            <a:r>
              <a:rPr lang="nb-NO" sz="2200" dirty="0">
                <a:latin typeface="Helvetica" pitchFamily="2" charset="0"/>
              </a:rPr>
              <a:t> (TFA) </a:t>
            </a:r>
            <a:r>
              <a:rPr lang="nb-NO" sz="2200" dirty="0" err="1">
                <a:latin typeface="Helvetica" pitchFamily="2" charset="0"/>
              </a:rPr>
              <a:t>are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formed</a:t>
            </a:r>
            <a:r>
              <a:rPr lang="nb-NO" sz="2200" dirty="0">
                <a:latin typeface="Helvetica" pitchFamily="2" charset="0"/>
              </a:rPr>
              <a:t> in </a:t>
            </a:r>
            <a:r>
              <a:rPr lang="nb-NO" sz="2200" dirty="0" err="1">
                <a:latin typeface="Helvetica" pitchFamily="2" charset="0"/>
              </a:rPr>
              <a:t>the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atmosphere</a:t>
            </a:r>
            <a:r>
              <a:rPr lang="nb-NO" sz="2200" dirty="0">
                <a:latin typeface="Helvetica" pitchFamily="2" charset="0"/>
              </a:rPr>
              <a:t> by </a:t>
            </a:r>
            <a:r>
              <a:rPr lang="nb-NO" sz="2200" dirty="0" err="1">
                <a:latin typeface="Helvetica" pitchFamily="2" charset="0"/>
              </a:rPr>
              <a:t>photochemical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transformation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of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fluorinated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refrigerants</a:t>
            </a:r>
            <a:r>
              <a:rPr lang="nb-NO" sz="2200" dirty="0">
                <a:latin typeface="Helvetica" pitchFamily="2" charset="0"/>
              </a:rPr>
              <a:t> and </a:t>
            </a:r>
            <a:r>
              <a:rPr lang="nb-NO" sz="2200" dirty="0" err="1">
                <a:latin typeface="Helvetica" pitchFamily="2" charset="0"/>
              </a:rPr>
              <a:t>subsequently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introduced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into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the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aquatic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environment</a:t>
            </a:r>
            <a:r>
              <a:rPr lang="nb-NO" sz="2200" dirty="0">
                <a:latin typeface="Helvetica" pitchFamily="2" charset="0"/>
              </a:rPr>
              <a:t> by </a:t>
            </a:r>
            <a:r>
              <a:rPr lang="nb-NO" sz="2200" dirty="0" err="1">
                <a:latin typeface="Helvetica" pitchFamily="2" charset="0"/>
              </a:rPr>
              <a:t>wet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deposition</a:t>
            </a:r>
            <a:r>
              <a:rPr lang="nb-NO" sz="2200" dirty="0">
                <a:latin typeface="Helvetica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>
                <a:latin typeface="Helvetica" pitchFamily="2" charset="0"/>
              </a:rPr>
              <a:t>TFA is </a:t>
            </a:r>
            <a:r>
              <a:rPr lang="nb-NO" sz="2200" dirty="0" err="1">
                <a:latin typeface="Helvetica" pitchFamily="2" charset="0"/>
              </a:rPr>
              <a:t>also</a:t>
            </a:r>
            <a:r>
              <a:rPr lang="nb-NO" sz="2200" dirty="0">
                <a:latin typeface="Helvetica" pitchFamily="2" charset="0"/>
              </a:rPr>
              <a:t> a </a:t>
            </a:r>
            <a:r>
              <a:rPr lang="nb-NO" sz="2200" dirty="0" err="1">
                <a:latin typeface="Helvetica" pitchFamily="2" charset="0"/>
              </a:rPr>
              <a:t>known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transformation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products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of</a:t>
            </a:r>
            <a:r>
              <a:rPr lang="nb-NO" sz="2200" dirty="0">
                <a:latin typeface="Helvetica" pitchFamily="2" charset="0"/>
              </a:rPr>
              <a:t> PFAS.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>
                <a:latin typeface="Helvetica" pitchFamily="2" charset="0"/>
              </a:rPr>
              <a:t>TFA is a High Production Volume Chemical and </a:t>
            </a:r>
            <a:r>
              <a:rPr lang="nb-NO" sz="2200" dirty="0" err="1">
                <a:latin typeface="Helvetica" pitchFamily="2" charset="0"/>
              </a:rPr>
              <a:t>was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identified</a:t>
            </a:r>
            <a:r>
              <a:rPr lang="nb-NO" sz="2200" dirty="0">
                <a:latin typeface="Helvetica" pitchFamily="2" charset="0"/>
              </a:rPr>
              <a:t> as </a:t>
            </a:r>
            <a:r>
              <a:rPr lang="nb-NO" sz="2200" dirty="0" err="1">
                <a:latin typeface="Helvetica" pitchFamily="2" charset="0"/>
              </a:rPr>
              <a:t>biodegradation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product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of</a:t>
            </a:r>
            <a:r>
              <a:rPr lang="nb-NO" sz="2200" dirty="0">
                <a:latin typeface="Helvetica" pitchFamily="2" charset="0"/>
              </a:rPr>
              <a:t> different </a:t>
            </a:r>
            <a:r>
              <a:rPr lang="nb-NO" sz="2200" dirty="0" err="1">
                <a:latin typeface="Helvetica" pitchFamily="2" charset="0"/>
              </a:rPr>
              <a:t>pesticides</a:t>
            </a:r>
            <a:r>
              <a:rPr lang="nb-NO" sz="2200" dirty="0">
                <a:latin typeface="Helvetica" pitchFamily="2" charset="0"/>
              </a:rPr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 err="1">
                <a:latin typeface="Helvetica" pitchFamily="2" charset="0"/>
              </a:rPr>
              <a:t>Reported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concentrations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of</a:t>
            </a:r>
            <a:r>
              <a:rPr lang="nb-NO" sz="2200" dirty="0">
                <a:latin typeface="Helvetica" pitchFamily="2" charset="0"/>
              </a:rPr>
              <a:t> TFA in European </a:t>
            </a:r>
            <a:r>
              <a:rPr lang="nb-NO" sz="2200" dirty="0" err="1">
                <a:latin typeface="Helvetica" pitchFamily="2" charset="0"/>
              </a:rPr>
              <a:t>surface</a:t>
            </a:r>
            <a:r>
              <a:rPr lang="nb-NO" sz="2200" dirty="0">
                <a:latin typeface="Helvetica" pitchFamily="2" charset="0"/>
              </a:rPr>
              <a:t> waters </a:t>
            </a:r>
            <a:r>
              <a:rPr lang="nb-NO" sz="2200" dirty="0" err="1">
                <a:latin typeface="Helvetica" pitchFamily="2" charset="0"/>
              </a:rPr>
              <a:t>are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usually</a:t>
            </a:r>
            <a:r>
              <a:rPr lang="nb-NO" sz="2200" dirty="0">
                <a:latin typeface="Helvetica" pitchFamily="2" charset="0"/>
              </a:rPr>
              <a:t> &lt;1 </a:t>
            </a:r>
            <a:r>
              <a:rPr lang="el-GR" sz="2200" dirty="0">
                <a:latin typeface="Helvetica" pitchFamily="2" charset="0"/>
              </a:rPr>
              <a:t>μ</a:t>
            </a:r>
            <a:r>
              <a:rPr lang="nb-NO" sz="2200" dirty="0">
                <a:latin typeface="Helvetica" pitchFamily="2" charset="0"/>
              </a:rPr>
              <a:t>g/L (= 1000 ng/L).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>
                <a:latin typeface="Helvetica" pitchFamily="2" charset="0"/>
              </a:rPr>
              <a:t>Due to </a:t>
            </a:r>
            <a:r>
              <a:rPr lang="nb-NO" sz="2200" dirty="0" err="1">
                <a:latin typeface="Helvetica" pitchFamily="2" charset="0"/>
              </a:rPr>
              <a:t>industrial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discharge</a:t>
            </a:r>
            <a:r>
              <a:rPr lang="nb-NO" sz="2200" dirty="0">
                <a:latin typeface="Helvetica" pitchFamily="2" charset="0"/>
              </a:rPr>
              <a:t>, </a:t>
            </a:r>
            <a:r>
              <a:rPr lang="nb-NO" sz="2200" dirty="0" err="1">
                <a:latin typeface="Helvetica" pitchFamily="2" charset="0"/>
              </a:rPr>
              <a:t>high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concentrations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of</a:t>
            </a:r>
            <a:r>
              <a:rPr lang="nb-NO" sz="2200" dirty="0">
                <a:latin typeface="Helvetica" pitchFamily="2" charset="0"/>
              </a:rPr>
              <a:t> TFA (up to 100 </a:t>
            </a:r>
            <a:r>
              <a:rPr lang="el-GR" sz="2200" dirty="0">
                <a:latin typeface="Helvetica" pitchFamily="2" charset="0"/>
              </a:rPr>
              <a:t>μ</a:t>
            </a:r>
            <a:r>
              <a:rPr lang="nb-NO" sz="2200" dirty="0">
                <a:latin typeface="Helvetica" pitchFamily="2" charset="0"/>
              </a:rPr>
              <a:t>g/L) </a:t>
            </a:r>
            <a:r>
              <a:rPr lang="nb-NO" sz="2200" dirty="0" err="1">
                <a:latin typeface="Helvetica" pitchFamily="2" charset="0"/>
              </a:rPr>
              <a:t>were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detected</a:t>
            </a:r>
            <a:r>
              <a:rPr lang="nb-NO" sz="2200" dirty="0">
                <a:latin typeface="Helvetica" pitchFamily="2" charset="0"/>
              </a:rPr>
              <a:t> in a </a:t>
            </a:r>
            <a:r>
              <a:rPr lang="nb-NO" sz="2200" dirty="0" err="1">
                <a:latin typeface="Helvetica" pitchFamily="2" charset="0"/>
              </a:rPr>
              <a:t>tributary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of</a:t>
            </a:r>
            <a:r>
              <a:rPr lang="nb-NO" sz="2200" dirty="0">
                <a:latin typeface="Helvetica" pitchFamily="2" charset="0"/>
              </a:rPr>
              <a:t> </a:t>
            </a:r>
            <a:r>
              <a:rPr lang="nb-NO" sz="2200" dirty="0" err="1">
                <a:latin typeface="Helvetica" pitchFamily="2" charset="0"/>
              </a:rPr>
              <a:t>the</a:t>
            </a:r>
            <a:r>
              <a:rPr lang="nb-NO" sz="2200" dirty="0">
                <a:latin typeface="Helvetica" pitchFamily="2" charset="0"/>
              </a:rPr>
              <a:t> River </a:t>
            </a:r>
            <a:r>
              <a:rPr lang="nb-NO" sz="2200" dirty="0" err="1">
                <a:latin typeface="Helvetica" pitchFamily="2" charset="0"/>
              </a:rPr>
              <a:t>Rhine</a:t>
            </a:r>
            <a:r>
              <a:rPr lang="nb-NO" sz="2200" dirty="0">
                <a:latin typeface="Helvetica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92E30-F5F2-C04F-B63A-1F29EFFD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4616962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5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66DF-9451-2245-ADDC-C40CE8BF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52" y="528540"/>
            <a:ext cx="6818518" cy="615553"/>
          </a:xfrm>
        </p:spPr>
        <p:txBody>
          <a:bodyPr/>
          <a:lstStyle/>
          <a:p>
            <a:r>
              <a:rPr lang="nb-NO" dirty="0"/>
              <a:t>TFA in </a:t>
            </a:r>
            <a:r>
              <a:rPr lang="nb-NO" dirty="0" err="1"/>
              <a:t>the</a:t>
            </a:r>
            <a:r>
              <a:rPr lang="nb-NO" dirty="0"/>
              <a:t> Arctic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191A-9827-5F4C-A43A-D176B4E9C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89" y="1363627"/>
            <a:ext cx="7899419" cy="3885015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First screening in Oslo and Longyearbyen 2017: </a:t>
            </a:r>
          </a:p>
          <a:p>
            <a:r>
              <a:rPr lang="nb-NO" dirty="0"/>
              <a:t>Oslo </a:t>
            </a:r>
            <a:r>
              <a:rPr lang="nb-NO" dirty="0" err="1"/>
              <a:t>drinking</a:t>
            </a:r>
            <a:r>
              <a:rPr lang="nb-NO" dirty="0"/>
              <a:t> water = </a:t>
            </a:r>
            <a:r>
              <a:rPr lang="nb-NO" dirty="0" err="1"/>
              <a:t>average</a:t>
            </a:r>
            <a:r>
              <a:rPr lang="nb-NO" dirty="0"/>
              <a:t> 150 ng/L</a:t>
            </a:r>
          </a:p>
          <a:p>
            <a:r>
              <a:rPr lang="nb-NO" dirty="0"/>
              <a:t>Longyearbyen </a:t>
            </a:r>
            <a:r>
              <a:rPr lang="nb-NO" dirty="0" err="1"/>
              <a:t>Drinking</a:t>
            </a:r>
            <a:r>
              <a:rPr lang="nb-NO" dirty="0"/>
              <a:t> water: </a:t>
            </a:r>
            <a:r>
              <a:rPr lang="nb-NO" dirty="0" err="1"/>
              <a:t>average</a:t>
            </a:r>
            <a:r>
              <a:rPr lang="nb-NO" dirty="0"/>
              <a:t> 200 ng/L</a:t>
            </a:r>
          </a:p>
          <a:p>
            <a:r>
              <a:rPr lang="nb-NO" dirty="0"/>
              <a:t>Longyearbyen </a:t>
            </a:r>
            <a:r>
              <a:rPr lang="nb-NO" dirty="0" err="1"/>
              <a:t>surface</a:t>
            </a:r>
            <a:r>
              <a:rPr lang="nb-NO" dirty="0"/>
              <a:t> </a:t>
            </a:r>
            <a:r>
              <a:rPr lang="nb-NO" dirty="0" err="1"/>
              <a:t>snow</a:t>
            </a:r>
            <a:r>
              <a:rPr lang="nb-NO" dirty="0"/>
              <a:t>: </a:t>
            </a:r>
            <a:r>
              <a:rPr lang="nb-NO" dirty="0" err="1"/>
              <a:t>average</a:t>
            </a:r>
            <a:r>
              <a:rPr lang="nb-NO" dirty="0"/>
              <a:t> 60 ng/L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TFA is </a:t>
            </a:r>
            <a:r>
              <a:rPr lang="nb-NO" dirty="0" err="1"/>
              <a:t>ubiquously</a:t>
            </a:r>
            <a:r>
              <a:rPr lang="nb-NO" dirty="0"/>
              <a:t> </a:t>
            </a:r>
            <a:r>
              <a:rPr lang="nb-NO" dirty="0" err="1"/>
              <a:t>found</a:t>
            </a:r>
            <a:r>
              <a:rPr lang="nb-NO" dirty="0"/>
              <a:t> in </a:t>
            </a:r>
            <a:r>
              <a:rPr lang="nb-NO" dirty="0" err="1"/>
              <a:t>surface</a:t>
            </a:r>
            <a:r>
              <a:rPr lang="nb-NO" dirty="0"/>
              <a:t> waters</a:t>
            </a:r>
          </a:p>
          <a:p>
            <a:pPr marL="0" indent="0">
              <a:buNone/>
            </a:pPr>
            <a:r>
              <a:rPr lang="nb-NO" dirty="0" err="1"/>
              <a:t>Various</a:t>
            </a:r>
            <a:r>
              <a:rPr lang="nb-NO" dirty="0"/>
              <a:t> </a:t>
            </a:r>
            <a:r>
              <a:rPr lang="nb-NO" dirty="0" err="1"/>
              <a:t>pathways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water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identified</a:t>
            </a:r>
            <a:r>
              <a:rPr lang="nb-NO" dirty="0"/>
              <a:t> (</a:t>
            </a:r>
            <a:r>
              <a:rPr lang="nb-NO" dirty="0" err="1"/>
              <a:t>industry</a:t>
            </a:r>
            <a:r>
              <a:rPr lang="nb-NO" dirty="0"/>
              <a:t>, </a:t>
            </a:r>
            <a:r>
              <a:rPr lang="nb-NO" dirty="0" err="1"/>
              <a:t>domestic</a:t>
            </a:r>
            <a:r>
              <a:rPr lang="nb-NO" dirty="0"/>
              <a:t>, </a:t>
            </a:r>
            <a:r>
              <a:rPr lang="nb-NO" dirty="0" err="1"/>
              <a:t>atmosphere</a:t>
            </a:r>
            <a:r>
              <a:rPr lang="nb-NO" dirty="0"/>
              <a:t>)</a:t>
            </a:r>
          </a:p>
          <a:p>
            <a:pPr marL="0" indent="0">
              <a:buNone/>
            </a:pPr>
            <a:r>
              <a:rPr lang="nb-NO" dirty="0" err="1"/>
              <a:t>Commonly</a:t>
            </a:r>
            <a:r>
              <a:rPr lang="nb-NO" dirty="0"/>
              <a:t> </a:t>
            </a:r>
            <a:r>
              <a:rPr lang="nb-NO" dirty="0" err="1"/>
              <a:t>applied</a:t>
            </a:r>
            <a:r>
              <a:rPr lang="nb-NO" dirty="0"/>
              <a:t> </a:t>
            </a:r>
            <a:r>
              <a:rPr lang="nb-NO" dirty="0" err="1"/>
              <a:t>techniques</a:t>
            </a:r>
            <a:r>
              <a:rPr lang="nb-NO" dirty="0"/>
              <a:t> in </a:t>
            </a:r>
            <a:r>
              <a:rPr lang="nb-NO" dirty="0" err="1"/>
              <a:t>waterworks</a:t>
            </a:r>
            <a:r>
              <a:rPr lang="nb-NO" dirty="0"/>
              <a:t> do not </a:t>
            </a:r>
            <a:r>
              <a:rPr lang="nb-NO" dirty="0" err="1"/>
              <a:t>remove</a:t>
            </a:r>
            <a:r>
              <a:rPr lang="nb-NO" dirty="0"/>
              <a:t> TFA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sz="1800" i="1" dirty="0"/>
              <a:t>Analysis </a:t>
            </a:r>
            <a:r>
              <a:rPr lang="nb-NO" sz="1800" i="1" dirty="0" err="1"/>
              <a:t>conducted</a:t>
            </a:r>
            <a:r>
              <a:rPr lang="nb-NO" sz="1800" i="1" dirty="0"/>
              <a:t> by Karsten </a:t>
            </a:r>
            <a:r>
              <a:rPr lang="nb-NO" sz="1800" i="1" dirty="0" err="1"/>
              <a:t>Nødler</a:t>
            </a:r>
            <a:r>
              <a:rPr lang="nb-NO" sz="1800" i="1" dirty="0"/>
              <a:t>, DVGW-</a:t>
            </a:r>
            <a:r>
              <a:rPr lang="nb-NO" sz="1800" i="1" dirty="0" err="1"/>
              <a:t>Technologiezentrum</a:t>
            </a:r>
            <a:r>
              <a:rPr lang="nb-NO" sz="1800" i="1" dirty="0"/>
              <a:t> </a:t>
            </a:r>
            <a:r>
              <a:rPr lang="nb-NO" sz="1800" i="1" dirty="0" err="1"/>
              <a:t>Wasser</a:t>
            </a:r>
            <a:r>
              <a:rPr lang="nb-NO" sz="1800" i="1" dirty="0"/>
              <a:t> in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46B1D-0861-0A40-88F1-C89D379D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F3D0D-C7E6-0D47-AA09-F7F67A02C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6C4E-BF98-1841-ADFF-7D403333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24</a:t>
            </a:fld>
            <a:endParaRPr lang="en-GB" noProof="0" dirty="0"/>
          </a:p>
        </p:txBody>
      </p:sp>
      <p:pic>
        <p:nvPicPr>
          <p:cNvPr id="13314" name="Picture 2" descr="ChemSpider 2D Image | trifluroacetate | C2F3O2">
            <a:extLst>
              <a:ext uri="{FF2B5EF4-FFF2-40B4-BE49-F238E27FC236}">
                <a16:creationId xmlns:a16="http://schemas.microsoft.com/office/drawing/2014/main" id="{E713B500-BC96-FE40-BE2C-AA1EC4F3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48880"/>
            <a:ext cx="1767076" cy="176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296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5B22-CF32-5841-856D-05B17536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536" y="460337"/>
            <a:ext cx="5679788" cy="323165"/>
          </a:xfrm>
        </p:spPr>
        <p:txBody>
          <a:bodyPr/>
          <a:lstStyle/>
          <a:p>
            <a:r>
              <a:rPr lang="nb-NO" sz="2100" b="1" dirty="0" err="1"/>
              <a:t>Novel</a:t>
            </a:r>
            <a:r>
              <a:rPr lang="nb-NO" sz="2100" b="1" dirty="0"/>
              <a:t> </a:t>
            </a:r>
            <a:r>
              <a:rPr lang="nb-NO" sz="2100" b="1" dirty="0" err="1"/>
              <a:t>brominated</a:t>
            </a:r>
            <a:r>
              <a:rPr lang="nb-NO" sz="2100" b="1" dirty="0"/>
              <a:t> </a:t>
            </a:r>
            <a:r>
              <a:rPr lang="nb-NO" sz="2100" b="1" dirty="0" err="1"/>
              <a:t>flame</a:t>
            </a:r>
            <a:r>
              <a:rPr lang="nb-NO" sz="2100" b="1" dirty="0"/>
              <a:t> </a:t>
            </a:r>
            <a:r>
              <a:rPr lang="nb-NO" sz="2100" b="1" dirty="0" err="1"/>
              <a:t>retardants</a:t>
            </a:r>
            <a:r>
              <a:rPr lang="nb-NO" sz="2100" b="1" dirty="0"/>
              <a:t> (BFRs)4.)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B903E-4124-BB42-B570-C19570C43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750" y="1077892"/>
            <a:ext cx="7071360" cy="4303272"/>
          </a:xfrm>
          <a:noFill/>
        </p:spPr>
        <p:txBody>
          <a:bodyPr/>
          <a:lstStyle/>
          <a:p>
            <a:r>
              <a:rPr lang="nb-NO" dirty="0" err="1"/>
              <a:t>Known</a:t>
            </a:r>
            <a:r>
              <a:rPr lang="nb-NO" dirty="0"/>
              <a:t> as Arctic </a:t>
            </a:r>
            <a:r>
              <a:rPr lang="nb-NO" dirty="0" err="1"/>
              <a:t>pollutants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1990s</a:t>
            </a:r>
          </a:p>
          <a:p>
            <a:r>
              <a:rPr lang="nb-NO" dirty="0" err="1"/>
              <a:t>Additional</a:t>
            </a:r>
            <a:r>
              <a:rPr lang="nb-NO" dirty="0"/>
              <a:t> CEAC </a:t>
            </a:r>
            <a:r>
              <a:rPr lang="nb-NO" dirty="0" err="1"/>
              <a:t>compounds</a:t>
            </a:r>
            <a:r>
              <a:rPr lang="nb-NO" dirty="0"/>
              <a:t> </a:t>
            </a:r>
            <a:r>
              <a:rPr lang="nb-NO" dirty="0" err="1"/>
              <a:t>recently</a:t>
            </a:r>
            <a:r>
              <a:rPr lang="nb-NO" dirty="0"/>
              <a:t> </a:t>
            </a:r>
            <a:r>
              <a:rPr lang="nb-NO" dirty="0" err="1"/>
              <a:t>identified</a:t>
            </a:r>
            <a:r>
              <a:rPr lang="nb-NO" dirty="0"/>
              <a:t>: </a:t>
            </a:r>
          </a:p>
          <a:p>
            <a:pPr marL="302419" indent="-33338">
              <a:buNone/>
            </a:pPr>
            <a:r>
              <a:rPr lang="nb-NO" sz="1350" dirty="0" err="1"/>
              <a:t>Deca</a:t>
            </a:r>
            <a:r>
              <a:rPr lang="nb-NO" sz="1350" dirty="0"/>
              <a:t>-BDE, BEH-TEBP, BTBPE, DBDPE, DBE-</a:t>
            </a:r>
            <a:r>
              <a:rPr lang="nb-NO" sz="1350" dirty="0" err="1"/>
              <a:t>DBCh</a:t>
            </a:r>
            <a:r>
              <a:rPr lang="nb-NO" sz="1350" dirty="0"/>
              <a:t>, EH-TBB, </a:t>
            </a:r>
            <a:r>
              <a:rPr lang="nb-NO" sz="1350" dirty="0" err="1"/>
              <a:t>HBBz</a:t>
            </a:r>
            <a:r>
              <a:rPr lang="nb-NO" sz="1350" dirty="0"/>
              <a:t>, HBCDD, OBTMPI, PBB-</a:t>
            </a:r>
            <a:r>
              <a:rPr lang="nb-NO" sz="1350" dirty="0" err="1"/>
              <a:t>Acr</a:t>
            </a:r>
            <a:r>
              <a:rPr lang="nb-NO" sz="1350" dirty="0"/>
              <a:t>, </a:t>
            </a:r>
            <a:r>
              <a:rPr lang="nb-NO" sz="1350" dirty="0" err="1"/>
              <a:t>PBBz</a:t>
            </a:r>
            <a:r>
              <a:rPr lang="nb-NO" sz="1350" dirty="0"/>
              <a:t>, PBEB, PBT, TBBPA, </a:t>
            </a:r>
            <a:r>
              <a:rPr lang="nb-NO" sz="1350" dirty="0" err="1"/>
              <a:t>TBBz</a:t>
            </a:r>
            <a:r>
              <a:rPr lang="nb-NO" sz="1350" dirty="0"/>
              <a:t>, TBCT, TBP-AE, TBP-BAE, TBP-DBPE, TBX (</a:t>
            </a:r>
            <a:r>
              <a:rPr lang="nb-NO" sz="1350" i="1" dirty="0" err="1"/>
              <a:t>name</a:t>
            </a:r>
            <a:r>
              <a:rPr lang="nb-NO" sz="1350" i="1" dirty="0"/>
              <a:t> list </a:t>
            </a:r>
            <a:r>
              <a:rPr lang="nb-NO" sz="1350" i="1" dirty="0" err="1"/>
              <a:t>available</a:t>
            </a:r>
            <a:r>
              <a:rPr lang="nb-NO" sz="1350" i="1" dirty="0"/>
              <a:t> </a:t>
            </a:r>
            <a:r>
              <a:rPr lang="nb-NO" sz="1350" i="1" dirty="0" err="1"/>
              <a:t>upon</a:t>
            </a:r>
            <a:r>
              <a:rPr lang="nb-NO" sz="1350" i="1" dirty="0"/>
              <a:t> </a:t>
            </a:r>
            <a:r>
              <a:rPr lang="nb-NO" sz="1350" i="1" dirty="0" err="1"/>
              <a:t>request</a:t>
            </a:r>
            <a:r>
              <a:rPr lang="nb-NO" sz="1350" dirty="0"/>
              <a:t>) </a:t>
            </a:r>
          </a:p>
          <a:p>
            <a:pPr marL="302419" indent="-33338">
              <a:buNone/>
            </a:pPr>
            <a:r>
              <a:rPr lang="nb-NO" sz="1350" dirty="0" err="1"/>
              <a:t>Identified</a:t>
            </a:r>
            <a:r>
              <a:rPr lang="nb-NO" sz="1350" dirty="0"/>
              <a:t> in air, water and biota (marine </a:t>
            </a:r>
            <a:r>
              <a:rPr lang="nb-NO" sz="1350" dirty="0" err="1"/>
              <a:t>predominantly</a:t>
            </a:r>
            <a:endParaRPr lang="nb-NO" sz="1350" dirty="0"/>
          </a:p>
          <a:p>
            <a:pPr marL="302419" indent="-33338">
              <a:buNone/>
            </a:pPr>
            <a:r>
              <a:rPr lang="nb-NO" sz="1350" dirty="0"/>
              <a:t>Levels </a:t>
            </a:r>
            <a:r>
              <a:rPr lang="nb-NO" sz="1350" dirty="0" err="1"/>
              <a:t>were</a:t>
            </a:r>
            <a:r>
              <a:rPr lang="nb-NO" sz="1350" dirty="0"/>
              <a:t> </a:t>
            </a:r>
            <a:r>
              <a:rPr lang="nb-NO" sz="1350" dirty="0" err="1"/>
              <a:t>found</a:t>
            </a:r>
            <a:r>
              <a:rPr lang="nb-NO" sz="1350" dirty="0"/>
              <a:t> </a:t>
            </a:r>
            <a:r>
              <a:rPr lang="nb-NO" sz="1350" dirty="0" err="1"/>
              <a:t>low</a:t>
            </a:r>
            <a:r>
              <a:rPr lang="nb-NO" sz="1350" dirty="0"/>
              <a:t> </a:t>
            </a:r>
            <a:r>
              <a:rPr lang="nb-NO" sz="1350" dirty="0" err="1"/>
              <a:t>with</a:t>
            </a:r>
            <a:r>
              <a:rPr lang="nb-NO" sz="1350" dirty="0"/>
              <a:t> </a:t>
            </a:r>
            <a:r>
              <a:rPr lang="nb-NO" sz="1350" dirty="0" err="1"/>
              <a:t>predominant</a:t>
            </a:r>
            <a:r>
              <a:rPr lang="nb-NO" sz="1350" dirty="0"/>
              <a:t> </a:t>
            </a:r>
            <a:r>
              <a:rPr lang="nb-NO" sz="1350" dirty="0" err="1"/>
              <a:t>occurence</a:t>
            </a:r>
            <a:r>
              <a:rPr lang="nb-NO" sz="1350" dirty="0"/>
              <a:t> in </a:t>
            </a:r>
            <a:r>
              <a:rPr lang="nb-NO" sz="1350" dirty="0" err="1"/>
              <a:t>the</a:t>
            </a:r>
            <a:r>
              <a:rPr lang="nb-NO" sz="1350" dirty="0"/>
              <a:t> marine </a:t>
            </a:r>
            <a:r>
              <a:rPr lang="nb-NO" sz="1350" dirty="0" err="1"/>
              <a:t>enviroment</a:t>
            </a:r>
            <a:r>
              <a:rPr lang="nb-NO" sz="1350" dirty="0"/>
              <a:t>.</a:t>
            </a:r>
          </a:p>
          <a:p>
            <a:pPr marL="302419" indent="-33338">
              <a:buNone/>
            </a:pPr>
            <a:r>
              <a:rPr lang="nb-NO" sz="1350" dirty="0" err="1"/>
              <a:t>Released</a:t>
            </a:r>
            <a:r>
              <a:rPr lang="nb-NO" sz="1350" dirty="0"/>
              <a:t> </a:t>
            </a:r>
            <a:r>
              <a:rPr lang="nb-NO" sz="1350" dirty="0" err="1"/>
              <a:t>through</a:t>
            </a:r>
            <a:r>
              <a:rPr lang="nb-NO" sz="1350" dirty="0"/>
              <a:t> </a:t>
            </a:r>
            <a:r>
              <a:rPr lang="nb-NO" sz="1350" dirty="0" err="1"/>
              <a:t>ølocal</a:t>
            </a:r>
            <a:r>
              <a:rPr lang="nb-NO" sz="1350" dirty="0"/>
              <a:t> </a:t>
            </a:r>
            <a:r>
              <a:rPr lang="nb-NO" sz="1350" dirty="0" err="1"/>
              <a:t>sources</a:t>
            </a:r>
            <a:r>
              <a:rPr lang="nb-NO" sz="1350" dirty="0"/>
              <a:t> </a:t>
            </a:r>
            <a:r>
              <a:rPr lang="nb-NO" sz="1350" dirty="0" err="1"/>
              <a:t>included</a:t>
            </a:r>
            <a:r>
              <a:rPr lang="nb-NO" sz="1350" dirty="0"/>
              <a:t> </a:t>
            </a:r>
            <a:r>
              <a:rPr lang="nb-NO" sz="1350" dirty="0" err="1"/>
              <a:t>industry</a:t>
            </a:r>
            <a:r>
              <a:rPr lang="nb-NO" sz="1350" dirty="0"/>
              <a:t> and </a:t>
            </a:r>
            <a:r>
              <a:rPr lang="nb-NO" sz="1350" dirty="0" err="1"/>
              <a:t>sewage</a:t>
            </a:r>
            <a:endParaRPr lang="nb-NO" sz="1350" dirty="0"/>
          </a:p>
          <a:p>
            <a:pPr marL="302419" indent="-33338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6A0BA-6CF2-6244-9297-57849A17BA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ED155-0D95-0644-80D0-ECDBCAF66D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25</a:t>
            </a:fld>
            <a:endParaRPr lang="nb-NO" dirty="0"/>
          </a:p>
        </p:txBody>
      </p:sp>
      <p:pic>
        <p:nvPicPr>
          <p:cNvPr id="1026" name="Picture 2" descr="Fig. 1. Chemical structures of investigated NBFRs and HBCD">
            <a:extLst>
              <a:ext uri="{FF2B5EF4-FFF2-40B4-BE49-F238E27FC236}">
                <a16:creationId xmlns:a16="http://schemas.microsoft.com/office/drawing/2014/main" id="{A5E7C899-EA49-C445-BD09-111BFCDA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95" y="3671353"/>
            <a:ext cx="20859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45220-0589-AE49-81D3-A6336BD669FF}"/>
              </a:ext>
            </a:extLst>
          </p:cNvPr>
          <p:cNvSpPr txBox="1"/>
          <p:nvPr/>
        </p:nvSpPr>
        <p:spPr>
          <a:xfrm>
            <a:off x="1962595" y="5186945"/>
            <a:ext cx="227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/>
              <a:t>Source: </a:t>
            </a:r>
            <a:r>
              <a:rPr lang="nb-NO" sz="900" b="1" dirty="0" err="1"/>
              <a:t>Olukunle</a:t>
            </a:r>
            <a:r>
              <a:rPr lang="nb-NO" sz="900" b="1" dirty="0"/>
              <a:t> et al. (2015) Waste </a:t>
            </a:r>
            <a:r>
              <a:rPr lang="nb-NO" sz="900" b="1" dirty="0" err="1"/>
              <a:t>Manag</a:t>
            </a:r>
            <a:r>
              <a:rPr lang="nb-NO" sz="900" b="1" dirty="0"/>
              <a:t>. 43: 300-306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A3CD4-161D-E143-8FCB-E0D6FE8DC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654517"/>
            <a:ext cx="2183261" cy="1273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4CBB0-C402-CB40-86DE-228C9A9B83E6}"/>
              </a:ext>
            </a:extLst>
          </p:cNvPr>
          <p:cNvSpPr txBox="1"/>
          <p:nvPr/>
        </p:nvSpPr>
        <p:spPr>
          <a:xfrm>
            <a:off x="4241049" y="5054872"/>
            <a:ext cx="36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 err="1">
                <a:solidFill>
                  <a:schemeClr val="bg1"/>
                </a:solidFill>
              </a:rPr>
              <a:t>Mean</a:t>
            </a:r>
            <a:r>
              <a:rPr lang="nb-NO" sz="900" b="1" dirty="0">
                <a:solidFill>
                  <a:schemeClr val="bg1"/>
                </a:solidFill>
              </a:rPr>
              <a:t> </a:t>
            </a:r>
            <a:r>
              <a:rPr lang="nb-NO" sz="900" b="1" dirty="0" err="1">
                <a:solidFill>
                  <a:schemeClr val="bg1"/>
                </a:solidFill>
              </a:rPr>
              <a:t>concentrations</a:t>
            </a:r>
            <a:r>
              <a:rPr lang="nb-NO" sz="900" b="1" dirty="0">
                <a:solidFill>
                  <a:schemeClr val="bg1"/>
                </a:solidFill>
              </a:rPr>
              <a:t> </a:t>
            </a:r>
            <a:r>
              <a:rPr lang="nb-NO" sz="900" b="1" dirty="0" err="1">
                <a:solidFill>
                  <a:schemeClr val="bg1"/>
                </a:solidFill>
              </a:rPr>
              <a:t>of</a:t>
            </a:r>
            <a:r>
              <a:rPr lang="nb-NO" sz="900" b="1" dirty="0">
                <a:solidFill>
                  <a:schemeClr val="bg1"/>
                </a:solidFill>
              </a:rPr>
              <a:t> bis(2-ethylhexyl)</a:t>
            </a:r>
            <a:r>
              <a:rPr lang="nb-NO" sz="900" b="1" dirty="0" err="1">
                <a:solidFill>
                  <a:schemeClr val="bg1"/>
                </a:solidFill>
              </a:rPr>
              <a:t>tetrabromopthalate</a:t>
            </a:r>
            <a:r>
              <a:rPr lang="nb-NO" sz="900" b="1" dirty="0">
                <a:solidFill>
                  <a:schemeClr val="bg1"/>
                </a:solidFill>
              </a:rPr>
              <a:t> </a:t>
            </a:r>
            <a:r>
              <a:rPr lang="nb-NO" sz="900" b="1" dirty="0"/>
              <a:t>(BEHTBP) (ng/g </a:t>
            </a:r>
            <a:r>
              <a:rPr lang="nb-NO" sz="900" b="1" dirty="0" err="1"/>
              <a:t>lw</a:t>
            </a:r>
            <a:r>
              <a:rPr lang="nb-NO" sz="900" b="1" dirty="0"/>
              <a:t>) in </a:t>
            </a:r>
            <a:r>
              <a:rPr lang="nb-NO" sz="900" b="1" dirty="0" err="1"/>
              <a:t>birds</a:t>
            </a:r>
            <a:r>
              <a:rPr lang="nb-NO" sz="900" b="1" dirty="0"/>
              <a:t>. Source: </a:t>
            </a:r>
            <a:r>
              <a:rPr lang="nb-NO" sz="900" b="1" dirty="0" err="1"/>
              <a:t>Sagerup</a:t>
            </a:r>
            <a:r>
              <a:rPr lang="nb-NO" sz="900" b="1" dirty="0"/>
              <a:t> et al (2010) New </a:t>
            </a:r>
            <a:r>
              <a:rPr lang="nb-NO" sz="900" b="1" dirty="0" err="1"/>
              <a:t>brominated</a:t>
            </a:r>
            <a:r>
              <a:rPr lang="nb-NO" sz="900" b="1" dirty="0"/>
              <a:t> </a:t>
            </a:r>
            <a:r>
              <a:rPr lang="nb-NO" sz="900" b="1" dirty="0" err="1"/>
              <a:t>flame</a:t>
            </a:r>
            <a:r>
              <a:rPr lang="nb-NO" sz="900" b="1" dirty="0"/>
              <a:t> </a:t>
            </a:r>
            <a:r>
              <a:rPr lang="nb-NO" sz="900" b="1" dirty="0" err="1"/>
              <a:t>retardants</a:t>
            </a:r>
            <a:r>
              <a:rPr lang="nb-NO" sz="900" b="1" dirty="0"/>
              <a:t> in Arctic biota. Norwegian EPA report 1070/2010 – TA2630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069540B-DC1D-F14F-B2B6-87A8CE5B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93467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8FE01-12BC-824E-B1AE-17807028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463" y="98896"/>
            <a:ext cx="5329238" cy="830997"/>
          </a:xfrm>
        </p:spPr>
        <p:txBody>
          <a:bodyPr/>
          <a:lstStyle/>
          <a:p>
            <a:r>
              <a:rPr lang="nb-NO" sz="2700" b="1" dirty="0" err="1"/>
              <a:t>CEACs</a:t>
            </a:r>
            <a:r>
              <a:rPr lang="nb-NO" sz="2700" b="1" dirty="0"/>
              <a:t> relevant as </a:t>
            </a:r>
            <a:r>
              <a:rPr lang="nb-NO" sz="2700" b="1" dirty="0" err="1"/>
              <a:t>surface</a:t>
            </a:r>
            <a:r>
              <a:rPr lang="nb-NO" sz="2700" b="1" dirty="0"/>
              <a:t> water </a:t>
            </a:r>
            <a:r>
              <a:rPr lang="nb-NO" sz="2700" b="1" dirty="0" err="1"/>
              <a:t>contaminants</a:t>
            </a:r>
            <a:endParaRPr lang="nb-NO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0BE56-1052-4F43-9BCD-28F1BB5C9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598" y="1331918"/>
            <a:ext cx="6858762" cy="4185313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nb-NO" b="1" dirty="0" err="1"/>
              <a:t>Chlorinated</a:t>
            </a:r>
            <a:r>
              <a:rPr lang="nb-NO" b="1" dirty="0"/>
              <a:t> </a:t>
            </a:r>
            <a:r>
              <a:rPr lang="nb-NO" b="1" dirty="0" err="1"/>
              <a:t>flame</a:t>
            </a:r>
            <a:r>
              <a:rPr lang="nb-NO" b="1" dirty="0"/>
              <a:t> </a:t>
            </a:r>
            <a:r>
              <a:rPr lang="nb-NO" b="1" dirty="0" err="1"/>
              <a:t>retardants</a:t>
            </a:r>
            <a:r>
              <a:rPr lang="nb-NO" b="1" dirty="0"/>
              <a:t>: </a:t>
            </a:r>
            <a:r>
              <a:rPr lang="nb-NO" dirty="0" err="1"/>
              <a:t>Dechlorane</a:t>
            </a:r>
            <a:r>
              <a:rPr lang="nb-NO" dirty="0"/>
              <a:t> </a:t>
            </a:r>
            <a:r>
              <a:rPr lang="nb-NO" dirty="0" err="1"/>
              <a:t>plus</a:t>
            </a:r>
            <a:r>
              <a:rPr lang="nb-NO" dirty="0"/>
              <a:t> and </a:t>
            </a:r>
            <a:r>
              <a:rPr lang="nb-NO" dirty="0" err="1"/>
              <a:t>others</a:t>
            </a:r>
            <a:r>
              <a:rPr lang="nb-NO" dirty="0"/>
              <a:t>  - 8 comp.;  </a:t>
            </a:r>
            <a:r>
              <a:rPr lang="nb-NO" dirty="0" err="1"/>
              <a:t>Identified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terrestrial</a:t>
            </a:r>
            <a:r>
              <a:rPr lang="nb-NO" dirty="0"/>
              <a:t> </a:t>
            </a:r>
            <a:r>
              <a:rPr lang="nb-NO" dirty="0" err="1"/>
              <a:t>andmarine</a:t>
            </a:r>
            <a:r>
              <a:rPr lang="nb-NO" dirty="0"/>
              <a:t> </a:t>
            </a:r>
            <a:r>
              <a:rPr lang="nb-NO" dirty="0" err="1"/>
              <a:t>environment</a:t>
            </a:r>
            <a:r>
              <a:rPr lang="nb-NO" dirty="0"/>
              <a:t>; Remote and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sources</a:t>
            </a:r>
            <a:r>
              <a:rPr lang="nb-NO" dirty="0"/>
              <a:t> </a:t>
            </a:r>
            <a:r>
              <a:rPr lang="nb-NO" dirty="0" err="1"/>
              <a:t>identified</a:t>
            </a:r>
            <a:r>
              <a:rPr lang="nb-NO" dirty="0"/>
              <a:t>; </a:t>
            </a:r>
            <a:r>
              <a:rPr lang="nb-NO" dirty="0" err="1"/>
              <a:t>ppt</a:t>
            </a:r>
            <a:r>
              <a:rPr lang="nb-NO" dirty="0"/>
              <a:t> </a:t>
            </a:r>
            <a:r>
              <a:rPr lang="nb-NO" dirty="0" err="1"/>
              <a:t>Concentration</a:t>
            </a:r>
            <a:r>
              <a:rPr lang="nb-NO" dirty="0"/>
              <a:t> range in </a:t>
            </a:r>
            <a:r>
              <a:rPr lang="nb-NO" dirty="0" err="1"/>
              <a:t>aqueous</a:t>
            </a:r>
            <a:r>
              <a:rPr lang="nb-NO" dirty="0"/>
              <a:t> and solid samples</a:t>
            </a:r>
          </a:p>
          <a:p>
            <a:r>
              <a:rPr lang="nb-NO" b="1" dirty="0" err="1"/>
              <a:t>Organo-phosphate</a:t>
            </a:r>
            <a:r>
              <a:rPr lang="nb-NO" b="1" dirty="0"/>
              <a:t> </a:t>
            </a:r>
            <a:r>
              <a:rPr lang="nb-NO" b="1" dirty="0" err="1"/>
              <a:t>based</a:t>
            </a:r>
            <a:r>
              <a:rPr lang="nb-NO" b="1" dirty="0"/>
              <a:t> </a:t>
            </a:r>
            <a:r>
              <a:rPr lang="nb-NO" b="1" dirty="0" err="1"/>
              <a:t>flame</a:t>
            </a:r>
            <a:r>
              <a:rPr lang="nb-NO" b="1" dirty="0"/>
              <a:t> </a:t>
            </a:r>
            <a:r>
              <a:rPr lang="nb-NO" b="1" dirty="0" err="1"/>
              <a:t>retardants</a:t>
            </a:r>
            <a:r>
              <a:rPr lang="nb-NO" b="1" dirty="0"/>
              <a:t>: </a:t>
            </a:r>
            <a:r>
              <a:rPr lang="nb-NO" dirty="0" err="1"/>
              <a:t>Organophosphate</a:t>
            </a:r>
            <a:r>
              <a:rPr lang="nb-NO" dirty="0"/>
              <a:t> esters (OPE) – 20 comp.; </a:t>
            </a:r>
            <a:r>
              <a:rPr lang="nb-NO" dirty="0" err="1"/>
              <a:t>Confirmed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Arctic </a:t>
            </a:r>
            <a:r>
              <a:rPr lang="nb-NO" dirty="0" err="1"/>
              <a:t>atmosphere</a:t>
            </a:r>
            <a:r>
              <a:rPr lang="nb-NO" dirty="0"/>
              <a:t> and biota </a:t>
            </a:r>
            <a:r>
              <a:rPr lang="nb-NO" dirty="0" err="1"/>
              <a:t>mainly</a:t>
            </a:r>
            <a:r>
              <a:rPr lang="nb-NO" dirty="0"/>
              <a:t>; </a:t>
            </a:r>
            <a:r>
              <a:rPr lang="nb-NO" dirty="0" err="1"/>
              <a:t>conc</a:t>
            </a:r>
            <a:r>
              <a:rPr lang="nb-NO" dirty="0"/>
              <a:t>. in </a:t>
            </a:r>
            <a:r>
              <a:rPr lang="nb-NO" dirty="0" err="1"/>
              <a:t>low</a:t>
            </a:r>
            <a:r>
              <a:rPr lang="nb-NO" dirty="0"/>
              <a:t>/medium </a:t>
            </a:r>
            <a:r>
              <a:rPr lang="nb-NO" dirty="0" err="1"/>
              <a:t>ppt</a:t>
            </a:r>
            <a:r>
              <a:rPr lang="nb-NO" dirty="0"/>
              <a:t> range (</a:t>
            </a:r>
            <a:r>
              <a:rPr lang="nb-NO" dirty="0" err="1"/>
              <a:t>max</a:t>
            </a:r>
            <a:r>
              <a:rPr lang="nb-NO" dirty="0"/>
              <a:t>. 2300 </a:t>
            </a:r>
            <a:r>
              <a:rPr lang="nb-NO" dirty="0" err="1"/>
              <a:t>pg</a:t>
            </a:r>
            <a:r>
              <a:rPr lang="nb-NO" dirty="0"/>
              <a:t>/m</a:t>
            </a:r>
            <a:r>
              <a:rPr lang="nb-NO" baseline="30000" dirty="0"/>
              <a:t>3</a:t>
            </a:r>
            <a:r>
              <a:rPr lang="nb-NO" dirty="0"/>
              <a:t> air).</a:t>
            </a:r>
          </a:p>
          <a:p>
            <a:r>
              <a:rPr lang="nb-NO" b="1" dirty="0" err="1"/>
              <a:t>Phthalates</a:t>
            </a:r>
            <a:r>
              <a:rPr lang="nb-NO" b="1" dirty="0"/>
              <a:t>: </a:t>
            </a:r>
            <a:r>
              <a:rPr lang="nb-NO" dirty="0"/>
              <a:t>Esters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phthalic</a:t>
            </a:r>
            <a:r>
              <a:rPr lang="nb-NO" dirty="0"/>
              <a:t> acid – 11 comp.; </a:t>
            </a:r>
            <a:r>
              <a:rPr lang="nb-NO" b="1" dirty="0"/>
              <a:t> </a:t>
            </a:r>
            <a:r>
              <a:rPr lang="nb-NO" dirty="0" err="1"/>
              <a:t>Confirmed</a:t>
            </a:r>
            <a:r>
              <a:rPr lang="nb-NO" dirty="0"/>
              <a:t> in air and </a:t>
            </a:r>
            <a:r>
              <a:rPr lang="nb-NO" dirty="0" err="1"/>
              <a:t>mainly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marine Arctic </a:t>
            </a:r>
            <a:r>
              <a:rPr lang="nb-NO" dirty="0" err="1"/>
              <a:t>enviroment</a:t>
            </a:r>
            <a:r>
              <a:rPr lang="nb-NO" dirty="0"/>
              <a:t>; </a:t>
            </a:r>
            <a:r>
              <a:rPr lang="nb-NO" dirty="0" err="1"/>
              <a:t>conc</a:t>
            </a:r>
            <a:r>
              <a:rPr lang="nb-NO" dirty="0"/>
              <a:t>.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low</a:t>
            </a:r>
            <a:r>
              <a:rPr lang="nb-NO" dirty="0"/>
              <a:t>/ medium </a:t>
            </a:r>
            <a:r>
              <a:rPr lang="nb-NO" dirty="0" err="1"/>
              <a:t>ppb</a:t>
            </a:r>
            <a:r>
              <a:rPr lang="nb-NO" dirty="0"/>
              <a:t> range (Torshavn DINP: 17000 ng/g </a:t>
            </a:r>
            <a:r>
              <a:rPr lang="nb-NO" dirty="0" err="1"/>
              <a:t>dw</a:t>
            </a:r>
            <a:r>
              <a:rPr lang="nb-NO" dirty="0"/>
              <a:t> sed.)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1B61C-B7B9-6945-B382-B3B3935F6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D8BB0-A410-8049-9D41-747300E1A7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26</a:t>
            </a:fld>
            <a:endParaRPr lang="nb-NO" dirty="0"/>
          </a:p>
        </p:txBody>
      </p:sp>
      <p:pic>
        <p:nvPicPr>
          <p:cNvPr id="2052" name="Picture 4" descr="Bilderesultat for flame retardants">
            <a:extLst>
              <a:ext uri="{FF2B5EF4-FFF2-40B4-BE49-F238E27FC236}">
                <a16:creationId xmlns:a16="http://schemas.microsoft.com/office/drawing/2014/main" id="{11365123-7688-5B4B-B053-D8D3840E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07" y="4833157"/>
            <a:ext cx="1069201" cy="106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70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8B4C2-197F-9B4D-9C61-67789D06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88840"/>
            <a:ext cx="8656319" cy="4127834"/>
          </a:xfrm>
          <a:noFill/>
        </p:spPr>
        <p:txBody>
          <a:bodyPr>
            <a:normAutofit/>
          </a:bodyPr>
          <a:lstStyle/>
          <a:p>
            <a:r>
              <a:rPr lang="nb-NO" b="1" dirty="0"/>
              <a:t>Marine </a:t>
            </a:r>
            <a:r>
              <a:rPr lang="nb-NO" b="1" dirty="0" err="1"/>
              <a:t>plastics</a:t>
            </a:r>
            <a:r>
              <a:rPr lang="nb-NO" b="1" dirty="0"/>
              <a:t> and </a:t>
            </a:r>
            <a:r>
              <a:rPr lang="nb-NO" b="1" dirty="0" err="1"/>
              <a:t>microplastics</a:t>
            </a:r>
            <a:r>
              <a:rPr lang="nb-NO" dirty="0"/>
              <a:t>:  </a:t>
            </a:r>
            <a:r>
              <a:rPr lang="nb-NO" dirty="0" err="1"/>
              <a:t>Strong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marine </a:t>
            </a:r>
            <a:r>
              <a:rPr lang="nb-NO" dirty="0" err="1"/>
              <a:t>environment</a:t>
            </a:r>
            <a:r>
              <a:rPr lang="nb-NO" dirty="0"/>
              <a:t> </a:t>
            </a:r>
            <a:r>
              <a:rPr lang="nb-NO" dirty="0" err="1"/>
              <a:t>incl</a:t>
            </a:r>
            <a:r>
              <a:rPr lang="nb-NO" dirty="0"/>
              <a:t>. Sea </a:t>
            </a:r>
            <a:r>
              <a:rPr lang="nb-NO" dirty="0" err="1"/>
              <a:t>ice</a:t>
            </a:r>
            <a:r>
              <a:rPr lang="nb-NO" dirty="0"/>
              <a:t>. Up to 250 </a:t>
            </a:r>
            <a:r>
              <a:rPr lang="nb-NO" dirty="0" err="1"/>
              <a:t>particles</a:t>
            </a:r>
            <a:r>
              <a:rPr lang="nb-NO" dirty="0"/>
              <a:t>/m3 in </a:t>
            </a:r>
            <a:r>
              <a:rPr lang="nb-NO" dirty="0" err="1"/>
              <a:t>sea</a:t>
            </a:r>
            <a:r>
              <a:rPr lang="nb-NO" dirty="0"/>
              <a:t> </a:t>
            </a:r>
            <a:r>
              <a:rPr lang="nb-NO" dirty="0" err="1"/>
              <a:t>ice</a:t>
            </a:r>
            <a:r>
              <a:rPr lang="nb-NO" dirty="0"/>
              <a:t> </a:t>
            </a:r>
            <a:r>
              <a:rPr lang="nb-NO" dirty="0" err="1"/>
              <a:t>cores</a:t>
            </a:r>
            <a:r>
              <a:rPr lang="nb-NO" dirty="0"/>
              <a:t>. </a:t>
            </a:r>
            <a:r>
              <a:rPr lang="nb-NO" dirty="0" err="1"/>
              <a:t>Plastic</a:t>
            </a:r>
            <a:r>
              <a:rPr lang="nb-NO" dirty="0"/>
              <a:t> </a:t>
            </a:r>
            <a:r>
              <a:rPr lang="nb-NO" dirty="0" err="1"/>
              <a:t>ingestion</a:t>
            </a:r>
            <a:r>
              <a:rPr lang="nb-NO" dirty="0"/>
              <a:t> by Arctic biota </a:t>
            </a:r>
            <a:r>
              <a:rPr lang="nb-NO" dirty="0" err="1"/>
              <a:t>confirmed</a:t>
            </a:r>
            <a:endParaRPr lang="nb-NO" dirty="0"/>
          </a:p>
          <a:p>
            <a:r>
              <a:rPr lang="nb-NO" b="1" dirty="0" err="1"/>
              <a:t>Unintenionally</a:t>
            </a:r>
            <a:r>
              <a:rPr lang="nb-NO" b="1" dirty="0"/>
              <a:t> </a:t>
            </a:r>
            <a:r>
              <a:rPr lang="nb-NO" b="1" dirty="0" err="1"/>
              <a:t>generated</a:t>
            </a:r>
            <a:r>
              <a:rPr lang="nb-NO" b="1" dirty="0"/>
              <a:t> PCBs: </a:t>
            </a:r>
            <a:r>
              <a:rPr lang="nb-NO" dirty="0" err="1"/>
              <a:t>Generated</a:t>
            </a:r>
            <a:r>
              <a:rPr lang="nb-NO" dirty="0"/>
              <a:t> by </a:t>
            </a:r>
            <a:r>
              <a:rPr lang="nb-NO" dirty="0" err="1"/>
              <a:t>thermal</a:t>
            </a:r>
            <a:r>
              <a:rPr lang="nb-NO" dirty="0"/>
              <a:t> </a:t>
            </a:r>
            <a:r>
              <a:rPr lang="nb-NO" dirty="0" err="1"/>
              <a:t>decomposition</a:t>
            </a:r>
            <a:r>
              <a:rPr lang="nb-NO" dirty="0"/>
              <a:t>, pigment </a:t>
            </a:r>
            <a:r>
              <a:rPr lang="nb-NO" dirty="0" err="1"/>
              <a:t>manufacture</a:t>
            </a:r>
            <a:r>
              <a:rPr lang="nb-NO" dirty="0"/>
              <a:t> (</a:t>
            </a:r>
            <a:r>
              <a:rPr lang="nb-NO" dirty="0" err="1"/>
              <a:t>impurities</a:t>
            </a:r>
            <a:r>
              <a:rPr lang="nb-NO" dirty="0"/>
              <a:t>); 93 </a:t>
            </a:r>
            <a:r>
              <a:rPr lang="nb-NO" dirty="0" err="1"/>
              <a:t>congeners</a:t>
            </a:r>
            <a:r>
              <a:rPr lang="nb-NO" dirty="0"/>
              <a:t>: </a:t>
            </a:r>
            <a:r>
              <a:rPr lang="nb-NO" dirty="0" err="1"/>
              <a:t>found</a:t>
            </a:r>
            <a:r>
              <a:rPr lang="nb-NO" dirty="0"/>
              <a:t> in Arctic air and </a:t>
            </a:r>
            <a:r>
              <a:rPr lang="nb-NO" dirty="0" err="1"/>
              <a:t>terrestrial</a:t>
            </a:r>
            <a:r>
              <a:rPr lang="nb-NO" dirty="0"/>
              <a:t> samples; in </a:t>
            </a:r>
            <a:r>
              <a:rPr lang="nb-NO" dirty="0" err="1"/>
              <a:t>low</a:t>
            </a:r>
            <a:r>
              <a:rPr lang="nb-NO" dirty="0"/>
              <a:t>/ medium </a:t>
            </a:r>
            <a:r>
              <a:rPr lang="nb-NO" dirty="0" err="1"/>
              <a:t>ppt</a:t>
            </a:r>
            <a:r>
              <a:rPr lang="nb-NO" dirty="0"/>
              <a:t> range (Ny-Ålesund </a:t>
            </a:r>
            <a:r>
              <a:rPr lang="nb-NO" dirty="0" err="1"/>
              <a:t>soil</a:t>
            </a:r>
            <a:r>
              <a:rPr lang="nb-NO" dirty="0"/>
              <a:t>: 167 </a:t>
            </a:r>
            <a:r>
              <a:rPr lang="nb-NO" dirty="0" err="1"/>
              <a:t>pg</a:t>
            </a:r>
            <a:r>
              <a:rPr lang="nb-NO" dirty="0"/>
              <a:t>/g </a:t>
            </a:r>
            <a:r>
              <a:rPr lang="nb-NO" dirty="0" err="1"/>
              <a:t>dw</a:t>
            </a:r>
            <a:r>
              <a:rPr lang="nb-NO" dirty="0"/>
              <a:t>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5BF61B-A66F-2F48-9106-1868B85EA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FF625A-6333-C540-BC43-FFF5857CE5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27</a:t>
            </a:fld>
            <a:endParaRPr lang="nb-NO" dirty="0"/>
          </a:p>
        </p:txBody>
      </p:sp>
      <p:pic>
        <p:nvPicPr>
          <p:cNvPr id="5122" name="Picture 2" descr="Bilderesultat for marine plastics">
            <a:extLst>
              <a:ext uri="{FF2B5EF4-FFF2-40B4-BE49-F238E27FC236}">
                <a16:creationId xmlns:a16="http://schemas.microsoft.com/office/drawing/2014/main" id="{E6DA5096-C7C0-314D-A402-06CE5E15E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51" y="955684"/>
            <a:ext cx="1099273" cy="5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760737B-FCB9-6945-812C-1076168B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213" y="625902"/>
            <a:ext cx="5329238" cy="830997"/>
          </a:xfrm>
        </p:spPr>
        <p:txBody>
          <a:bodyPr/>
          <a:lstStyle/>
          <a:p>
            <a:r>
              <a:rPr lang="nb-NO" sz="2700" b="1" dirty="0" err="1"/>
              <a:t>CEACs</a:t>
            </a:r>
            <a:r>
              <a:rPr lang="nb-NO" sz="2700" b="1" dirty="0"/>
              <a:t> relevant as </a:t>
            </a:r>
            <a:r>
              <a:rPr lang="nb-NO" sz="2700" b="1" dirty="0" err="1"/>
              <a:t>surface</a:t>
            </a:r>
            <a:r>
              <a:rPr lang="nb-NO" sz="2700" b="1" dirty="0"/>
              <a:t> water </a:t>
            </a:r>
            <a:r>
              <a:rPr lang="nb-NO" sz="2700" b="1" dirty="0" err="1"/>
              <a:t>contaminants</a:t>
            </a:r>
            <a:endParaRPr lang="nb-NO" sz="2700" b="1" dirty="0"/>
          </a:p>
        </p:txBody>
      </p:sp>
    </p:spTree>
    <p:extLst>
      <p:ext uri="{BB962C8B-B14F-4D97-AF65-F5344CB8AC3E}">
        <p14:creationId xmlns:p14="http://schemas.microsoft.com/office/powerpoint/2010/main" val="561908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3512-80B5-BB41-B944-CAB72FA17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3436"/>
            <a:ext cx="6768752" cy="1107996"/>
          </a:xfrm>
        </p:spPr>
        <p:txBody>
          <a:bodyPr/>
          <a:lstStyle/>
          <a:p>
            <a:r>
              <a:rPr lang="nb-NO" sz="3600" b="1" dirty="0" err="1"/>
              <a:t>Potential</a:t>
            </a:r>
            <a:r>
              <a:rPr lang="nb-NO" sz="3600" b="1" dirty="0"/>
              <a:t> </a:t>
            </a:r>
            <a:r>
              <a:rPr lang="nb-NO" sz="3600" b="1" dirty="0" err="1"/>
              <a:t>adverse</a:t>
            </a:r>
            <a:r>
              <a:rPr lang="nb-NO" sz="3600" b="1" dirty="0"/>
              <a:t> </a:t>
            </a:r>
            <a:r>
              <a:rPr lang="nb-NO" sz="3600" b="1" dirty="0" err="1"/>
              <a:t>effects</a:t>
            </a:r>
            <a:endParaRPr lang="nb-NO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EE89A-DE54-1342-8934-9798CFC1E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77437"/>
            <a:ext cx="8352928" cy="3600450"/>
          </a:xfrm>
          <a:noFill/>
        </p:spPr>
        <p:txBody>
          <a:bodyPr/>
          <a:lstStyle/>
          <a:p>
            <a:pPr marL="0" indent="0">
              <a:buNone/>
            </a:pPr>
            <a:r>
              <a:rPr lang="nb-NO" b="1" dirty="0" err="1"/>
              <a:t>Significant</a:t>
            </a:r>
            <a:r>
              <a:rPr lang="nb-NO" b="1" dirty="0"/>
              <a:t> </a:t>
            </a:r>
            <a:r>
              <a:rPr lang="nb-NO" b="1" dirty="0" err="1"/>
              <a:t>knowledge</a:t>
            </a:r>
            <a:r>
              <a:rPr lang="nb-NO" b="1" dirty="0"/>
              <a:t> gaps evident for all CEAC </a:t>
            </a:r>
            <a:r>
              <a:rPr lang="nb-NO" b="1" dirty="0" err="1"/>
              <a:t>groups</a:t>
            </a:r>
            <a:endParaRPr lang="nb-NO" b="1" dirty="0"/>
          </a:p>
          <a:p>
            <a:r>
              <a:rPr lang="nb-NO" dirty="0" err="1"/>
              <a:t>PFASs</a:t>
            </a:r>
            <a:r>
              <a:rPr lang="nb-NO" dirty="0"/>
              <a:t>: Protein </a:t>
            </a:r>
            <a:r>
              <a:rPr lang="nb-NO" dirty="0" err="1"/>
              <a:t>associated</a:t>
            </a:r>
            <a:r>
              <a:rPr lang="nb-NO" dirty="0"/>
              <a:t>; </a:t>
            </a:r>
            <a:r>
              <a:rPr lang="nb-NO" dirty="0" err="1"/>
              <a:t>immunotoxicity</a:t>
            </a:r>
            <a:endParaRPr lang="nb-NO" dirty="0"/>
          </a:p>
          <a:p>
            <a:r>
              <a:rPr lang="nb-NO" dirty="0" err="1"/>
              <a:t>nBFRs</a:t>
            </a:r>
            <a:r>
              <a:rPr lang="nb-NO" dirty="0"/>
              <a:t>: </a:t>
            </a:r>
            <a:r>
              <a:rPr lang="nb-NO" dirty="0" err="1"/>
              <a:t>Endocrine</a:t>
            </a:r>
            <a:r>
              <a:rPr lang="nb-NO" dirty="0"/>
              <a:t> </a:t>
            </a:r>
            <a:r>
              <a:rPr lang="nb-NO" dirty="0" err="1"/>
              <a:t>disrupting</a:t>
            </a:r>
            <a:r>
              <a:rPr lang="nb-NO" dirty="0"/>
              <a:t>, </a:t>
            </a:r>
            <a:r>
              <a:rPr lang="nb-NO" dirty="0" err="1"/>
              <a:t>neurotoxicity</a:t>
            </a:r>
            <a:endParaRPr lang="nb-NO" dirty="0"/>
          </a:p>
          <a:p>
            <a:r>
              <a:rPr lang="nb-NO" dirty="0" err="1"/>
              <a:t>Phthalates</a:t>
            </a:r>
            <a:r>
              <a:rPr lang="nb-NO" dirty="0"/>
              <a:t>: </a:t>
            </a:r>
            <a:r>
              <a:rPr lang="nb-NO" dirty="0" err="1"/>
              <a:t>Endocrine</a:t>
            </a:r>
            <a:r>
              <a:rPr lang="nb-NO" dirty="0"/>
              <a:t> </a:t>
            </a:r>
            <a:r>
              <a:rPr lang="nb-NO" dirty="0" err="1"/>
              <a:t>disrupting</a:t>
            </a:r>
            <a:r>
              <a:rPr lang="nb-NO" dirty="0"/>
              <a:t>, </a:t>
            </a:r>
            <a:r>
              <a:rPr lang="nb-NO" dirty="0" err="1"/>
              <a:t>reproductive</a:t>
            </a:r>
            <a:r>
              <a:rPr lang="nb-NO" dirty="0"/>
              <a:t> </a:t>
            </a:r>
            <a:r>
              <a:rPr lang="nb-NO" dirty="0" err="1"/>
              <a:t>effects</a:t>
            </a:r>
            <a:r>
              <a:rPr lang="nb-NO" dirty="0"/>
              <a:t>, pre-</a:t>
            </a:r>
            <a:r>
              <a:rPr lang="nb-NO" dirty="0" err="1"/>
              <a:t>birth</a:t>
            </a:r>
            <a:r>
              <a:rPr lang="nb-NO" dirty="0"/>
              <a:t> </a:t>
            </a:r>
            <a:r>
              <a:rPr lang="nb-NO" dirty="0" err="1"/>
              <a:t>development</a:t>
            </a:r>
            <a:endParaRPr lang="nb-NO" dirty="0"/>
          </a:p>
          <a:p>
            <a:r>
              <a:rPr lang="nb-NO" dirty="0"/>
              <a:t>TFA:  </a:t>
            </a:r>
            <a:r>
              <a:rPr lang="nb-NO" dirty="0" err="1"/>
              <a:t>Immunotoxicity</a:t>
            </a:r>
            <a:r>
              <a:rPr lang="nb-NO" dirty="0"/>
              <a:t>, </a:t>
            </a:r>
          </a:p>
          <a:p>
            <a:r>
              <a:rPr lang="nb-NO" dirty="0" err="1"/>
              <a:t>PPCPs</a:t>
            </a:r>
            <a:r>
              <a:rPr lang="nb-NO" dirty="0"/>
              <a:t>: Target </a:t>
            </a:r>
            <a:r>
              <a:rPr lang="nb-NO" dirty="0" err="1"/>
              <a:t>effects</a:t>
            </a:r>
            <a:r>
              <a:rPr lang="nb-NO" dirty="0"/>
              <a:t>, </a:t>
            </a:r>
            <a:r>
              <a:rPr lang="nb-NO" dirty="0" err="1"/>
              <a:t>cytotoxicity</a:t>
            </a:r>
            <a:r>
              <a:rPr lang="nb-NO" dirty="0"/>
              <a:t>, </a:t>
            </a:r>
            <a:r>
              <a:rPr lang="nb-NO" dirty="0" err="1"/>
              <a:t>neurotoxicity</a:t>
            </a:r>
            <a:r>
              <a:rPr lang="nb-NO" dirty="0"/>
              <a:t>, </a:t>
            </a:r>
            <a:r>
              <a:rPr lang="nb-NO" dirty="0" err="1"/>
              <a:t>immuntoxicity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18F3D-6DC6-0B4F-9774-4114D83C3A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EDEC0-D9D2-FF44-85CE-70774FD14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28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3002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50541"/>
            <a:ext cx="7105650" cy="862235"/>
          </a:xfrm>
        </p:spPr>
        <p:txBody>
          <a:bodyPr/>
          <a:lstStyle/>
          <a:p>
            <a:r>
              <a:rPr lang="en-US" b="1" dirty="0"/>
              <a:t>Remediation and mitigation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2" y="1657672"/>
            <a:ext cx="6480720" cy="4800600"/>
          </a:xfrm>
        </p:spPr>
        <p:txBody>
          <a:bodyPr/>
          <a:lstStyle/>
          <a:p>
            <a:r>
              <a:rPr lang="en-US" dirty="0"/>
              <a:t>Coordinated sanitation strategies required</a:t>
            </a:r>
          </a:p>
          <a:p>
            <a:r>
              <a:rPr lang="en-US" dirty="0"/>
              <a:t>High technological standards for Sewage treatment for decentralized systems</a:t>
            </a:r>
          </a:p>
          <a:p>
            <a:r>
              <a:rPr lang="en-US" dirty="0"/>
              <a:t>Community awareness: Disposal strategies and public awareness in the communities (i.e. pharmacies as return points for outdated pharmaceutical products)</a:t>
            </a:r>
          </a:p>
          <a:p>
            <a:r>
              <a:rPr lang="en-US" dirty="0"/>
              <a:t>Continuous communication of all critical            aspects with the public</a:t>
            </a:r>
          </a:p>
          <a:p>
            <a:r>
              <a:rPr lang="en-US" dirty="0"/>
              <a:t>Development of sanitation technology                            for cold High North environments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29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3" y="3406750"/>
            <a:ext cx="2435047" cy="29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0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58A1-FB4A-7E49-BE37-5531DB05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000126"/>
            <a:ext cx="6528767" cy="430653"/>
          </a:xfrm>
        </p:spPr>
        <p:txBody>
          <a:bodyPr>
            <a:normAutofit fontScale="90000"/>
          </a:bodyPr>
          <a:lstStyle/>
          <a:p>
            <a:r>
              <a:rPr lang="nb-NO" dirty="0"/>
              <a:t>AMAP Chemicals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Emerging</a:t>
            </a:r>
            <a:r>
              <a:rPr lang="nb-NO" dirty="0"/>
              <a:t> </a:t>
            </a:r>
            <a:r>
              <a:rPr lang="nb-NO" dirty="0" err="1"/>
              <a:t>Concern</a:t>
            </a:r>
            <a:r>
              <a:rPr lang="nb-NO" dirty="0"/>
              <a:t> (CEAS)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A95C8-DA7A-1F40-AF6D-F79B67A48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659103"/>
            <a:ext cx="2121452" cy="3975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A1AF9-DA7D-DD46-BD64-D46EB6B0FE7F}"/>
              </a:ext>
            </a:extLst>
          </p:cNvPr>
          <p:cNvSpPr txBox="1"/>
          <p:nvPr/>
        </p:nvSpPr>
        <p:spPr>
          <a:xfrm>
            <a:off x="4307991" y="1916832"/>
            <a:ext cx="3672408" cy="288540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nb-NO" sz="1650" dirty="0">
                <a:solidFill>
                  <a:schemeClr val="bg1"/>
                </a:solidFill>
              </a:rPr>
              <a:t>16 relevant </a:t>
            </a:r>
            <a:r>
              <a:rPr lang="nb-NO" sz="1650" dirty="0" err="1">
                <a:solidFill>
                  <a:schemeClr val="bg1"/>
                </a:solidFill>
              </a:rPr>
              <a:t>compound</a:t>
            </a:r>
            <a:r>
              <a:rPr lang="nb-NO" sz="1650" dirty="0">
                <a:solidFill>
                  <a:schemeClr val="bg1"/>
                </a:solidFill>
              </a:rPr>
              <a:t> </a:t>
            </a:r>
            <a:r>
              <a:rPr lang="nb-NO" sz="1650" dirty="0" err="1">
                <a:solidFill>
                  <a:schemeClr val="bg1"/>
                </a:solidFill>
              </a:rPr>
              <a:t>groups</a:t>
            </a:r>
            <a:r>
              <a:rPr lang="nb-NO" sz="1650" dirty="0">
                <a:solidFill>
                  <a:schemeClr val="bg1"/>
                </a:solidFill>
              </a:rPr>
              <a:t> </a:t>
            </a:r>
            <a:r>
              <a:rPr lang="nb-NO" sz="1650" dirty="0" err="1">
                <a:solidFill>
                  <a:schemeClr val="bg1"/>
                </a:solidFill>
              </a:rPr>
              <a:t>identified</a:t>
            </a:r>
            <a:r>
              <a:rPr lang="nb-NO" sz="1650" dirty="0">
                <a:solidFill>
                  <a:schemeClr val="bg1"/>
                </a:solidFill>
              </a:rPr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b-NO" sz="1650" b="1" i="1" dirty="0">
                <a:solidFill>
                  <a:schemeClr val="bg1"/>
                </a:solidFill>
              </a:rPr>
              <a:t>Chemical </a:t>
            </a:r>
            <a:r>
              <a:rPr lang="nb-NO" sz="1650" b="1" i="1" dirty="0" err="1">
                <a:solidFill>
                  <a:schemeClr val="bg1"/>
                </a:solidFill>
              </a:rPr>
              <a:t>of</a:t>
            </a:r>
            <a:r>
              <a:rPr lang="nb-NO" sz="1650" b="1" i="1" dirty="0">
                <a:solidFill>
                  <a:schemeClr val="bg1"/>
                </a:solidFill>
              </a:rPr>
              <a:t> </a:t>
            </a:r>
            <a:r>
              <a:rPr lang="nb-NO" sz="1650" b="1" i="1" dirty="0" err="1">
                <a:solidFill>
                  <a:schemeClr val="bg1"/>
                </a:solidFill>
              </a:rPr>
              <a:t>emerging</a:t>
            </a:r>
            <a:r>
              <a:rPr lang="nb-NO" sz="1650" b="1" i="1" dirty="0">
                <a:solidFill>
                  <a:schemeClr val="bg1"/>
                </a:solidFill>
              </a:rPr>
              <a:t> </a:t>
            </a:r>
            <a:r>
              <a:rPr lang="nb-NO" sz="1650" b="1" i="1" dirty="0" err="1">
                <a:solidFill>
                  <a:schemeClr val="bg1"/>
                </a:solidFill>
              </a:rPr>
              <a:t>concern</a:t>
            </a:r>
            <a:r>
              <a:rPr lang="nb-NO" sz="1650" b="1" i="1" dirty="0">
                <a:solidFill>
                  <a:schemeClr val="bg1"/>
                </a:solidFill>
              </a:rPr>
              <a:t> (CEC): </a:t>
            </a:r>
            <a:r>
              <a:rPr lang="nb-NO" sz="1650" dirty="0" err="1">
                <a:solidFill>
                  <a:schemeClr val="bg1"/>
                </a:solidFill>
              </a:rPr>
              <a:t>Either</a:t>
            </a:r>
            <a:r>
              <a:rPr lang="nb-NO" sz="1650" dirty="0">
                <a:solidFill>
                  <a:schemeClr val="bg1"/>
                </a:solidFill>
              </a:rPr>
              <a:t> </a:t>
            </a:r>
            <a:r>
              <a:rPr lang="nb-NO" sz="1650" dirty="0" err="1">
                <a:solidFill>
                  <a:schemeClr val="bg1"/>
                </a:solidFill>
              </a:rPr>
              <a:t>newly</a:t>
            </a:r>
            <a:r>
              <a:rPr lang="nb-NO" sz="1650" dirty="0">
                <a:solidFill>
                  <a:schemeClr val="bg1"/>
                </a:solidFill>
              </a:rPr>
              <a:t> </a:t>
            </a:r>
            <a:r>
              <a:rPr lang="nb-NO" sz="1650" dirty="0" err="1">
                <a:solidFill>
                  <a:schemeClr val="bg1"/>
                </a:solidFill>
              </a:rPr>
              <a:t>introduced</a:t>
            </a:r>
            <a:r>
              <a:rPr lang="nb-NO" sz="1650" dirty="0">
                <a:solidFill>
                  <a:schemeClr val="bg1"/>
                </a:solidFill>
              </a:rPr>
              <a:t> </a:t>
            </a:r>
            <a:r>
              <a:rPr lang="nb-NO" sz="1650" dirty="0" err="1">
                <a:solidFill>
                  <a:schemeClr val="bg1"/>
                </a:solidFill>
              </a:rPr>
              <a:t>substances</a:t>
            </a:r>
            <a:r>
              <a:rPr lang="nb-NO" sz="1650" dirty="0">
                <a:solidFill>
                  <a:schemeClr val="bg1"/>
                </a:solidFill>
              </a:rPr>
              <a:t> or </a:t>
            </a:r>
            <a:r>
              <a:rPr lang="nb-NO" sz="1650" dirty="0" err="1">
                <a:solidFill>
                  <a:schemeClr val="bg1"/>
                </a:solidFill>
              </a:rPr>
              <a:t>identified</a:t>
            </a:r>
            <a:r>
              <a:rPr lang="nb-NO" sz="1650" dirty="0">
                <a:solidFill>
                  <a:schemeClr val="bg1"/>
                </a:solidFill>
              </a:rPr>
              <a:t> due to </a:t>
            </a:r>
            <a:r>
              <a:rPr lang="nb-NO" sz="1650" dirty="0" err="1">
                <a:solidFill>
                  <a:schemeClr val="bg1"/>
                </a:solidFill>
              </a:rPr>
              <a:t>advancements</a:t>
            </a:r>
            <a:r>
              <a:rPr lang="nb-NO" sz="1650" dirty="0">
                <a:solidFill>
                  <a:schemeClr val="bg1"/>
                </a:solidFill>
              </a:rPr>
              <a:t> in </a:t>
            </a:r>
            <a:r>
              <a:rPr lang="nb-NO" sz="1650" dirty="0" err="1">
                <a:solidFill>
                  <a:schemeClr val="bg1"/>
                </a:solidFill>
              </a:rPr>
              <a:t>technology</a:t>
            </a:r>
            <a:r>
              <a:rPr lang="nb-NO" sz="1650" dirty="0">
                <a:solidFill>
                  <a:schemeClr val="bg1"/>
                </a:solidFill>
              </a:rPr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b-NO" sz="1650" b="1" i="1" dirty="0">
                <a:solidFill>
                  <a:schemeClr val="bg1"/>
                </a:solidFill>
              </a:rPr>
              <a:t>Chemicals </a:t>
            </a:r>
            <a:r>
              <a:rPr lang="nb-NO" sz="1650" b="1" i="1" dirty="0" err="1">
                <a:solidFill>
                  <a:schemeClr val="bg1"/>
                </a:solidFill>
              </a:rPr>
              <a:t>of</a:t>
            </a:r>
            <a:r>
              <a:rPr lang="nb-NO" sz="1650" b="1" i="1" dirty="0">
                <a:solidFill>
                  <a:schemeClr val="bg1"/>
                </a:solidFill>
              </a:rPr>
              <a:t> </a:t>
            </a:r>
            <a:r>
              <a:rPr lang="nb-NO" sz="1650" b="1" i="1" dirty="0" err="1">
                <a:solidFill>
                  <a:schemeClr val="bg1"/>
                </a:solidFill>
              </a:rPr>
              <a:t>Emerging</a:t>
            </a:r>
            <a:r>
              <a:rPr lang="nb-NO" sz="1650" b="1" i="1" dirty="0">
                <a:solidFill>
                  <a:schemeClr val="bg1"/>
                </a:solidFill>
              </a:rPr>
              <a:t> Arctic </a:t>
            </a:r>
            <a:r>
              <a:rPr lang="nb-NO" sz="1650" b="1" i="1" dirty="0" err="1">
                <a:solidFill>
                  <a:schemeClr val="bg1"/>
                </a:solidFill>
              </a:rPr>
              <a:t>concern</a:t>
            </a:r>
            <a:r>
              <a:rPr lang="nb-NO" sz="1650" b="1" i="1" dirty="0">
                <a:solidFill>
                  <a:schemeClr val="bg1"/>
                </a:solidFill>
              </a:rPr>
              <a:t> (CEAC): </a:t>
            </a:r>
            <a:r>
              <a:rPr lang="nb-NO" sz="1650" dirty="0" err="1">
                <a:solidFill>
                  <a:schemeClr val="bg1"/>
                </a:solidFill>
              </a:rPr>
              <a:t>CECs</a:t>
            </a:r>
            <a:r>
              <a:rPr lang="nb-NO" sz="1650" dirty="0">
                <a:solidFill>
                  <a:schemeClr val="bg1"/>
                </a:solidFill>
              </a:rPr>
              <a:t> </a:t>
            </a:r>
            <a:r>
              <a:rPr lang="nb-NO" sz="1650" dirty="0" err="1">
                <a:solidFill>
                  <a:schemeClr val="bg1"/>
                </a:solidFill>
              </a:rPr>
              <a:t>found</a:t>
            </a:r>
            <a:r>
              <a:rPr lang="nb-NO" sz="1650" dirty="0">
                <a:solidFill>
                  <a:schemeClr val="bg1"/>
                </a:solidFill>
              </a:rPr>
              <a:t> in </a:t>
            </a:r>
            <a:r>
              <a:rPr lang="nb-NO" sz="1650" dirty="0" err="1">
                <a:solidFill>
                  <a:schemeClr val="bg1"/>
                </a:solidFill>
              </a:rPr>
              <a:t>the</a:t>
            </a:r>
            <a:r>
              <a:rPr lang="nb-NO" sz="1650" dirty="0">
                <a:solidFill>
                  <a:schemeClr val="bg1"/>
                </a:solidFill>
              </a:rPr>
              <a:t> Arctic </a:t>
            </a:r>
            <a:r>
              <a:rPr lang="nb-NO" sz="1650" dirty="0" err="1">
                <a:solidFill>
                  <a:schemeClr val="bg1"/>
                </a:solidFill>
              </a:rPr>
              <a:t>environment</a:t>
            </a:r>
            <a:endParaRPr lang="nb-NO" sz="1650" dirty="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b-NO" sz="1650" dirty="0">
                <a:solidFill>
                  <a:schemeClr val="bg1"/>
                </a:solidFill>
              </a:rPr>
              <a:t>Non-POPs like </a:t>
            </a:r>
            <a:r>
              <a:rPr lang="nb-NO" sz="1650" dirty="0" err="1">
                <a:solidFill>
                  <a:schemeClr val="bg1"/>
                </a:solidFill>
              </a:rPr>
              <a:t>compounds</a:t>
            </a:r>
            <a:r>
              <a:rPr lang="nb-NO" sz="1650" dirty="0">
                <a:solidFill>
                  <a:schemeClr val="bg1"/>
                </a:solidFill>
              </a:rPr>
              <a:t> </a:t>
            </a:r>
            <a:r>
              <a:rPr lang="nb-NO" sz="1650" dirty="0" err="1">
                <a:solidFill>
                  <a:schemeClr val="bg1"/>
                </a:solidFill>
              </a:rPr>
              <a:t>included</a:t>
            </a:r>
            <a:endParaRPr lang="nb-NO" sz="1650" dirty="0">
              <a:solidFill>
                <a:schemeClr val="bg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41776-2006-AD4F-B1BD-A757A064EB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4FD66-CC1A-9743-A435-987AC1E4DA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2737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221160"/>
            <a:ext cx="7105650" cy="615553"/>
          </a:xfrm>
        </p:spPr>
        <p:txBody>
          <a:bodyPr/>
          <a:lstStyle/>
          <a:p>
            <a:r>
              <a:rPr lang="en-US" dirty="0"/>
              <a:t>Knowledge gaps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30</a:t>
            </a:fld>
            <a:endParaRPr lang="nb-NO" dirty="0"/>
          </a:p>
        </p:txBody>
      </p:sp>
      <p:sp>
        <p:nvSpPr>
          <p:cNvPr id="6" name="Rectangle 5"/>
          <p:cNvSpPr/>
          <p:nvPr/>
        </p:nvSpPr>
        <p:spPr>
          <a:xfrm>
            <a:off x="576288" y="955675"/>
            <a:ext cx="7776864" cy="5467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latin typeface="Cambria" charset="0"/>
                <a:ea typeface="Cambria" charset="0"/>
                <a:cs typeface="Times New Roman" charset="0"/>
              </a:rPr>
              <a:t>Medium and long term monitoring data need for source evaluation.</a:t>
            </a:r>
            <a:endParaRPr lang="en-US" sz="2000" dirty="0">
              <a:latin typeface="Cambria" charset="0"/>
              <a:ea typeface="Cambria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latin typeface="Cambria" charset="0"/>
                <a:ea typeface="Cambria" charset="0"/>
                <a:cs typeface="Times New Roman" charset="0"/>
              </a:rPr>
              <a:t>Time and spatial trend investigations for priority CEACs are needed.</a:t>
            </a:r>
            <a:endParaRPr lang="en-US" sz="2000" dirty="0">
              <a:latin typeface="Cambria" charset="0"/>
              <a:ea typeface="Cambria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latin typeface="Cambria" charset="0"/>
                <a:ea typeface="Cambria" charset="0"/>
                <a:cs typeface="Times New Roman" charset="0"/>
              </a:rPr>
              <a:t>Comprehensive information on source apportionment and assessment of source strength is missing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latin typeface="Cambria" charset="0"/>
                <a:ea typeface="Cambria" charset="0"/>
                <a:cs typeface="Times New Roman" charset="0"/>
              </a:rPr>
              <a:t>Research on mitigation and abatement strategies on CEACs in Arctic waters required.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latin typeface="Cambria" charset="0"/>
                <a:ea typeface="Cambria" charset="0"/>
                <a:cs typeface="Times New Roman" charset="0"/>
              </a:rPr>
              <a:t>The elucidation of transformation processes as an integrated part of fate assessment is not available.</a:t>
            </a:r>
            <a:endParaRPr lang="en-US" sz="2000" dirty="0">
              <a:latin typeface="Cambria" charset="0"/>
              <a:ea typeface="Cambria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latin typeface="Cambria" charset="0"/>
                <a:ea typeface="Cambria" charset="0"/>
                <a:cs typeface="Times New Roman" charset="0"/>
              </a:rPr>
              <a:t>Reliable environmental toxicology and effects studies for the Arctic environments are missing.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2000" dirty="0">
                <a:latin typeface="Cambria" charset="0"/>
                <a:ea typeface="Cambria" charset="0"/>
                <a:cs typeface="Times New Roman" charset="0"/>
              </a:rPr>
              <a:t>Joint Research &amp; Development strategies for PPCP remediation and abatement in the Arctic</a:t>
            </a:r>
            <a:endParaRPr lang="en-US" sz="2000" dirty="0">
              <a:latin typeface="Cambria" charset="0"/>
              <a:ea typeface="Cambria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endParaRPr lang="en-GB" sz="2000" dirty="0">
              <a:latin typeface="Cambria" charset="0"/>
              <a:ea typeface="Cambria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endParaRPr lang="en-GB" dirty="0">
              <a:solidFill>
                <a:schemeClr val="bg1"/>
              </a:solidFill>
              <a:latin typeface="Cambria" charset="0"/>
              <a:ea typeface="Cambria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536" y="5445224"/>
            <a:ext cx="3223857" cy="118211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8952-21DA-7947-A2B9-2EC00C44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F971-BDB5-9342-9937-B0CC2470DF59}" type="datetime1">
              <a:rPr lang="nb-NO" noProof="0" smtClean="0"/>
              <a:t>01.06.2018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85419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190501"/>
            <a:ext cx="7105650" cy="502195"/>
          </a:xfrm>
        </p:spPr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636" y="896503"/>
            <a:ext cx="7776864" cy="5269409"/>
          </a:xfrm>
        </p:spPr>
        <p:txBody>
          <a:bodyPr/>
          <a:lstStyle/>
          <a:p>
            <a:r>
              <a:rPr lang="en-US" dirty="0"/>
              <a:t>CEACs  are present in Artic environments.</a:t>
            </a:r>
          </a:p>
          <a:p>
            <a:r>
              <a:rPr lang="en-US" dirty="0"/>
              <a:t>STP release into aquatic environments identified as major environmental source in the Arctic</a:t>
            </a:r>
          </a:p>
          <a:p>
            <a:r>
              <a:rPr lang="en-US" dirty="0"/>
              <a:t>Level can reach high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g range in contaminated sites</a:t>
            </a:r>
          </a:p>
          <a:p>
            <a:r>
              <a:rPr lang="en-US" dirty="0"/>
              <a:t>No spatial trends identified in the registered studies</a:t>
            </a:r>
          </a:p>
          <a:p>
            <a:r>
              <a:rPr lang="en-US" dirty="0"/>
              <a:t>Level can be higher than for middle latitude regions</a:t>
            </a:r>
          </a:p>
          <a:p>
            <a:r>
              <a:rPr lang="en-US" dirty="0"/>
              <a:t>Low Technological standards or even absence of Sewage treatment </a:t>
            </a:r>
          </a:p>
          <a:p>
            <a:r>
              <a:rPr lang="en-US" dirty="0"/>
              <a:t>Concentration range depends on usage patterns and sanitation treatment</a:t>
            </a:r>
          </a:p>
          <a:p>
            <a:r>
              <a:rPr lang="en-US" dirty="0"/>
              <a:t>Adequate remediation and mitigation strategies required.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31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988" y="5657248"/>
            <a:ext cx="4608512" cy="101732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1C22A-5ADC-5B4A-A6EA-9F50E3D1A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99718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190501"/>
            <a:ext cx="4401294" cy="527956"/>
          </a:xfrm>
        </p:spPr>
        <p:txBody>
          <a:bodyPr/>
          <a:lstStyle/>
          <a:p>
            <a:r>
              <a:rPr lang="en-US" sz="2800" b="1" dirty="0"/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080649"/>
            <a:ext cx="7703014" cy="4800600"/>
          </a:xfrm>
        </p:spPr>
        <p:txBody>
          <a:bodyPr/>
          <a:lstStyle/>
          <a:p>
            <a:r>
              <a:rPr lang="en-US" sz="1800" dirty="0"/>
              <a:t>The Arctic Monitoring and Assessment </a:t>
            </a:r>
            <a:r>
              <a:rPr lang="en-US" sz="1800" dirty="0" err="1"/>
              <a:t>Programme</a:t>
            </a:r>
            <a:r>
              <a:rPr lang="en-US" sz="1800" dirty="0"/>
              <a:t> (AMAP) initiated the here presented survey of CEACs in the Arctic.</a:t>
            </a:r>
          </a:p>
          <a:p>
            <a:r>
              <a:rPr lang="en-US" sz="1800" dirty="0"/>
              <a:t>Lars-Otto </a:t>
            </a:r>
            <a:r>
              <a:rPr lang="en-US" sz="1800" dirty="0" err="1"/>
              <a:t>Reiersen</a:t>
            </a:r>
            <a:r>
              <a:rPr lang="en-US" sz="1800" dirty="0"/>
              <a:t>, Simon Wilson, Janet </a:t>
            </a:r>
            <a:r>
              <a:rPr lang="en-US" sz="1800" dirty="0" err="1"/>
              <a:t>Pawlak</a:t>
            </a:r>
            <a:r>
              <a:rPr lang="en-US" sz="1800" dirty="0"/>
              <a:t> (AMAP), </a:t>
            </a:r>
            <a:r>
              <a:rPr lang="en-US" sz="1800" dirty="0" err="1"/>
              <a:t>Terje</a:t>
            </a:r>
            <a:r>
              <a:rPr lang="en-US" sz="1800" dirty="0"/>
              <a:t> </a:t>
            </a:r>
            <a:r>
              <a:rPr lang="en-US" sz="1800" dirty="0" err="1"/>
              <a:t>Vasskog</a:t>
            </a:r>
            <a:r>
              <a:rPr lang="en-US" sz="1800" dirty="0"/>
              <a:t> (NORUT, </a:t>
            </a:r>
            <a:r>
              <a:rPr lang="en-US" sz="1800" dirty="0" err="1"/>
              <a:t>Tromsø</a:t>
            </a:r>
            <a:r>
              <a:rPr lang="en-US" sz="1800" dirty="0"/>
              <a:t>), Stefan </a:t>
            </a:r>
            <a:r>
              <a:rPr lang="en-US" sz="1800" dirty="0" err="1"/>
              <a:t>Weigel</a:t>
            </a:r>
            <a:r>
              <a:rPr lang="en-US" sz="1800" dirty="0"/>
              <a:t> (RIKILT, NL), </a:t>
            </a:r>
            <a:r>
              <a:rPr lang="en-US" sz="1800" dirty="0" err="1"/>
              <a:t>Pernilla</a:t>
            </a:r>
            <a:r>
              <a:rPr lang="en-US" sz="1800" dirty="0"/>
              <a:t> </a:t>
            </a:r>
            <a:r>
              <a:rPr lang="en-US" sz="1800" dirty="0" err="1"/>
              <a:t>Carlsson</a:t>
            </a:r>
            <a:r>
              <a:rPr lang="en-US" sz="1800" dirty="0"/>
              <a:t> (NIVA, Oslo) contributed with advise, data and discussions.</a:t>
            </a:r>
          </a:p>
          <a:p>
            <a:r>
              <a:rPr lang="en-US" sz="1800" dirty="0"/>
              <a:t>The AMAP/NCM project “Combined effects of Climate and Pollution” &amp; and FP7 </a:t>
            </a:r>
            <a:r>
              <a:rPr lang="en-US" sz="1800" dirty="0" err="1"/>
              <a:t>ArcRisk</a:t>
            </a:r>
            <a:r>
              <a:rPr lang="en-US" sz="1800" dirty="0"/>
              <a:t> supported this study financially and with data.</a:t>
            </a:r>
          </a:p>
          <a:p>
            <a:r>
              <a:rPr lang="en-US" sz="1800" dirty="0"/>
              <a:t>NMBU, UNIS and </a:t>
            </a:r>
            <a:r>
              <a:rPr lang="nb-NO" sz="1800" i="1" dirty="0"/>
              <a:t>DVGW-</a:t>
            </a:r>
            <a:r>
              <a:rPr lang="nb-NO" sz="1800" i="1" dirty="0" err="1"/>
              <a:t>Technologiezentrum</a:t>
            </a:r>
            <a:r>
              <a:rPr lang="nb-NO" sz="1800" i="1" dirty="0"/>
              <a:t> </a:t>
            </a:r>
            <a:r>
              <a:rPr lang="nb-NO" sz="1800" i="1" dirty="0" err="1"/>
              <a:t>Wasser</a:t>
            </a:r>
            <a:r>
              <a:rPr lang="nb-NO" sz="1800" i="1" dirty="0"/>
              <a:t> in 2017 for in-</a:t>
            </a:r>
            <a:r>
              <a:rPr lang="nb-NO" sz="1800" i="1" dirty="0" err="1"/>
              <a:t>kind</a:t>
            </a:r>
            <a:r>
              <a:rPr lang="nb-NO" sz="1800" i="1" dirty="0"/>
              <a:t> support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32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20" y="4068154"/>
            <a:ext cx="2784310" cy="208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08" y="4221088"/>
            <a:ext cx="2082054" cy="156154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A4546A-1F54-9248-988C-58D3CD85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124" y="6394195"/>
            <a:ext cx="1512168" cy="153888"/>
          </a:xfrm>
        </p:spPr>
        <p:txBody>
          <a:bodyPr/>
          <a:lstStyle/>
          <a:p>
            <a:fld id="{082C75D5-394A-A447-95B8-A721C20F7F02}" type="datetime1">
              <a:rPr lang="nb-NO" noProof="0" smtClean="0"/>
              <a:t>01.06.2018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1205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7149BB-F717-FB4D-85E3-FF559A82E3F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850" y="190501"/>
            <a:ext cx="7105650" cy="646212"/>
          </a:xfrm>
        </p:spPr>
        <p:txBody>
          <a:bodyPr/>
          <a:lstStyle/>
          <a:p>
            <a:r>
              <a:rPr lang="en-US" dirty="0"/>
              <a:t>Background information</a:t>
            </a:r>
          </a:p>
        </p:txBody>
      </p:sp>
      <p:pic>
        <p:nvPicPr>
          <p:cNvPr id="4" name="Picture 2" descr="https://nordpil.com/static/images/arctic_topographic_map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91" y="1449176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629" y="1449176"/>
            <a:ext cx="40273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North of 66 º N (Polar Circle)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Average Temp. &lt; 10 ºC (July)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Eight Arctic nations (Arctic Council)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14.5 mill. km</a:t>
            </a:r>
            <a:r>
              <a:rPr lang="en-US" sz="2000" baseline="30000" dirty="0"/>
              <a:t>2</a:t>
            </a:r>
            <a:r>
              <a:rPr lang="en-US" sz="2000" dirty="0"/>
              <a:t> area (mainly marine)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Ca. 13.1 Mill. people are living in the Arctic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20% of the global water resources are found in the Arctic (ice caps, glaciers, </a:t>
            </a:r>
            <a:r>
              <a:rPr lang="en-US" sz="2000" dirty="0" err="1"/>
              <a:t>cryosphere</a:t>
            </a:r>
            <a:r>
              <a:rPr lang="en-US" sz="2000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 rot="5400000">
            <a:off x="-1304925" y="1955800"/>
            <a:ext cx="3810000" cy="285750"/>
          </a:xfrm>
        </p:spPr>
        <p:txBody>
          <a:bodyPr/>
          <a:lstStyle/>
          <a:p>
            <a:r>
              <a:rPr lang="en-US"/>
              <a:t>ARTEK Event 2016: 12-14.04.2016</a:t>
            </a:r>
            <a:endParaRPr lang="nb-NO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4B65E-17B2-AC4D-8A0B-6E01D450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EF41-F8D2-8D48-AD97-01CA5327EF80}" type="datetime1">
              <a:rPr lang="nb-NO" noProof="0" smtClean="0"/>
              <a:t>01.06.2018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217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236" y="882388"/>
            <a:ext cx="7497638" cy="615553"/>
          </a:xfrm>
        </p:spPr>
        <p:txBody>
          <a:bodyPr/>
          <a:lstStyle/>
          <a:p>
            <a:r>
              <a:rPr lang="en-US" dirty="0"/>
              <a:t>Arctic pollution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2050" name="Picture 2" descr="https://upload.wikimedia.org/wikipedia/commons/d/db/Contamination_pathways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7" y="1812723"/>
            <a:ext cx="4873969" cy="29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465716"/>
            <a:ext cx="3614510" cy="1815609"/>
          </a:xfrm>
          <a:prstGeom prst="rect">
            <a:avLst/>
          </a:prstGeom>
        </p:spPr>
      </p:pic>
      <p:sp>
        <p:nvSpPr>
          <p:cNvPr id="2048" name="TextBox 2047"/>
          <p:cNvSpPr txBox="1"/>
          <p:nvPr/>
        </p:nvSpPr>
        <p:spPr>
          <a:xfrm>
            <a:off x="5553548" y="1207736"/>
            <a:ext cx="30901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Global distribution processes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Remote sources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Bioaccumulation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Seasonal distribution patterns (photochemistry &amp; microbiology)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Local sources ?</a:t>
            </a:r>
          </a:p>
        </p:txBody>
      </p:sp>
      <p:sp>
        <p:nvSpPr>
          <p:cNvPr id="2049" name="TextBox 2048"/>
          <p:cNvSpPr txBox="1"/>
          <p:nvPr/>
        </p:nvSpPr>
        <p:spPr>
          <a:xfrm>
            <a:off x="1136806" y="4465716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PBT: Persistent – </a:t>
            </a:r>
            <a:r>
              <a:rPr lang="en-US" sz="2000" dirty="0" err="1">
                <a:solidFill>
                  <a:schemeClr val="bg1"/>
                </a:solidFill>
              </a:rPr>
              <a:t>Bioaccumulative</a:t>
            </a:r>
            <a:r>
              <a:rPr lang="en-US" sz="2000" dirty="0">
                <a:solidFill>
                  <a:schemeClr val="bg1"/>
                </a:solidFill>
              </a:rPr>
              <a:t> - Toxic</a:t>
            </a:r>
          </a:p>
        </p:txBody>
      </p:sp>
    </p:spTree>
    <p:extLst>
      <p:ext uri="{BB962C8B-B14F-4D97-AF65-F5344CB8AC3E}">
        <p14:creationId xmlns:p14="http://schemas.microsoft.com/office/powerpoint/2010/main" val="78788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190501"/>
            <a:ext cx="7105650" cy="502195"/>
          </a:xfrm>
        </p:spPr>
        <p:txBody>
          <a:bodyPr/>
          <a:lstStyle/>
          <a:p>
            <a:r>
              <a:rPr lang="en-US" sz="2800" dirty="0"/>
              <a:t>Local pollution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938" y="836712"/>
            <a:ext cx="7089775" cy="4800600"/>
          </a:xfrm>
        </p:spPr>
        <p:txBody>
          <a:bodyPr/>
          <a:lstStyle/>
          <a:p>
            <a:r>
              <a:rPr lang="en-US" b="1" i="1" dirty="0"/>
              <a:t>Anthropogenic activities: </a:t>
            </a:r>
            <a:r>
              <a:rPr lang="en-US" dirty="0"/>
              <a:t>Industry – Households – Transportation – Energy production</a:t>
            </a:r>
          </a:p>
          <a:p>
            <a:r>
              <a:rPr lang="en-US" dirty="0"/>
              <a:t>                          “Human foot-print”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6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55519"/>
            <a:ext cx="2867553" cy="19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11" y="1655519"/>
            <a:ext cx="2544146" cy="1911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37" y="3651001"/>
            <a:ext cx="3343753" cy="1880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9037" y="5559868"/>
            <a:ext cx="7550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Arctic still considered as pristine environment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Significant local anthropogenic contamination sources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103" y="3330577"/>
            <a:ext cx="3824397" cy="17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79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00" y="45458"/>
            <a:ext cx="7105650" cy="984885"/>
          </a:xfrm>
        </p:spPr>
        <p:txBody>
          <a:bodyPr/>
          <a:lstStyle/>
          <a:p>
            <a:r>
              <a:rPr lang="en-US" sz="3200" b="1" dirty="0"/>
              <a:t>Sanitation and Sewage treatment in the Arctic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912" y="1122019"/>
            <a:ext cx="8561549" cy="4800600"/>
          </a:xfrm>
        </p:spPr>
        <p:txBody>
          <a:bodyPr/>
          <a:lstStyle/>
          <a:p>
            <a:r>
              <a:rPr lang="en-US" dirty="0"/>
              <a:t>Direct release (veterinary, aquaculture, households), sanitation and sewage treatment identified as major sources</a:t>
            </a:r>
          </a:p>
          <a:p>
            <a:r>
              <a:rPr lang="en-US" dirty="0"/>
              <a:t>Decentralized or even absent</a:t>
            </a:r>
          </a:p>
          <a:p>
            <a:r>
              <a:rPr lang="en-US" dirty="0"/>
              <a:t>Low technological standards (absent, filtration, storage)</a:t>
            </a:r>
          </a:p>
          <a:p>
            <a:r>
              <a:rPr lang="en-US" dirty="0"/>
              <a:t>Direct release into ponds, local and coastal aqueous recipients or transported to storage/ treatment facilities.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ArtcWASH 2018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94" y="3880243"/>
            <a:ext cx="2592288" cy="194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883" y="4610073"/>
            <a:ext cx="2539609" cy="1689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990" y="3821126"/>
            <a:ext cx="2677782" cy="2081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7647" y="6023281"/>
            <a:ext cx="2091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Pictures</a:t>
            </a:r>
            <a:r>
              <a:rPr lang="en-US" sz="1400" b="1" i="1">
                <a:solidFill>
                  <a:schemeClr val="bg1"/>
                </a:solidFill>
              </a:rPr>
              <a:t>: ARCUS/ </a:t>
            </a:r>
            <a:r>
              <a:rPr lang="en-US" sz="1400" b="1" i="1" dirty="0">
                <a:solidFill>
                  <a:schemeClr val="bg1"/>
                </a:solidFill>
              </a:rPr>
              <a:t>NSF</a:t>
            </a:r>
          </a:p>
        </p:txBody>
      </p:sp>
    </p:spTree>
    <p:extLst>
      <p:ext uri="{BB962C8B-B14F-4D97-AF65-F5344CB8AC3E}">
        <p14:creationId xmlns:p14="http://schemas.microsoft.com/office/powerpoint/2010/main" val="185897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2600D-2822-984A-A90D-8EC515D3C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82" y="-171400"/>
            <a:ext cx="7812424" cy="984885"/>
          </a:xfrm>
        </p:spPr>
        <p:txBody>
          <a:bodyPr/>
          <a:lstStyle/>
          <a:p>
            <a:r>
              <a:rPr lang="nb-NO" sz="3200" dirty="0" err="1"/>
              <a:t>Examples</a:t>
            </a:r>
            <a:r>
              <a:rPr lang="nb-NO" sz="3200" dirty="0"/>
              <a:t> for </a:t>
            </a:r>
            <a:r>
              <a:rPr lang="nb-NO" sz="3200" dirty="0" err="1"/>
              <a:t>local</a:t>
            </a:r>
            <a:r>
              <a:rPr lang="nb-NO" sz="3200" dirty="0"/>
              <a:t> </a:t>
            </a:r>
            <a:r>
              <a:rPr lang="nb-NO" sz="3200" dirty="0" err="1"/>
              <a:t>emission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 err="1"/>
              <a:t>pollutants</a:t>
            </a:r>
            <a:endParaRPr lang="nb-NO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984A3-D71C-D24E-9F41-34143FE7B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95" y="903376"/>
            <a:ext cx="7992000" cy="4555497"/>
          </a:xfrm>
        </p:spPr>
        <p:txBody>
          <a:bodyPr/>
          <a:lstStyle/>
          <a:p>
            <a:r>
              <a:rPr lang="nb-NO" sz="2000" b="1" dirty="0"/>
              <a:t>Power plants and </a:t>
            </a:r>
            <a:r>
              <a:rPr lang="nb-NO" sz="2000" b="1" dirty="0" err="1"/>
              <a:t>domestic</a:t>
            </a:r>
            <a:r>
              <a:rPr lang="nb-NO" sz="2000" b="1" dirty="0"/>
              <a:t> </a:t>
            </a:r>
            <a:r>
              <a:rPr lang="nb-NO" sz="2000" b="1" dirty="0" err="1"/>
              <a:t>heating</a:t>
            </a:r>
            <a:r>
              <a:rPr lang="nb-NO" sz="2000" b="1" dirty="0"/>
              <a:t>: </a:t>
            </a:r>
            <a:r>
              <a:rPr lang="nb-NO" sz="2000" dirty="0" err="1"/>
              <a:t>Polycyclic</a:t>
            </a:r>
            <a:r>
              <a:rPr lang="nb-NO" sz="2000" dirty="0"/>
              <a:t> </a:t>
            </a:r>
            <a:r>
              <a:rPr lang="nb-NO" sz="2000" dirty="0" err="1"/>
              <a:t>aromatic</a:t>
            </a:r>
            <a:r>
              <a:rPr lang="nb-NO" sz="2000" dirty="0"/>
              <a:t> </a:t>
            </a:r>
            <a:r>
              <a:rPr lang="nb-NO" sz="2000" dirty="0" err="1"/>
              <a:t>hydrocarbons</a:t>
            </a:r>
            <a:r>
              <a:rPr lang="nb-NO" sz="2000" dirty="0"/>
              <a:t> (PAH), metals (Hg, Cd, Pb etc.), volatile </a:t>
            </a:r>
            <a:r>
              <a:rPr lang="nb-NO" sz="2000" dirty="0" err="1"/>
              <a:t>organic</a:t>
            </a:r>
            <a:r>
              <a:rPr lang="nb-NO" sz="2000" dirty="0"/>
              <a:t> </a:t>
            </a:r>
            <a:r>
              <a:rPr lang="nb-NO" sz="2000" dirty="0" err="1"/>
              <a:t>pollutants</a:t>
            </a:r>
            <a:r>
              <a:rPr lang="nb-NO" sz="2000" dirty="0"/>
              <a:t> (VOCs)</a:t>
            </a:r>
          </a:p>
          <a:p>
            <a:r>
              <a:rPr lang="nb-NO" sz="2000" b="1" dirty="0" err="1"/>
              <a:t>Vehicles</a:t>
            </a:r>
            <a:r>
              <a:rPr lang="nb-NO" sz="2000" b="1" dirty="0">
                <a:sym typeface="Wingdings" pitchFamily="2" charset="2"/>
              </a:rPr>
              <a:t> (fossile </a:t>
            </a:r>
            <a:r>
              <a:rPr lang="nb-NO" sz="2000" b="1" dirty="0" err="1">
                <a:sym typeface="Wingdings" pitchFamily="2" charset="2"/>
              </a:rPr>
              <a:t>fuel</a:t>
            </a:r>
            <a:r>
              <a:rPr lang="nb-NO" sz="2000" b="1" dirty="0">
                <a:sym typeface="Wingdings" pitchFamily="2" charset="2"/>
              </a:rPr>
              <a:t> </a:t>
            </a:r>
            <a:r>
              <a:rPr lang="nb-NO" sz="2000" b="1" dirty="0" err="1">
                <a:sym typeface="Wingdings" pitchFamily="2" charset="2"/>
              </a:rPr>
              <a:t>combustion</a:t>
            </a:r>
            <a:r>
              <a:rPr lang="nb-NO" sz="2000" b="1" dirty="0">
                <a:sym typeface="Wingdings" pitchFamily="2" charset="2"/>
              </a:rPr>
              <a:t>):</a:t>
            </a:r>
            <a:r>
              <a:rPr lang="nb-NO" sz="2000" dirty="0">
                <a:sym typeface="Wingdings" pitchFamily="2" charset="2"/>
              </a:rPr>
              <a:t> PAHs, VOCs, </a:t>
            </a:r>
            <a:r>
              <a:rPr lang="nb-NO" sz="2000" dirty="0" err="1">
                <a:sym typeface="Wingdings" pitchFamily="2" charset="2"/>
              </a:rPr>
              <a:t>aromatic</a:t>
            </a:r>
            <a:r>
              <a:rPr lang="nb-NO" sz="2000" dirty="0">
                <a:sym typeface="Wingdings" pitchFamily="2" charset="2"/>
              </a:rPr>
              <a:t> </a:t>
            </a:r>
            <a:r>
              <a:rPr lang="nb-NO" sz="2000" dirty="0" err="1">
                <a:sym typeface="Wingdings" pitchFamily="2" charset="2"/>
              </a:rPr>
              <a:t>compounds</a:t>
            </a:r>
            <a:r>
              <a:rPr lang="nb-NO" sz="2000" dirty="0">
                <a:sym typeface="Wingdings" pitchFamily="2" charset="2"/>
              </a:rPr>
              <a:t>, metals</a:t>
            </a:r>
          </a:p>
          <a:p>
            <a:r>
              <a:rPr lang="nb-NO" sz="2000" b="1" dirty="0" err="1">
                <a:sym typeface="Wingdings" pitchFamily="2" charset="2"/>
              </a:rPr>
              <a:t>Local</a:t>
            </a:r>
            <a:r>
              <a:rPr lang="nb-NO" sz="2000" b="1" dirty="0">
                <a:sym typeface="Wingdings" pitchFamily="2" charset="2"/>
              </a:rPr>
              <a:t> </a:t>
            </a:r>
            <a:r>
              <a:rPr lang="nb-NO" sz="2000" b="1" dirty="0" err="1">
                <a:sym typeface="Wingdings" pitchFamily="2" charset="2"/>
              </a:rPr>
              <a:t>industry</a:t>
            </a:r>
            <a:r>
              <a:rPr lang="nb-NO" sz="2000" b="1" dirty="0">
                <a:sym typeface="Wingdings" pitchFamily="2" charset="2"/>
              </a:rPr>
              <a:t> </a:t>
            </a:r>
            <a:r>
              <a:rPr lang="nb-NO" sz="2000" dirty="0">
                <a:sym typeface="Wingdings" pitchFamily="2" charset="2"/>
              </a:rPr>
              <a:t>(</a:t>
            </a:r>
            <a:r>
              <a:rPr lang="nb-NO" sz="2000" dirty="0" err="1">
                <a:sym typeface="Wingdings" pitchFamily="2" charset="2"/>
              </a:rPr>
              <a:t>mining</a:t>
            </a:r>
            <a:r>
              <a:rPr lang="nb-NO" sz="2000" dirty="0">
                <a:sym typeface="Wingdings" pitchFamily="2" charset="2"/>
              </a:rPr>
              <a:t>, </a:t>
            </a:r>
            <a:r>
              <a:rPr lang="nb-NO" sz="2000" dirty="0" err="1">
                <a:sym typeface="Wingdings" pitchFamily="2" charset="2"/>
              </a:rPr>
              <a:t>refining</a:t>
            </a:r>
            <a:r>
              <a:rPr lang="nb-NO" sz="2000" dirty="0">
                <a:sym typeface="Wingdings" pitchFamily="2" charset="2"/>
              </a:rPr>
              <a:t>, </a:t>
            </a:r>
            <a:r>
              <a:rPr lang="nb-NO" sz="2000" dirty="0" err="1">
                <a:sym typeface="Wingdings" pitchFamily="2" charset="2"/>
              </a:rPr>
              <a:t>fishery</a:t>
            </a:r>
            <a:r>
              <a:rPr lang="nb-NO" sz="2000" dirty="0">
                <a:sym typeface="Wingdings" pitchFamily="2" charset="2"/>
              </a:rPr>
              <a:t>, </a:t>
            </a:r>
            <a:r>
              <a:rPr lang="nb-NO" sz="2000" dirty="0" err="1">
                <a:sym typeface="Wingdings" pitchFamily="2" charset="2"/>
              </a:rPr>
              <a:t>off-shore</a:t>
            </a:r>
            <a:r>
              <a:rPr lang="nb-NO" sz="2000" dirty="0">
                <a:sym typeface="Wingdings" pitchFamily="2" charset="2"/>
              </a:rPr>
              <a:t>):  </a:t>
            </a:r>
            <a:r>
              <a:rPr lang="nb-NO" sz="2000" dirty="0" err="1">
                <a:sym typeface="Wingdings" pitchFamily="2" charset="2"/>
              </a:rPr>
              <a:t>plastics</a:t>
            </a:r>
            <a:r>
              <a:rPr lang="nb-NO" sz="2000" dirty="0">
                <a:sym typeface="Wingdings" pitchFamily="2" charset="2"/>
              </a:rPr>
              <a:t>, </a:t>
            </a:r>
            <a:r>
              <a:rPr lang="nb-NO" sz="2000" dirty="0" err="1">
                <a:sym typeface="Wingdings" pitchFamily="2" charset="2"/>
              </a:rPr>
              <a:t>polymerrs</a:t>
            </a:r>
            <a:r>
              <a:rPr lang="nb-NO" sz="2000" dirty="0">
                <a:sym typeface="Wingdings" pitchFamily="2" charset="2"/>
              </a:rPr>
              <a:t>, Metals, PAH, </a:t>
            </a:r>
            <a:r>
              <a:rPr lang="nb-NO" sz="2000" dirty="0" err="1">
                <a:sym typeface="Wingdings" pitchFamily="2" charset="2"/>
              </a:rPr>
              <a:t>industrial</a:t>
            </a:r>
            <a:r>
              <a:rPr lang="nb-NO" sz="2000" dirty="0">
                <a:sym typeface="Wingdings" pitchFamily="2" charset="2"/>
              </a:rPr>
              <a:t> </a:t>
            </a:r>
            <a:r>
              <a:rPr lang="nb-NO" sz="2000" dirty="0" err="1">
                <a:sym typeface="Wingdings" pitchFamily="2" charset="2"/>
              </a:rPr>
              <a:t>chemicals</a:t>
            </a:r>
            <a:r>
              <a:rPr lang="nb-NO" sz="2000" dirty="0">
                <a:sym typeface="Wingdings" pitchFamily="2" charset="2"/>
              </a:rPr>
              <a:t> (</a:t>
            </a:r>
            <a:r>
              <a:rPr lang="nb-NO" sz="2000" dirty="0" err="1">
                <a:sym typeface="Wingdings" pitchFamily="2" charset="2"/>
              </a:rPr>
              <a:t>polychlorinated</a:t>
            </a:r>
            <a:r>
              <a:rPr lang="nb-NO" sz="2000" dirty="0">
                <a:sym typeface="Wingdings" pitchFamily="2" charset="2"/>
              </a:rPr>
              <a:t> </a:t>
            </a:r>
            <a:r>
              <a:rPr lang="nb-NO" sz="2000" dirty="0" err="1">
                <a:sym typeface="Wingdings" pitchFamily="2" charset="2"/>
              </a:rPr>
              <a:t>biphenyls</a:t>
            </a:r>
            <a:r>
              <a:rPr lang="nb-NO" sz="2000" dirty="0">
                <a:sym typeface="Wingdings" pitchFamily="2" charset="2"/>
              </a:rPr>
              <a:t> (PCB), </a:t>
            </a:r>
            <a:r>
              <a:rPr lang="nb-NO" sz="2000" dirty="0" err="1">
                <a:sym typeface="Wingdings" pitchFamily="2" charset="2"/>
              </a:rPr>
              <a:t>brominated</a:t>
            </a:r>
            <a:r>
              <a:rPr lang="nb-NO" sz="2000" dirty="0">
                <a:sym typeface="Wingdings" pitchFamily="2" charset="2"/>
              </a:rPr>
              <a:t> </a:t>
            </a:r>
            <a:r>
              <a:rPr lang="nb-NO" sz="2000" dirty="0" err="1">
                <a:sym typeface="Wingdings" pitchFamily="2" charset="2"/>
              </a:rPr>
              <a:t>flame</a:t>
            </a:r>
            <a:r>
              <a:rPr lang="nb-NO" sz="2000" dirty="0">
                <a:sym typeface="Wingdings" pitchFamily="2" charset="2"/>
              </a:rPr>
              <a:t> </a:t>
            </a:r>
            <a:r>
              <a:rPr lang="nb-NO" sz="2000" dirty="0" err="1">
                <a:sym typeface="Wingdings" pitchFamily="2" charset="2"/>
              </a:rPr>
              <a:t>retardants</a:t>
            </a:r>
            <a:r>
              <a:rPr lang="nb-NO" sz="2000" dirty="0">
                <a:sym typeface="Wingdings" pitchFamily="2" charset="2"/>
              </a:rPr>
              <a:t> (BFR), </a:t>
            </a:r>
            <a:r>
              <a:rPr lang="nb-NO" sz="2000" dirty="0" err="1">
                <a:sym typeface="Wingdings" pitchFamily="2" charset="2"/>
              </a:rPr>
              <a:t>perfluoroalkyl</a:t>
            </a:r>
            <a:r>
              <a:rPr lang="nb-NO" sz="2000" dirty="0">
                <a:sym typeface="Wingdings" pitchFamily="2" charset="2"/>
              </a:rPr>
              <a:t> </a:t>
            </a:r>
            <a:r>
              <a:rPr lang="nb-NO" sz="2000" dirty="0" err="1">
                <a:sym typeface="Wingdings" pitchFamily="2" charset="2"/>
              </a:rPr>
              <a:t>substances</a:t>
            </a:r>
            <a:r>
              <a:rPr lang="nb-NO" sz="2000" dirty="0">
                <a:sym typeface="Wingdings" pitchFamily="2" charset="2"/>
              </a:rPr>
              <a:t> (</a:t>
            </a:r>
            <a:r>
              <a:rPr lang="nb-NO" sz="2000" dirty="0" err="1">
                <a:sym typeface="Wingdings" pitchFamily="2" charset="2"/>
              </a:rPr>
              <a:t>PFASs</a:t>
            </a:r>
            <a:r>
              <a:rPr lang="nb-NO" sz="2000" dirty="0">
                <a:sym typeface="Wingdings" pitchFamily="2" charset="2"/>
              </a:rPr>
              <a:t>) </a:t>
            </a:r>
            <a:r>
              <a:rPr lang="nb-NO" sz="2000" dirty="0" err="1">
                <a:sym typeface="Wingdings" pitchFamily="2" charset="2"/>
              </a:rPr>
              <a:t>others</a:t>
            </a:r>
            <a:r>
              <a:rPr lang="nb-NO" sz="2000" dirty="0">
                <a:sym typeface="Wingdings" pitchFamily="2" charset="2"/>
              </a:rPr>
              <a:t>, VOCs, anti </a:t>
            </a:r>
            <a:r>
              <a:rPr lang="nb-NO" sz="2000" dirty="0" err="1">
                <a:sym typeface="Wingdings" pitchFamily="2" charset="2"/>
              </a:rPr>
              <a:t>corrosives</a:t>
            </a:r>
            <a:r>
              <a:rPr lang="nb-NO" sz="2000" dirty="0">
                <a:sym typeface="Wingdings" pitchFamily="2" charset="2"/>
              </a:rPr>
              <a:t>, </a:t>
            </a:r>
            <a:r>
              <a:rPr lang="nb-NO" sz="2000" dirty="0" err="1">
                <a:sym typeface="Wingdings" pitchFamily="2" charset="2"/>
              </a:rPr>
              <a:t>surfactants</a:t>
            </a:r>
            <a:r>
              <a:rPr lang="nb-NO" sz="2000" dirty="0">
                <a:sym typeface="Wingdings" pitchFamily="2" charset="2"/>
              </a:rPr>
              <a:t> etc.</a:t>
            </a:r>
          </a:p>
          <a:p>
            <a:r>
              <a:rPr lang="nb-NO" sz="2000" b="1" dirty="0" err="1">
                <a:sym typeface="Wingdings" pitchFamily="2" charset="2"/>
              </a:rPr>
              <a:t>Agriculture</a:t>
            </a:r>
            <a:r>
              <a:rPr lang="nb-NO" sz="2000" b="1" dirty="0">
                <a:sym typeface="Wingdings" pitchFamily="2" charset="2"/>
              </a:rPr>
              <a:t> (</a:t>
            </a:r>
            <a:r>
              <a:rPr lang="nb-NO" sz="2000" b="1" dirty="0" err="1">
                <a:sym typeface="Wingdings" pitchFamily="2" charset="2"/>
              </a:rPr>
              <a:t>incl</a:t>
            </a:r>
            <a:r>
              <a:rPr lang="nb-NO" sz="2000" b="1" dirty="0">
                <a:sym typeface="Wingdings" pitchFamily="2" charset="2"/>
              </a:rPr>
              <a:t>. </a:t>
            </a:r>
            <a:r>
              <a:rPr lang="nb-NO" sz="2000" b="1" dirty="0" err="1">
                <a:sym typeface="Wingdings" pitchFamily="2" charset="2"/>
              </a:rPr>
              <a:t>infrastructures</a:t>
            </a:r>
            <a:r>
              <a:rPr lang="nb-NO" sz="2000" b="1" dirty="0">
                <a:sym typeface="Wingdings" pitchFamily="2" charset="2"/>
              </a:rPr>
              <a:t>): </a:t>
            </a:r>
            <a:r>
              <a:rPr lang="nb-NO" sz="2000" dirty="0" err="1">
                <a:sym typeface="Wingdings" pitchFamily="2" charset="2"/>
              </a:rPr>
              <a:t>Anticorrosives</a:t>
            </a:r>
            <a:r>
              <a:rPr lang="nb-NO" sz="2000" dirty="0">
                <a:sym typeface="Wingdings" pitchFamily="2" charset="2"/>
              </a:rPr>
              <a:t>, </a:t>
            </a:r>
            <a:r>
              <a:rPr lang="nb-NO" sz="2000" dirty="0" err="1">
                <a:sym typeface="Wingdings" pitchFamily="2" charset="2"/>
              </a:rPr>
              <a:t>plastics</a:t>
            </a:r>
            <a:r>
              <a:rPr lang="nb-NO" sz="2000" dirty="0">
                <a:sym typeface="Wingdings" pitchFamily="2" charset="2"/>
              </a:rPr>
              <a:t>, </a:t>
            </a:r>
            <a:r>
              <a:rPr lang="nb-NO" sz="2000" dirty="0" err="1">
                <a:sym typeface="Wingdings" pitchFamily="2" charset="2"/>
              </a:rPr>
              <a:t>pesticides</a:t>
            </a:r>
            <a:r>
              <a:rPr lang="nb-NO" sz="2000" dirty="0">
                <a:sym typeface="Wingdings" pitchFamily="2" charset="2"/>
              </a:rPr>
              <a:t>, PFAS, PCB, BFR, </a:t>
            </a:r>
            <a:r>
              <a:rPr lang="nb-NO" sz="2000" dirty="0" err="1">
                <a:sym typeface="Wingdings" pitchFamily="2" charset="2"/>
              </a:rPr>
              <a:t>pharmaceuticals</a:t>
            </a:r>
            <a:r>
              <a:rPr lang="nb-NO" sz="2000" dirty="0">
                <a:sym typeface="Wingdings" pitchFamily="2" charset="2"/>
              </a:rPr>
              <a:t> and personal </a:t>
            </a:r>
            <a:r>
              <a:rPr lang="nb-NO" sz="2000" dirty="0" err="1">
                <a:sym typeface="Wingdings" pitchFamily="2" charset="2"/>
              </a:rPr>
              <a:t>care</a:t>
            </a:r>
            <a:r>
              <a:rPr lang="nb-NO" sz="2000" dirty="0">
                <a:sym typeface="Wingdings" pitchFamily="2" charset="2"/>
              </a:rPr>
              <a:t> </a:t>
            </a:r>
            <a:r>
              <a:rPr lang="nb-NO" sz="2000" dirty="0" err="1">
                <a:sym typeface="Wingdings" pitchFamily="2" charset="2"/>
              </a:rPr>
              <a:t>products</a:t>
            </a:r>
            <a:r>
              <a:rPr lang="nb-NO" sz="2000" dirty="0">
                <a:sym typeface="Wingdings" pitchFamily="2" charset="2"/>
              </a:rPr>
              <a:t> (</a:t>
            </a:r>
            <a:r>
              <a:rPr lang="nb-NO" sz="2000" dirty="0" err="1">
                <a:sym typeface="Wingdings" pitchFamily="2" charset="2"/>
              </a:rPr>
              <a:t>PPCPs</a:t>
            </a:r>
            <a:r>
              <a:rPr lang="nb-NO" sz="2000" dirty="0">
                <a:sym typeface="Wingdings" pitchFamily="2" charset="2"/>
              </a:rPr>
              <a:t>), </a:t>
            </a:r>
            <a:r>
              <a:rPr lang="nb-NO" sz="2000" dirty="0" err="1">
                <a:sym typeface="Wingdings" pitchFamily="2" charset="2"/>
              </a:rPr>
              <a:t>surfactants</a:t>
            </a:r>
            <a:r>
              <a:rPr lang="nb-NO" sz="2000" dirty="0">
                <a:sym typeface="Wingdings" pitchFamily="2" charset="2"/>
              </a:rPr>
              <a:t>, etc. </a:t>
            </a:r>
          </a:p>
          <a:p>
            <a:r>
              <a:rPr lang="nb-NO" sz="2000" b="1" dirty="0" err="1">
                <a:sym typeface="Wingdings" pitchFamily="2" charset="2"/>
              </a:rPr>
              <a:t>Municipale</a:t>
            </a:r>
            <a:r>
              <a:rPr lang="nb-NO" sz="2000" b="1" dirty="0">
                <a:sym typeface="Wingdings" pitchFamily="2" charset="2"/>
              </a:rPr>
              <a:t> </a:t>
            </a:r>
            <a:r>
              <a:rPr lang="nb-NO" sz="2000" b="1" dirty="0" err="1">
                <a:sym typeface="Wingdings" pitchFamily="2" charset="2"/>
              </a:rPr>
              <a:t>installations</a:t>
            </a:r>
            <a:r>
              <a:rPr lang="nb-NO" sz="2000" b="1" dirty="0">
                <a:sym typeface="Wingdings" pitchFamily="2" charset="2"/>
              </a:rPr>
              <a:t> (</a:t>
            </a:r>
            <a:r>
              <a:rPr lang="nb-NO" sz="2000" b="1" dirty="0" err="1">
                <a:sym typeface="Wingdings" pitchFamily="2" charset="2"/>
              </a:rPr>
              <a:t>Sewage</a:t>
            </a:r>
            <a:r>
              <a:rPr lang="nb-NO" sz="2000" b="1" dirty="0">
                <a:sym typeface="Wingdings" pitchFamily="2" charset="2"/>
              </a:rPr>
              <a:t> </a:t>
            </a:r>
            <a:r>
              <a:rPr lang="nb-NO" sz="2000" b="1" dirty="0" err="1">
                <a:sym typeface="Wingdings" pitchFamily="2" charset="2"/>
              </a:rPr>
              <a:t>treatment</a:t>
            </a:r>
            <a:r>
              <a:rPr lang="nb-NO" sz="2000" b="1" dirty="0">
                <a:sym typeface="Wingdings" pitchFamily="2" charset="2"/>
              </a:rPr>
              <a:t> plants, </a:t>
            </a:r>
            <a:r>
              <a:rPr lang="nb-NO" sz="2000" b="1" dirty="0" err="1">
                <a:sym typeface="Wingdings" pitchFamily="2" charset="2"/>
              </a:rPr>
              <a:t>others</a:t>
            </a:r>
            <a:r>
              <a:rPr lang="nb-NO" sz="2000" b="1" dirty="0">
                <a:sym typeface="Wingdings" pitchFamily="2" charset="2"/>
              </a:rPr>
              <a:t>): 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Anticorrosives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,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pesticides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, PFAS, PCB, BFR,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pharmaceuticals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 and personal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care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products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 (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PPCPs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),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surfactants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,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cosmetics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,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bioactive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compounds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,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food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preservation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,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plastics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, polymers, additives, </a:t>
            </a:r>
            <a:r>
              <a:rPr lang="nb-NO" sz="2000" dirty="0" err="1">
                <a:solidFill>
                  <a:srgbClr val="C00000"/>
                </a:solidFill>
                <a:sym typeface="Wingdings" pitchFamily="2" charset="2"/>
              </a:rPr>
              <a:t>pesticides</a:t>
            </a:r>
            <a:r>
              <a:rPr lang="nb-NO" sz="2000" dirty="0">
                <a:solidFill>
                  <a:srgbClr val="C00000"/>
                </a:solidFill>
                <a:sym typeface="Wingdings" pitchFamily="2" charset="2"/>
              </a:rPr>
              <a:t>, …………..</a:t>
            </a:r>
          </a:p>
          <a:p>
            <a:endParaRPr lang="nb-NO" sz="2000" dirty="0">
              <a:solidFill>
                <a:srgbClr val="C00000"/>
              </a:solidFill>
              <a:sym typeface="Wingdings" pitchFamily="2" charset="2"/>
            </a:endParaRPr>
          </a:p>
          <a:p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318B3-B048-0A4C-9183-8B1AF6FB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116A-05C0-A846-8BF0-3E0062F5B06F}" type="datetime1">
              <a:rPr lang="nb-NO" noProof="0" smtClean="0"/>
              <a:t>01.06.2018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3E790-78EE-1A44-98CC-5A7691FF7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ArtcWASH 2018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8CDC4-F79C-A240-8813-3DC4E3FA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en-GB" noProof="0" smtClean="0"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4515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876764" cy="1199569"/>
          </a:xfrm>
        </p:spPr>
        <p:txBody>
          <a:bodyPr>
            <a:noAutofit/>
          </a:bodyPr>
          <a:lstStyle/>
          <a:p>
            <a:r>
              <a:rPr lang="en-US" sz="3200" b="1" dirty="0"/>
              <a:t>1. Pharmaceuticals and personal care products (PPCPs)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1752032"/>
            <a:ext cx="7443544" cy="3872481"/>
          </a:xfrm>
          <a:solidFill>
            <a:schemeClr val="accent1"/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Indicator chemicals for human activities </a:t>
            </a:r>
          </a:p>
          <a:p>
            <a:r>
              <a:rPr lang="en-US" b="1" dirty="0">
                <a:solidFill>
                  <a:schemeClr val="bg1"/>
                </a:solidFill>
              </a:rPr>
              <a:t>Sources:  </a:t>
            </a:r>
            <a:r>
              <a:rPr lang="en-US" dirty="0">
                <a:solidFill>
                  <a:schemeClr val="bg1"/>
                </a:solidFill>
              </a:rPr>
              <a:t>Hygiene products, Cosmetics, supplementary food, Veterinary &amp; Human therapeutic applications etc.</a:t>
            </a:r>
          </a:p>
          <a:p>
            <a:r>
              <a:rPr lang="en-US" b="1" dirty="0">
                <a:solidFill>
                  <a:schemeClr val="bg1"/>
                </a:solidFill>
              </a:rPr>
              <a:t>Accessibility: </a:t>
            </a:r>
            <a:r>
              <a:rPr lang="en-US" dirty="0">
                <a:solidFill>
                  <a:schemeClr val="bg1"/>
                </a:solidFill>
              </a:rPr>
              <a:t>PPCPs open available; vendors, stores; Medical therapy:  Over the counter (uncontrolled) &amp; Prescriptions (controlled)</a:t>
            </a:r>
          </a:p>
          <a:p>
            <a:r>
              <a:rPr lang="en-US" b="1" dirty="0">
                <a:solidFill>
                  <a:schemeClr val="bg1"/>
                </a:solidFill>
              </a:rPr>
              <a:t>Release: </a:t>
            </a:r>
            <a:r>
              <a:rPr lang="en-US" dirty="0">
                <a:solidFill>
                  <a:schemeClr val="bg1"/>
                </a:solidFill>
              </a:rPr>
              <a:t>Introduction mainly via Sewage and sewage treatment (faces &amp; urine), Direct (husbandry, aquaculture), uncontrolled disposal of outdated products via sewage/ manure and/or garbage dumps</a:t>
            </a:r>
            <a:r>
              <a:rPr lang="en-US" dirty="0"/>
              <a:t>.</a:t>
            </a:r>
          </a:p>
        </p:txBody>
      </p:sp>
      <p:pic>
        <p:nvPicPr>
          <p:cNvPr id="1026" name="Picture 2" descr="ilderesultat for Pharmaceuticals in the environ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578" y="5283038"/>
            <a:ext cx="1197678" cy="6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08204" y="5740260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Wikipedia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81FD0-489E-1147-9B51-706F9BF9FC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32240" y="6304384"/>
            <a:ext cx="1512168" cy="307777"/>
          </a:xfrm>
        </p:spPr>
        <p:txBody>
          <a:bodyPr/>
          <a:lstStyle/>
          <a:p>
            <a:r>
              <a:rPr lang="nb-NO"/>
              <a:t>ArtcWASH 2018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3FEDE-ED02-EF4A-9816-0B63A6BF4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35667-B275-3B4B-ABBB-EC05C21CFACF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2423152"/>
      </p:ext>
    </p:extLst>
  </p:cSld>
  <p:clrMapOvr>
    <a:masterClrMapping/>
  </p:clrMapOvr>
</p:sld>
</file>

<file path=ppt/theme/theme1.xml><?xml version="1.0" encoding="utf-8"?>
<a:theme xmlns:a="http://schemas.openxmlformats.org/drawingml/2006/main" name="NMBU_PPT_Bokmål">
  <a:themeElements>
    <a:clrScheme name="NMB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D7F"/>
      </a:accent1>
      <a:accent2>
        <a:srgbClr val="FEC843"/>
      </a:accent2>
      <a:accent3>
        <a:srgbClr val="556680"/>
      </a:accent3>
      <a:accent4>
        <a:srgbClr val="00A1CD"/>
      </a:accent4>
      <a:accent5>
        <a:srgbClr val="000000"/>
      </a:accent5>
      <a:accent6>
        <a:srgbClr val="C8ACB7"/>
      </a:accent6>
      <a:hlink>
        <a:srgbClr val="009D7F"/>
      </a:hlink>
      <a:folHlink>
        <a:srgbClr val="77645A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2309</Words>
  <Application>Microsoft Macintosh PowerPoint</Application>
  <PresentationFormat>Bildschirmpräsentation (4:3)</PresentationFormat>
  <Paragraphs>339</Paragraphs>
  <Slides>32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4" baseType="lpstr">
      <vt:lpstr>Arial</vt:lpstr>
      <vt:lpstr>Calibri</vt:lpstr>
      <vt:lpstr>Cambria</vt:lpstr>
      <vt:lpstr>Helvetica</vt:lpstr>
      <vt:lpstr>Open Sans</vt:lpstr>
      <vt:lpstr>Open Sans Light</vt:lpstr>
      <vt:lpstr>Open Sans Semibold</vt:lpstr>
      <vt:lpstr>Symbol</vt:lpstr>
      <vt:lpstr>Times New Roman</vt:lpstr>
      <vt:lpstr>Wingdings</vt:lpstr>
      <vt:lpstr>NMBU_PPT_Bokmål</vt:lpstr>
      <vt:lpstr>Document</vt:lpstr>
      <vt:lpstr>PowerPoint-Präsentation</vt:lpstr>
      <vt:lpstr>PowerPoint-Präsentation</vt:lpstr>
      <vt:lpstr>AMAP Chemicals of Emerging Concern (CEAS)</vt:lpstr>
      <vt:lpstr>Background information</vt:lpstr>
      <vt:lpstr>Arctic pollution</vt:lpstr>
      <vt:lpstr>Local pollution issues</vt:lpstr>
      <vt:lpstr>Sanitation and Sewage treatment in the Arctic</vt:lpstr>
      <vt:lpstr>Examples for local emission of pollutants</vt:lpstr>
      <vt:lpstr>1. Pharmaceuticals and personal care products (PPCPs)</vt:lpstr>
      <vt:lpstr>Release pattern and distribution pathways </vt:lpstr>
      <vt:lpstr>PPCPs in Norwegian Sewage effluents and recipients (2006): A first comparison</vt:lpstr>
      <vt:lpstr>PPCPs in the Arctic:  CEAC summary</vt:lpstr>
      <vt:lpstr>PPCPs in the Arctic environment</vt:lpstr>
      <vt:lpstr>Comparison with other regions</vt:lpstr>
      <vt:lpstr>PPCPs in Tromsø (2016)</vt:lpstr>
      <vt:lpstr>Tromsø studies (2002 versus 2016)</vt:lpstr>
      <vt:lpstr>2.) Poly- and perfluoroalkyl substances (PFAS)</vt:lpstr>
      <vt:lpstr>PFASsource characterisation</vt:lpstr>
      <vt:lpstr>PFAS:Fluoros impact 2026</vt:lpstr>
      <vt:lpstr>PFAS on Svalbard</vt:lpstr>
      <vt:lpstr>PFASs in Svalbard</vt:lpstr>
      <vt:lpstr>PFASs in Svalbard</vt:lpstr>
      <vt:lpstr>3. Trifluoroacetic acid (TFA)</vt:lpstr>
      <vt:lpstr>TFA in the Arctic </vt:lpstr>
      <vt:lpstr>Novel brominated flame retardants (BFRs)4.) </vt:lpstr>
      <vt:lpstr>CEACs relevant as surface water contaminants</vt:lpstr>
      <vt:lpstr>CEACs relevant as surface water contaminants</vt:lpstr>
      <vt:lpstr>Potential adverse effects</vt:lpstr>
      <vt:lpstr>Remediation and mitigation strategies</vt:lpstr>
      <vt:lpstr>Knowledge gaps</vt:lpstr>
      <vt:lpstr>Conclusions</vt:lpstr>
      <vt:lpstr>Acknowledgement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Morten Grønning Haugseth</dc:creator>
  <dc:description>template by addpoint.no</dc:description>
  <cp:lastModifiedBy>Franka Voss</cp:lastModifiedBy>
  <cp:revision>160</cp:revision>
  <dcterms:created xsi:type="dcterms:W3CDTF">2013-12-20T10:00:10Z</dcterms:created>
  <dcterms:modified xsi:type="dcterms:W3CDTF">2018-06-01T05:15:36Z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